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docx" ContentType="application/vnd.openxmlformats-officedocument.wordprocessingml.document"/>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3"/>
  </p:notesMasterIdLst>
  <p:sldIdLst>
    <p:sldId id="278" r:id="rId2"/>
  </p:sldIdLst>
  <p:sldSz cx="9144000" cy="6858000" type="screen4x3"/>
  <p:notesSz cx="6858000" cy="9144000"/>
  <p:defaultTextStyle>
    <a:defPPr>
      <a:defRPr lang="en-US"/>
    </a:defPPr>
    <a:lvl1pPr marL="0" algn="l" defTabSz="913232" rtl="0" eaLnBrk="1" latinLnBrk="0" hangingPunct="1">
      <a:defRPr sz="1800" kern="1200">
        <a:solidFill>
          <a:schemeClr val="tx1"/>
        </a:solidFill>
        <a:latin typeface="+mn-lt"/>
        <a:ea typeface="+mn-ea"/>
        <a:cs typeface="+mn-cs"/>
      </a:defRPr>
    </a:lvl1pPr>
    <a:lvl2pPr marL="456616" algn="l" defTabSz="913232" rtl="0" eaLnBrk="1" latinLnBrk="0" hangingPunct="1">
      <a:defRPr sz="1800" kern="1200">
        <a:solidFill>
          <a:schemeClr val="tx1"/>
        </a:solidFill>
        <a:latin typeface="+mn-lt"/>
        <a:ea typeface="+mn-ea"/>
        <a:cs typeface="+mn-cs"/>
      </a:defRPr>
    </a:lvl2pPr>
    <a:lvl3pPr marL="913232" algn="l" defTabSz="913232" rtl="0" eaLnBrk="1" latinLnBrk="0" hangingPunct="1">
      <a:defRPr sz="1800" kern="1200">
        <a:solidFill>
          <a:schemeClr val="tx1"/>
        </a:solidFill>
        <a:latin typeface="+mn-lt"/>
        <a:ea typeface="+mn-ea"/>
        <a:cs typeface="+mn-cs"/>
      </a:defRPr>
    </a:lvl3pPr>
    <a:lvl4pPr marL="1369848" algn="l" defTabSz="913232" rtl="0" eaLnBrk="1" latinLnBrk="0" hangingPunct="1">
      <a:defRPr sz="1800" kern="1200">
        <a:solidFill>
          <a:schemeClr val="tx1"/>
        </a:solidFill>
        <a:latin typeface="+mn-lt"/>
        <a:ea typeface="+mn-ea"/>
        <a:cs typeface="+mn-cs"/>
      </a:defRPr>
    </a:lvl4pPr>
    <a:lvl5pPr marL="1826462" algn="l" defTabSz="913232" rtl="0" eaLnBrk="1" latinLnBrk="0" hangingPunct="1">
      <a:defRPr sz="1800" kern="1200">
        <a:solidFill>
          <a:schemeClr val="tx1"/>
        </a:solidFill>
        <a:latin typeface="+mn-lt"/>
        <a:ea typeface="+mn-ea"/>
        <a:cs typeface="+mn-cs"/>
      </a:defRPr>
    </a:lvl5pPr>
    <a:lvl6pPr marL="2283076" algn="l" defTabSz="913232" rtl="0" eaLnBrk="1" latinLnBrk="0" hangingPunct="1">
      <a:defRPr sz="1800" kern="1200">
        <a:solidFill>
          <a:schemeClr val="tx1"/>
        </a:solidFill>
        <a:latin typeface="+mn-lt"/>
        <a:ea typeface="+mn-ea"/>
        <a:cs typeface="+mn-cs"/>
      </a:defRPr>
    </a:lvl6pPr>
    <a:lvl7pPr marL="2739689" algn="l" defTabSz="913232" rtl="0" eaLnBrk="1" latinLnBrk="0" hangingPunct="1">
      <a:defRPr sz="1800" kern="1200">
        <a:solidFill>
          <a:schemeClr val="tx1"/>
        </a:solidFill>
        <a:latin typeface="+mn-lt"/>
        <a:ea typeface="+mn-ea"/>
        <a:cs typeface="+mn-cs"/>
      </a:defRPr>
    </a:lvl7pPr>
    <a:lvl8pPr marL="3196305" algn="l" defTabSz="913232" rtl="0" eaLnBrk="1" latinLnBrk="0" hangingPunct="1">
      <a:defRPr sz="1800" kern="1200">
        <a:solidFill>
          <a:schemeClr val="tx1"/>
        </a:solidFill>
        <a:latin typeface="+mn-lt"/>
        <a:ea typeface="+mn-ea"/>
        <a:cs typeface="+mn-cs"/>
      </a:defRPr>
    </a:lvl8pPr>
    <a:lvl9pPr marL="3652920" algn="l" defTabSz="913232"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p:scale>
          <a:sx n="143" d="100"/>
          <a:sy n="143" d="100"/>
        </p:scale>
        <p:origin x="-341" y="-5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F6ECB2B-22D0-4B25-892F-7B3E0EDD43F3}" type="datetimeFigureOut">
              <a:rPr lang="en-US" smtClean="0"/>
              <a:t>7/31/2018</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47E0141-E7F8-4406-AC26-B8717731D080}" type="slidenum">
              <a:rPr lang="en-US" smtClean="0"/>
              <a:t>‹#›</a:t>
            </a:fld>
            <a:endParaRPr lang="en-US" dirty="0"/>
          </a:p>
        </p:txBody>
      </p:sp>
    </p:spTree>
    <p:extLst>
      <p:ext uri="{BB962C8B-B14F-4D97-AF65-F5344CB8AC3E}">
        <p14:creationId xmlns:p14="http://schemas.microsoft.com/office/powerpoint/2010/main" val="3037632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027B82F-2688-4581-8F35-6F41C6097C83}" type="datetimeFigureOut">
              <a:rPr lang="en-US" smtClean="0">
                <a:solidFill>
                  <a:prstClr val="black">
                    <a:tint val="75000"/>
                  </a:prstClr>
                </a:solidFill>
              </a:rPr>
              <a:pPr/>
              <a:t>7/31/2018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1D4C0241-3577-4E79-8613-6C019E67628D}"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650401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027B82F-2688-4581-8F35-6F41C6097C83}" type="datetimeFigureOut">
              <a:rPr lang="en-US" smtClean="0">
                <a:solidFill>
                  <a:prstClr val="black">
                    <a:tint val="75000"/>
                  </a:prstClr>
                </a:solidFill>
              </a:rPr>
              <a:pPr/>
              <a:t>7/31/2018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1D4C0241-3577-4E79-8613-6C019E67628D}"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2422772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027B82F-2688-4581-8F35-6F41C6097C83}" type="datetimeFigureOut">
              <a:rPr lang="en-US" smtClean="0">
                <a:solidFill>
                  <a:prstClr val="black">
                    <a:tint val="75000"/>
                  </a:prstClr>
                </a:solidFill>
              </a:rPr>
              <a:pPr/>
              <a:t>7/31/2018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1D4C0241-3577-4E79-8613-6C019E67628D}"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3068223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027B82F-2688-4581-8F35-6F41C6097C83}" type="datetimeFigureOut">
              <a:rPr lang="en-US" smtClean="0">
                <a:solidFill>
                  <a:prstClr val="black">
                    <a:tint val="75000"/>
                  </a:prstClr>
                </a:solidFill>
              </a:rPr>
              <a:pPr/>
              <a:t>7/31/2018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1D4C0241-3577-4E79-8613-6C019E67628D}"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4267587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027B82F-2688-4581-8F35-6F41C6097C83}" type="datetimeFigureOut">
              <a:rPr lang="en-US" smtClean="0">
                <a:solidFill>
                  <a:prstClr val="black">
                    <a:tint val="75000"/>
                  </a:prstClr>
                </a:solidFill>
              </a:rPr>
              <a:pPr/>
              <a:t>7/31/2018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1D4C0241-3577-4E79-8613-6C019E67628D}"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7169620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027B82F-2688-4581-8F35-6F41C6097C83}" type="datetimeFigureOut">
              <a:rPr lang="en-US" smtClean="0">
                <a:solidFill>
                  <a:prstClr val="black">
                    <a:tint val="75000"/>
                  </a:prstClr>
                </a:solidFill>
              </a:rPr>
              <a:pPr/>
              <a:t>7/31/2018</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1D4C0241-3577-4E79-8613-6C019E67628D}"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510179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027B82F-2688-4581-8F35-6F41C6097C83}" type="datetimeFigureOut">
              <a:rPr lang="en-US" smtClean="0">
                <a:solidFill>
                  <a:prstClr val="black">
                    <a:tint val="75000"/>
                  </a:prstClr>
                </a:solidFill>
              </a:rPr>
              <a:pPr/>
              <a:t>7/31/2018</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1D4C0241-3577-4E79-8613-6C019E67628D}"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246998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027B82F-2688-4581-8F35-6F41C6097C83}" type="datetimeFigureOut">
              <a:rPr lang="en-US" smtClean="0">
                <a:solidFill>
                  <a:prstClr val="black">
                    <a:tint val="75000"/>
                  </a:prstClr>
                </a:solidFill>
              </a:rPr>
              <a:pPr/>
              <a:t>7/31/2018</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1D4C0241-3577-4E79-8613-6C019E67628D}"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9659362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027B82F-2688-4581-8F35-6F41C6097C83}" type="datetimeFigureOut">
              <a:rPr lang="en-US" smtClean="0">
                <a:solidFill>
                  <a:prstClr val="black">
                    <a:tint val="75000"/>
                  </a:prstClr>
                </a:solidFill>
              </a:rPr>
              <a:pPr/>
              <a:t>7/31/2018</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1D4C0241-3577-4E79-8613-6C019E67628D}"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1982214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027B82F-2688-4581-8F35-6F41C6097C83}" type="datetimeFigureOut">
              <a:rPr lang="en-US" smtClean="0">
                <a:solidFill>
                  <a:prstClr val="black">
                    <a:tint val="75000"/>
                  </a:prstClr>
                </a:solidFill>
              </a:rPr>
              <a:pPr/>
              <a:t>7/31/2018</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1D4C0241-3577-4E79-8613-6C019E67628D}"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0820148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027B82F-2688-4581-8F35-6F41C6097C83}" type="datetimeFigureOut">
              <a:rPr lang="en-US" smtClean="0">
                <a:solidFill>
                  <a:prstClr val="black">
                    <a:tint val="75000"/>
                  </a:prstClr>
                </a:solidFill>
              </a:rPr>
              <a:pPr/>
              <a:t>7/31/2018</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1D4C0241-3577-4E79-8613-6C019E67628D}"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7558040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defTabSz="914400"/>
            <a:fld id="{2027B82F-2688-4581-8F35-6F41C6097C83}" type="datetimeFigureOut">
              <a:rPr lang="en-US" smtClean="0">
                <a:solidFill>
                  <a:prstClr val="black">
                    <a:tint val="75000"/>
                  </a:prstClr>
                </a:solidFill>
              </a:rPr>
              <a:pPr defTabSz="914400"/>
              <a:t>7/31/2018</a:t>
            </a:fld>
            <a:endParaRPr lang="en-US" dirty="0">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914400"/>
            <a:endParaRPr lang="en-US" dirty="0">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914400"/>
            <a:fld id="{1D4C0241-3577-4E79-8613-6C019E67628D}" type="slidenum">
              <a:rPr lang="en-US" smtClean="0">
                <a:solidFill>
                  <a:prstClr val="black">
                    <a:tint val="75000"/>
                  </a:prstClr>
                </a:solidFill>
              </a:rPr>
              <a:pPr defTabSz="914400"/>
              <a:t>‹#›</a:t>
            </a:fld>
            <a:endParaRPr lang="en-US" dirty="0">
              <a:solidFill>
                <a:prstClr val="black">
                  <a:tint val="75000"/>
                </a:prstClr>
              </a:solidFill>
            </a:endParaRPr>
          </a:p>
        </p:txBody>
      </p:sp>
    </p:spTree>
    <p:extLst>
      <p:ext uri="{BB962C8B-B14F-4D97-AF65-F5344CB8AC3E}">
        <p14:creationId xmlns:p14="http://schemas.microsoft.com/office/powerpoint/2010/main" val="514539734"/>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teachpsych.org/page-1603066" TargetMode="Externa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package" Target="../embeddings/Microsoft_Word_Document1.docx"/></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152400" y="-274638"/>
            <a:ext cx="8915400" cy="1417638"/>
          </a:xfrm>
        </p:spPr>
        <p:txBody>
          <a:bodyPr>
            <a:normAutofit/>
          </a:bodyPr>
          <a:lstStyle/>
          <a:p>
            <a:endParaRPr lang="en-US" sz="1600" b="1" dirty="0">
              <a:latin typeface="Times New Roman" panose="02020603050405020304" pitchFamily="18" charset="0"/>
              <a:cs typeface="Times New Roman" panose="02020603050405020304" pitchFamily="18" charset="0"/>
            </a:endParaRPr>
          </a:p>
        </p:txBody>
      </p:sp>
      <p:graphicFrame>
        <p:nvGraphicFramePr>
          <p:cNvPr id="10" name="Table 9"/>
          <p:cNvGraphicFramePr>
            <a:graphicFrameLocks noGrp="1"/>
          </p:cNvGraphicFramePr>
          <p:nvPr>
            <p:extLst>
              <p:ext uri="{D42A27DB-BD31-4B8C-83A1-F6EECF244321}">
                <p14:modId xmlns:p14="http://schemas.microsoft.com/office/powerpoint/2010/main" val="89882019"/>
              </p:ext>
            </p:extLst>
          </p:nvPr>
        </p:nvGraphicFramePr>
        <p:xfrm>
          <a:off x="76200" y="914400"/>
          <a:ext cx="8991600" cy="1310640"/>
        </p:xfrm>
        <a:graphic>
          <a:graphicData uri="http://schemas.openxmlformats.org/drawingml/2006/table">
            <a:tbl>
              <a:tblPr firstRow="1" bandRow="1">
                <a:tableStyleId>{5C22544A-7EE6-4342-B048-85BDC9FD1C3A}</a:tableStyleId>
              </a:tblPr>
              <a:tblGrid>
                <a:gridCol w="8991600"/>
              </a:tblGrid>
              <a:tr h="1295400">
                <a:tc>
                  <a:txBody>
                    <a:bodyPr/>
                    <a:lstStyle/>
                    <a:p>
                      <a:pPr marL="0" marR="0">
                        <a:spcBef>
                          <a:spcPts val="0"/>
                        </a:spcBef>
                        <a:spcAft>
                          <a:spcPts val="0"/>
                        </a:spcAft>
                      </a:pPr>
                      <a:r>
                        <a:rPr lang="en-US" sz="800" b="0" i="0" baseline="0" dirty="0" smtClean="0">
                          <a:solidFill>
                            <a:schemeClr val="tx1"/>
                          </a:solidFill>
                          <a:latin typeface="Times New Roman" panose="02020603050405020304" pitchFamily="18" charset="0"/>
                          <a:cs typeface="Times New Roman" panose="02020603050405020304" pitchFamily="18" charset="0"/>
                        </a:rPr>
                        <a:t>The resource described in this poster was originally created for college-level psychology majors to help them answer one of their most common questions, “What can I do with a bachelor’s degree in psychology?”.  However, it can also be used by high school psychology students to explore occupations in psychology and psychology-related fields.  It contains 300 careers psychology majors can prepare to enter, which are organized into the </a:t>
                      </a:r>
                      <a:r>
                        <a:rPr lang="en-US" sz="800" b="1" i="0" u="sng" baseline="0" dirty="0" smtClean="0">
                          <a:solidFill>
                            <a:schemeClr val="tx1"/>
                          </a:solidFill>
                          <a:latin typeface="Times New Roman" panose="02020603050405020304" pitchFamily="18" charset="0"/>
                          <a:cs typeface="Times New Roman" panose="02020603050405020304" pitchFamily="18" charset="0"/>
                        </a:rPr>
                        <a:t>15 broad occupational categories</a:t>
                      </a:r>
                      <a:r>
                        <a:rPr lang="en-US" sz="800" b="0" i="0" u="none" baseline="0" dirty="0" smtClean="0">
                          <a:solidFill>
                            <a:schemeClr val="tx1"/>
                          </a:solidFill>
                          <a:latin typeface="Times New Roman" panose="02020603050405020304" pitchFamily="18" charset="0"/>
                          <a:cs typeface="Times New Roman" panose="02020603050405020304" pitchFamily="18" charset="0"/>
                        </a:rPr>
                        <a:t> </a:t>
                      </a:r>
                      <a:r>
                        <a:rPr lang="en-US" sz="800" b="0" i="0" baseline="0" dirty="0" smtClean="0">
                          <a:solidFill>
                            <a:schemeClr val="tx1"/>
                          </a:solidFill>
                          <a:latin typeface="Times New Roman" panose="02020603050405020304" pitchFamily="18" charset="0"/>
                          <a:cs typeface="Times New Roman" panose="02020603050405020304" pitchFamily="18" charset="0"/>
                        </a:rPr>
                        <a:t>highlighted in </a:t>
                      </a:r>
                      <a:r>
                        <a:rPr lang="en-US" sz="800" b="1" i="0" u="sng" baseline="0" dirty="0" smtClean="0">
                          <a:solidFill>
                            <a:srgbClr val="FFFF00"/>
                          </a:solidFill>
                          <a:latin typeface="Times New Roman" panose="02020603050405020304" pitchFamily="18" charset="0"/>
                          <a:cs typeface="Times New Roman" panose="02020603050405020304" pitchFamily="18" charset="0"/>
                        </a:rPr>
                        <a:t>YELLOW</a:t>
                      </a:r>
                      <a:r>
                        <a:rPr lang="en-US" sz="800" b="1" i="0" u="none" baseline="0" dirty="0" smtClean="0">
                          <a:solidFill>
                            <a:srgbClr val="FFFF00"/>
                          </a:solidFill>
                          <a:latin typeface="Times New Roman" panose="02020603050405020304" pitchFamily="18" charset="0"/>
                          <a:cs typeface="Times New Roman" panose="02020603050405020304" pitchFamily="18" charset="0"/>
                        </a:rPr>
                        <a:t> </a:t>
                      </a:r>
                      <a:r>
                        <a:rPr lang="en-US" sz="800" b="0" i="0" u="none" baseline="0" dirty="0" smtClean="0">
                          <a:solidFill>
                            <a:schemeClr val="tx1"/>
                          </a:solidFill>
                          <a:latin typeface="Times New Roman" panose="02020603050405020304" pitchFamily="18" charset="0"/>
                          <a:cs typeface="Times New Roman" panose="02020603050405020304" pitchFamily="18" charset="0"/>
                        </a:rPr>
                        <a:t>below.  </a:t>
                      </a:r>
                      <a:r>
                        <a:rPr lang="en-US" sz="800" b="0" i="0" baseline="0" dirty="0" smtClean="0">
                          <a:solidFill>
                            <a:schemeClr val="tx1"/>
                          </a:solidFill>
                          <a:latin typeface="Times New Roman" panose="02020603050405020304" pitchFamily="18" charset="0"/>
                          <a:cs typeface="Times New Roman" panose="02020603050405020304" pitchFamily="18" charset="0"/>
                        </a:rPr>
                        <a:t>Those that can be entered with a </a:t>
                      </a:r>
                      <a:r>
                        <a:rPr lang="en-US" sz="800" b="1" i="0" u="sng" baseline="0" dirty="0" smtClean="0">
                          <a:solidFill>
                            <a:schemeClr val="tx1"/>
                          </a:solidFill>
                          <a:latin typeface="Times New Roman" panose="02020603050405020304" pitchFamily="18" charset="0"/>
                          <a:cs typeface="Times New Roman" panose="02020603050405020304" pitchFamily="18" charset="0"/>
                        </a:rPr>
                        <a:t>bachelor’s degree</a:t>
                      </a:r>
                      <a:r>
                        <a:rPr lang="en-US" sz="800" b="1" i="0" baseline="0" dirty="0" smtClean="0">
                          <a:solidFill>
                            <a:schemeClr val="tx1"/>
                          </a:solidFill>
                          <a:latin typeface="Times New Roman" panose="02020603050405020304" pitchFamily="18" charset="0"/>
                          <a:cs typeface="Times New Roman" panose="02020603050405020304" pitchFamily="18" charset="0"/>
                        </a:rPr>
                        <a:t> </a:t>
                      </a:r>
                      <a:r>
                        <a:rPr lang="en-US" sz="800" b="0" i="0" baseline="0" dirty="0" smtClean="0">
                          <a:solidFill>
                            <a:schemeClr val="tx1"/>
                          </a:solidFill>
                          <a:latin typeface="Times New Roman" panose="02020603050405020304" pitchFamily="18" charset="0"/>
                          <a:cs typeface="Times New Roman" panose="02020603050405020304" pitchFamily="18" charset="0"/>
                        </a:rPr>
                        <a:t>are printed in </a:t>
                      </a:r>
                      <a:r>
                        <a:rPr lang="en-US" sz="800" b="1" i="0" u="sng" baseline="0" dirty="0" smtClean="0">
                          <a:solidFill>
                            <a:srgbClr val="FF0000"/>
                          </a:solidFill>
                          <a:latin typeface="Times New Roman" panose="02020603050405020304" pitchFamily="18" charset="0"/>
                          <a:cs typeface="Times New Roman" panose="02020603050405020304" pitchFamily="18" charset="0"/>
                        </a:rPr>
                        <a:t>RED</a:t>
                      </a:r>
                      <a:r>
                        <a:rPr lang="en-US" sz="800" b="0" i="0" baseline="0" dirty="0" smtClean="0">
                          <a:solidFill>
                            <a:schemeClr val="tx1"/>
                          </a:solidFill>
                          <a:latin typeface="Times New Roman" panose="02020603050405020304" pitchFamily="18" charset="0"/>
                          <a:cs typeface="Times New Roman" panose="02020603050405020304" pitchFamily="18" charset="0"/>
                        </a:rPr>
                        <a:t>, and those that require a </a:t>
                      </a:r>
                      <a:r>
                        <a:rPr lang="en-US" sz="800" b="1" i="0" u="sng" baseline="0" dirty="0" smtClean="0">
                          <a:solidFill>
                            <a:schemeClr val="tx1"/>
                          </a:solidFill>
                          <a:latin typeface="Times New Roman" panose="02020603050405020304" pitchFamily="18" charset="0"/>
                          <a:cs typeface="Times New Roman" panose="02020603050405020304" pitchFamily="18" charset="0"/>
                        </a:rPr>
                        <a:t>graduate degree</a:t>
                      </a:r>
                      <a:r>
                        <a:rPr lang="en-US" sz="800" b="1" i="0" u="none" baseline="0" dirty="0" smtClean="0">
                          <a:solidFill>
                            <a:schemeClr val="tx1"/>
                          </a:solidFill>
                          <a:latin typeface="Times New Roman" panose="02020603050405020304" pitchFamily="18" charset="0"/>
                          <a:cs typeface="Times New Roman" panose="02020603050405020304" pitchFamily="18" charset="0"/>
                        </a:rPr>
                        <a:t> </a:t>
                      </a:r>
                      <a:r>
                        <a:rPr lang="en-US" sz="800" b="0" i="0" baseline="0" dirty="0" smtClean="0">
                          <a:solidFill>
                            <a:schemeClr val="tx1"/>
                          </a:solidFill>
                          <a:latin typeface="Times New Roman" panose="02020603050405020304" pitchFamily="18" charset="0"/>
                          <a:cs typeface="Times New Roman" panose="02020603050405020304" pitchFamily="18" charset="0"/>
                        </a:rPr>
                        <a:t>are printed in </a:t>
                      </a:r>
                      <a:r>
                        <a:rPr lang="en-US" sz="800" b="1" i="0" u="sng" baseline="0" dirty="0" smtClean="0">
                          <a:solidFill>
                            <a:srgbClr val="00B050"/>
                          </a:solidFill>
                          <a:latin typeface="Times New Roman" panose="02020603050405020304" pitchFamily="18" charset="0"/>
                          <a:cs typeface="Times New Roman" panose="02020603050405020304" pitchFamily="18" charset="0"/>
                        </a:rPr>
                        <a:t>GREEN</a:t>
                      </a:r>
                      <a:r>
                        <a:rPr lang="en-US" sz="800" b="0" i="0" baseline="0" dirty="0" smtClean="0">
                          <a:solidFill>
                            <a:schemeClr val="tx1"/>
                          </a:solidFill>
                          <a:latin typeface="Times New Roman" panose="02020603050405020304" pitchFamily="18" charset="0"/>
                          <a:cs typeface="Times New Roman" panose="02020603050405020304" pitchFamily="18" charset="0"/>
                        </a:rPr>
                        <a:t>.  Careers whose </a:t>
                      </a:r>
                      <a:r>
                        <a:rPr kumimoji="0" lang="en-US" sz="800" b="0"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rPr>
                        <a:t>futures are promising because they are expected to grow rapidly in the next several years, will have large numbers of job openings, or are new and emerging occupations are followed by </a:t>
                      </a:r>
                      <a:r>
                        <a:rPr kumimoji="0" lang="en-US" sz="800" b="1" i="0" u="none" strike="noStrike" kern="1200" cap="none" spc="0" normalizeH="0" baseline="0" noProof="0" dirty="0" smtClean="0">
                          <a:ln>
                            <a:noFill/>
                          </a:ln>
                          <a:solidFill>
                            <a:srgbClr val="FF0000"/>
                          </a:solidFill>
                          <a:effectLst/>
                          <a:uLnTx/>
                          <a:uFillTx/>
                          <a:latin typeface="+mn-lt"/>
                          <a:ea typeface="Times New Roman"/>
                          <a:cs typeface="Times New Roman"/>
                          <a:sym typeface="Wingdings"/>
                        </a:rPr>
                        <a:t></a:t>
                      </a:r>
                      <a:r>
                        <a:rPr lang="en-US" sz="800" b="0" i="0" baseline="0" dirty="0" smtClean="0">
                          <a:solidFill>
                            <a:schemeClr val="tx1"/>
                          </a:solidFill>
                          <a:latin typeface="Times New Roman" panose="02020603050405020304" pitchFamily="18" charset="0"/>
                          <a:cs typeface="Times New Roman" panose="02020603050405020304" pitchFamily="18" charset="0"/>
                        </a:rPr>
                        <a:t>.  Persons employed </a:t>
                      </a:r>
                      <a:r>
                        <a:rPr lang="en-US" sz="800" b="0" i="0" baseline="0" smtClean="0">
                          <a:solidFill>
                            <a:schemeClr val="tx1"/>
                          </a:solidFill>
                          <a:latin typeface="Times New Roman" panose="02020603050405020304" pitchFamily="18" charset="0"/>
                          <a:cs typeface="Times New Roman" panose="02020603050405020304" pitchFamily="18" charset="0"/>
                        </a:rPr>
                        <a:t>in </a:t>
                      </a:r>
                      <a:r>
                        <a:rPr lang="en-US" sz="800" b="0" i="0" baseline="0" smtClean="0">
                          <a:solidFill>
                            <a:schemeClr val="tx1"/>
                          </a:solidFill>
                          <a:latin typeface="Times New Roman" panose="02020603050405020304" pitchFamily="18" charset="0"/>
                          <a:cs typeface="Times New Roman" panose="02020603050405020304" pitchFamily="18" charset="0"/>
                        </a:rPr>
                        <a:t>57 </a:t>
                      </a:r>
                      <a:r>
                        <a:rPr lang="en-US" sz="800" b="0" i="0" baseline="0" dirty="0" smtClean="0">
                          <a:solidFill>
                            <a:schemeClr val="tx1"/>
                          </a:solidFill>
                          <a:latin typeface="Times New Roman" panose="02020603050405020304" pitchFamily="18" charset="0"/>
                          <a:cs typeface="Times New Roman" panose="02020603050405020304" pitchFamily="18" charset="0"/>
                        </a:rPr>
                        <a:t>of these careers are psychologists who are engaged in the science or practice of psychology and who hold the appropriate graduate degree.  The remaining </a:t>
                      </a:r>
                      <a:r>
                        <a:rPr lang="en-US" sz="800" b="0" i="0" baseline="0" dirty="0" smtClean="0">
                          <a:solidFill>
                            <a:schemeClr val="tx1"/>
                          </a:solidFill>
                          <a:latin typeface="Times New Roman" panose="02020603050405020304" pitchFamily="18" charset="0"/>
                          <a:cs typeface="Times New Roman" panose="02020603050405020304" pitchFamily="18" charset="0"/>
                        </a:rPr>
                        <a:t>243 </a:t>
                      </a:r>
                      <a:r>
                        <a:rPr lang="en-US" sz="800" b="0" i="0" baseline="0" dirty="0" smtClean="0">
                          <a:solidFill>
                            <a:schemeClr val="tx1"/>
                          </a:solidFill>
                          <a:latin typeface="Times New Roman" panose="02020603050405020304" pitchFamily="18" charset="0"/>
                          <a:cs typeface="Times New Roman" panose="02020603050405020304" pitchFamily="18" charset="0"/>
                        </a:rPr>
                        <a:t>psychology-related careers (i.e., those that require the demonstration of psychological knowledge and skills, but which do not carry the title of psychologist) are divided almost equally into two categories: those that can be entered with a bachelor’s degree and those that require a graduate degree.  Each career is followed by a set of hotlinks to websites containing information such as required skills and knowledge, work activities and environment, degree requirements, pay scale, and projected need for this career in the future.  Students can access this resource under the Advising tab at </a:t>
                      </a:r>
                      <a:r>
                        <a:rPr lang="en-US" sz="800" b="0" i="0" baseline="0" dirty="0" smtClean="0">
                          <a:solidFill>
                            <a:schemeClr val="tx1"/>
                          </a:solidFill>
                          <a:latin typeface="Times New Roman" panose="02020603050405020304" pitchFamily="18" charset="0"/>
                          <a:cs typeface="Times New Roman" panose="02020603050405020304" pitchFamily="18" charset="0"/>
                          <a:hlinkClick r:id="rId3"/>
                        </a:rPr>
                        <a:t>http://www.teachpsych.org/page-1603066</a:t>
                      </a:r>
                      <a:r>
                        <a:rPr lang="en-US" sz="800" b="0" i="0" baseline="0" dirty="0" smtClean="0">
                          <a:solidFill>
                            <a:schemeClr val="tx1"/>
                          </a:solidFill>
                          <a:latin typeface="Times New Roman" panose="02020603050405020304" pitchFamily="18" charset="0"/>
                          <a:cs typeface="Times New Roman" panose="02020603050405020304" pitchFamily="18" charset="0"/>
                        </a:rPr>
                        <a:t>.  </a:t>
                      </a:r>
                      <a:r>
                        <a:rPr lang="en-US" sz="800" b="0" u="none" baseline="0" dirty="0" smtClean="0">
                          <a:solidFill>
                            <a:schemeClr val="tx1"/>
                          </a:solidFill>
                          <a:effectLst/>
                          <a:latin typeface="Times New Roman"/>
                          <a:ea typeface="Calibri"/>
                          <a:cs typeface="Times New Roman"/>
                        </a:rPr>
                        <a:t>High school psychology teachers </a:t>
                      </a:r>
                      <a:r>
                        <a:rPr lang="en-US" sz="800" b="0" i="0" baseline="0" dirty="0" smtClean="0">
                          <a:solidFill>
                            <a:schemeClr val="tx1"/>
                          </a:solidFill>
                          <a:latin typeface="Times New Roman" panose="02020603050405020304" pitchFamily="18" charset="0"/>
                          <a:cs typeface="Times New Roman" panose="02020603050405020304" pitchFamily="18" charset="0"/>
                        </a:rPr>
                        <a:t>can use this resource to create assignments and projects whose purpose is to enable their students to accomplish the Vocational Applications component of APA’s </a:t>
                      </a:r>
                      <a:r>
                        <a:rPr lang="en-US" sz="800" b="0" i="1" baseline="0" dirty="0" smtClean="0">
                          <a:solidFill>
                            <a:schemeClr val="tx1"/>
                          </a:solidFill>
                          <a:latin typeface="Times New Roman" panose="02020603050405020304" pitchFamily="18" charset="0"/>
                          <a:cs typeface="Times New Roman" panose="02020603050405020304" pitchFamily="18" charset="0"/>
                        </a:rPr>
                        <a:t>National Standards for High School Psychology Curricula</a:t>
                      </a:r>
                      <a:r>
                        <a:rPr lang="en-US" sz="800" b="0" i="0" baseline="0" dirty="0" smtClean="0">
                          <a:solidFill>
                            <a:schemeClr val="tx1"/>
                          </a:solidFill>
                          <a:latin typeface="Times New Roman" panose="02020603050405020304" pitchFamily="18" charset="0"/>
                          <a:cs typeface="Times New Roman" panose="02020603050405020304" pitchFamily="18" charset="0"/>
                        </a:rPr>
                        <a:t> by identifying “careers in psychological science and practice,” “careers related to psychology,” and “degree requirements for psychologists and psychology-related careers.” </a:t>
                      </a:r>
                    </a:p>
                  </a:txBody>
                  <a:tcPr>
                    <a:solidFill>
                      <a:schemeClr val="accent6">
                        <a:lumMod val="60000"/>
                        <a:lumOff val="40000"/>
                      </a:schemeClr>
                    </a:solidFill>
                  </a:tcPr>
                </a:tc>
              </a:tr>
            </a:tbl>
          </a:graphicData>
        </a:graphic>
      </p:graphicFrame>
      <p:graphicFrame>
        <p:nvGraphicFramePr>
          <p:cNvPr id="2" name="Table 1"/>
          <p:cNvGraphicFramePr>
            <a:graphicFrameLocks noGrp="1"/>
          </p:cNvGraphicFramePr>
          <p:nvPr>
            <p:extLst>
              <p:ext uri="{D42A27DB-BD31-4B8C-83A1-F6EECF244321}">
                <p14:modId xmlns:p14="http://schemas.microsoft.com/office/powerpoint/2010/main" val="291568251"/>
              </p:ext>
            </p:extLst>
          </p:nvPr>
        </p:nvGraphicFramePr>
        <p:xfrm>
          <a:off x="76200" y="76200"/>
          <a:ext cx="8991600" cy="762000"/>
        </p:xfrm>
        <a:graphic>
          <a:graphicData uri="http://schemas.openxmlformats.org/drawingml/2006/table">
            <a:tbl>
              <a:tblPr firstRow="1" bandRow="1">
                <a:tableStyleId>{5C22544A-7EE6-4342-B048-85BDC9FD1C3A}</a:tableStyleId>
              </a:tblPr>
              <a:tblGrid>
                <a:gridCol w="8991600"/>
              </a:tblGrid>
              <a:tr h="762000">
                <a:tc>
                  <a:txBody>
                    <a:bodyPr/>
                    <a:lstStyle/>
                    <a:p>
                      <a:pPr algn="ctr"/>
                      <a:r>
                        <a:rPr kumimoji="0" lang="en-US" sz="1900" b="1" i="0" u="none" strike="noStrike" kern="1200" cap="none" spc="0" normalizeH="0" baseline="0" noProof="0" dirty="0" smtClean="0">
                          <a:ln>
                            <a:noFill/>
                          </a:ln>
                          <a:solidFill>
                            <a:srgbClr val="FF0000"/>
                          </a:solidFill>
                          <a:effectLst/>
                          <a:uLnTx/>
                          <a:uFillTx/>
                          <a:latin typeface="Times New Roman" panose="02020603050405020304" pitchFamily="18" charset="0"/>
                          <a:ea typeface="+mj-ea"/>
                          <a:cs typeface="Times New Roman" panose="02020603050405020304" pitchFamily="18" charset="0"/>
                        </a:rPr>
                        <a:t> </a:t>
                      </a:r>
                      <a:r>
                        <a:rPr kumimoji="0" lang="en-US" sz="1900" b="1" i="0" u="none" strike="noStrike" kern="1200" cap="none" spc="0" normalizeH="0" baseline="0" noProof="0" dirty="0" smtClean="0">
                          <a:ln>
                            <a:noFill/>
                          </a:ln>
                          <a:solidFill>
                            <a:schemeClr val="tx1"/>
                          </a:solidFill>
                          <a:effectLst/>
                          <a:uLnTx/>
                          <a:uFillTx/>
                          <a:latin typeface="Times New Roman" panose="02020603050405020304" pitchFamily="18" charset="0"/>
                          <a:ea typeface="+mj-ea"/>
                          <a:cs typeface="Times New Roman" panose="02020603050405020304" pitchFamily="18" charset="0"/>
                        </a:rPr>
                        <a:t>An Online Vocational-Exploration Resource for High School Psychology Students</a:t>
                      </a:r>
                    </a:p>
                    <a:p>
                      <a:pPr algn="ctr"/>
                      <a:endParaRPr kumimoji="0" lang="en-US" sz="800" b="1" i="0" u="none" strike="noStrike" kern="1200" cap="none" spc="0" normalizeH="0" baseline="0" noProof="0" dirty="0" smtClean="0">
                        <a:ln>
                          <a:noFill/>
                        </a:ln>
                        <a:solidFill>
                          <a:schemeClr val="tx1"/>
                        </a:solidFill>
                        <a:effectLst/>
                        <a:uLnTx/>
                        <a:uFillTx/>
                        <a:latin typeface="Times New Roman" panose="02020603050405020304" pitchFamily="18" charset="0"/>
                        <a:ea typeface="+mj-ea"/>
                        <a:cs typeface="Times New Roman" panose="02020603050405020304" pitchFamily="18" charset="0"/>
                      </a:endParaRPr>
                    </a:p>
                    <a:p>
                      <a:pPr algn="ctr"/>
                      <a:r>
                        <a:rPr kumimoji="0" lang="en-US" sz="1400" b="1" i="0" u="none" strike="noStrike" kern="1200" cap="none" spc="0" normalizeH="0" baseline="0" noProof="0" dirty="0" smtClean="0">
                          <a:ln>
                            <a:noFill/>
                          </a:ln>
                          <a:solidFill>
                            <a:schemeClr val="tx1"/>
                          </a:solidFill>
                          <a:effectLst/>
                          <a:uLnTx/>
                          <a:uFillTx/>
                          <a:latin typeface="Times New Roman" panose="02020603050405020304" pitchFamily="18" charset="0"/>
                          <a:ea typeface="+mj-ea"/>
                          <a:cs typeface="Times New Roman" panose="02020603050405020304" pitchFamily="18" charset="0"/>
                        </a:rPr>
                        <a:t> Drew C. Appleby, PhD (Professor Emeritus of Psychology, Indiana University-Purdue University Indianapolis)</a:t>
                      </a:r>
                      <a:endParaRPr lang="en-US" sz="1400" dirty="0">
                        <a:solidFill>
                          <a:srgbClr val="FF0000"/>
                        </a:solidFill>
                      </a:endParaRPr>
                    </a:p>
                  </a:txBody>
                  <a:tcPr>
                    <a:solidFill>
                      <a:schemeClr val="accent2"/>
                    </a:solidFill>
                  </a:tcPr>
                </a:tc>
              </a:tr>
            </a:tbl>
          </a:graphicData>
        </a:graphic>
      </p:graphicFrame>
      <p:graphicFrame>
        <p:nvGraphicFramePr>
          <p:cNvPr id="4" name="Content Placeholder 3"/>
          <p:cNvGraphicFramePr>
            <a:graphicFrameLocks noGrp="1" noChangeAspect="1"/>
          </p:cNvGraphicFramePr>
          <p:nvPr>
            <p:ph idx="1"/>
            <p:extLst>
              <p:ext uri="{D42A27DB-BD31-4B8C-83A1-F6EECF244321}">
                <p14:modId xmlns:p14="http://schemas.microsoft.com/office/powerpoint/2010/main" val="2253025555"/>
              </p:ext>
            </p:extLst>
          </p:nvPr>
        </p:nvGraphicFramePr>
        <p:xfrm>
          <a:off x="152400" y="2362200"/>
          <a:ext cx="8915400" cy="4419600"/>
        </p:xfrm>
        <a:graphic>
          <a:graphicData uri="http://schemas.openxmlformats.org/presentationml/2006/ole">
            <mc:AlternateContent xmlns:mc="http://schemas.openxmlformats.org/markup-compatibility/2006">
              <mc:Choice xmlns:v="urn:schemas-microsoft-com:vml" Requires="v">
                <p:oleObj spid="_x0000_s3155" name="Document" r:id="rId4" imgW="12453279" imgH="7337089" progId="Word.Document.12">
                  <p:embed/>
                </p:oleObj>
              </mc:Choice>
              <mc:Fallback>
                <p:oleObj name="Document" r:id="rId4" imgW="12453279" imgH="7337089" progId="Word.Document.12">
                  <p:embed/>
                  <p:pic>
                    <p:nvPicPr>
                      <p:cNvPr id="0" name=""/>
                      <p:cNvPicPr/>
                      <p:nvPr/>
                    </p:nvPicPr>
                    <p:blipFill>
                      <a:blip r:embed="rId5"/>
                      <a:stretch>
                        <a:fillRect/>
                      </a:stretch>
                    </p:blipFill>
                    <p:spPr>
                      <a:xfrm>
                        <a:off x="152400" y="2362200"/>
                        <a:ext cx="8915400" cy="4419600"/>
                      </a:xfrm>
                      <a:prstGeom prst="rect">
                        <a:avLst/>
                      </a:prstGeom>
                    </p:spPr>
                  </p:pic>
                </p:oleObj>
              </mc:Fallback>
            </mc:AlternateContent>
          </a:graphicData>
        </a:graphic>
      </p:graphicFrame>
    </p:spTree>
    <p:extLst>
      <p:ext uri="{BB962C8B-B14F-4D97-AF65-F5344CB8AC3E}">
        <p14:creationId xmlns:p14="http://schemas.microsoft.com/office/powerpoint/2010/main" val="2642772219"/>
      </p:ext>
    </p:extLst>
  </p:cSld>
  <p:clrMapOvr>
    <a:masterClrMapping/>
  </p:clrMapOvr>
  <p:timing>
    <p:tnLst>
      <p:par>
        <p:cTn id="1" dur="indefinite" restart="never" nodeType="tmRoot"/>
      </p:par>
    </p:tnLst>
  </p:timing>
</p:sld>
</file>

<file path=ppt/theme/theme1.xml><?xml version="1.0" encoding="utf-8"?>
<a:theme xmlns:a="http://schemas.openxmlformats.org/drawingml/2006/main" name="7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3430</TotalTime>
  <Words>370</Words>
  <Application>Microsoft Office PowerPoint</Application>
  <PresentationFormat>On-screen Show (4:3)</PresentationFormat>
  <Paragraphs>4</Paragraphs>
  <Slides>1</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vt:i4>
      </vt:variant>
    </vt:vector>
  </HeadingPairs>
  <TitlesOfParts>
    <vt:vector size="3" baseType="lpstr">
      <vt:lpstr>7_Office Theme</vt:lpstr>
      <vt:lpstr>Document</vt:lpstr>
      <vt:lpstr>PowerPoint Presentation</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Drew Appleby</dc:creator>
  <cp:lastModifiedBy>Drew Appleby</cp:lastModifiedBy>
  <cp:revision>76</cp:revision>
  <dcterms:created xsi:type="dcterms:W3CDTF">2015-10-12T17:15:13Z</dcterms:created>
  <dcterms:modified xsi:type="dcterms:W3CDTF">2018-07-31T14:43:51Z</dcterms:modified>
</cp:coreProperties>
</file>