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66" r:id="rId4"/>
    <p:sldId id="269" r:id="rId5"/>
    <p:sldId id="271" r:id="rId6"/>
    <p:sldId id="270" r:id="rId7"/>
    <p:sldId id="259" r:id="rId8"/>
    <p:sldId id="260" r:id="rId9"/>
    <p:sldId id="267" r:id="rId10"/>
    <p:sldId id="268" r:id="rId11"/>
    <p:sldId id="263" r:id="rId12"/>
    <p:sldId id="264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Palatino Linotype" panose="02040502050505030304" pitchFamily="18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700" y="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34824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44e5d64975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44e5d64975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44e5d64975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44e5d64975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44e5d64975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44e5d64975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44f05874e0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44f05874e0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44e5d64975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44e5d64975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Palatino Linotype"/>
              <a:buNone/>
              <a:defRPr sz="6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2493105" y="329307"/>
            <a:ext cx="4897310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1437664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0" name="Google Shape;20;p2"/>
          <p:cNvCxnSpPr/>
          <p:nvPr/>
        </p:nvCxnSpPr>
        <p:spPr>
          <a:xfrm>
            <a:off x="2334637" y="798973"/>
            <a:ext cx="0" cy="2544756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tino Linotype"/>
              <a:buNone/>
              <a:defRPr sz="3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body" idx="1"/>
          </p:nvPr>
        </p:nvSpPr>
        <p:spPr>
          <a:xfrm rot="5400000">
            <a:off x="4569468" y="-1019041"/>
            <a:ext cx="3450613" cy="9520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ftr" idx="11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8" name="Google Shape;88;p11"/>
          <p:cNvCxnSpPr/>
          <p:nvPr/>
        </p:nvCxnSpPr>
        <p:spPr>
          <a:xfrm>
            <a:off x="1371687" y="798973"/>
            <a:ext cx="0" cy="1067168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>
            <a:spLocks noGrp="1"/>
          </p:cNvSpPr>
          <p:nvPr>
            <p:ph type="title"/>
          </p:nvPr>
        </p:nvSpPr>
        <p:spPr>
          <a:xfrm rot="5400000">
            <a:off x="7959483" y="2363491"/>
            <a:ext cx="4574999" cy="16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tino Linotype"/>
              <a:buNone/>
              <a:defRPr sz="3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body" idx="1"/>
          </p:nvPr>
        </p:nvSpPr>
        <p:spPr>
          <a:xfrm rot="5400000">
            <a:off x="3116598" y="-698041"/>
            <a:ext cx="4574999" cy="7738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ftr" idx="11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5" name="Google Shape;95;p12"/>
          <p:cNvCxnSpPr/>
          <p:nvPr/>
        </p:nvCxnSpPr>
        <p:spPr>
          <a:xfrm rot="10800000">
            <a:off x="9439111" y="719272"/>
            <a:ext cx="1615742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tino Linotype"/>
              <a:buNone/>
              <a:defRPr sz="3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7" name="Google Shape;27;p3"/>
          <p:cNvCxnSpPr/>
          <p:nvPr/>
        </p:nvCxnSpPr>
        <p:spPr>
          <a:xfrm>
            <a:off x="1371687" y="798973"/>
            <a:ext cx="0" cy="1067168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latino Linotype"/>
              <a:buNone/>
              <a:defRPr sz="3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4" name="Google Shape;34;p4"/>
          <p:cNvCxnSpPr/>
          <p:nvPr/>
        </p:nvCxnSpPr>
        <p:spPr>
          <a:xfrm>
            <a:off x="1371687" y="798973"/>
            <a:ext cx="0" cy="2845107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tino Linotype"/>
              <a:buNone/>
              <a:defRPr sz="3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1534695" y="2010878"/>
            <a:ext cx="4608576" cy="3438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6454793" y="2017343"/>
            <a:ext cx="4604130" cy="344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2" name="Google Shape;42;p5"/>
          <p:cNvCxnSpPr/>
          <p:nvPr/>
        </p:nvCxnSpPr>
        <p:spPr>
          <a:xfrm>
            <a:off x="1371687" y="798973"/>
            <a:ext cx="0" cy="1067168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tino Linotype"/>
              <a:buNone/>
              <a:defRPr sz="3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2"/>
          </p:nvPr>
        </p:nvSpPr>
        <p:spPr>
          <a:xfrm>
            <a:off x="1534695" y="2824269"/>
            <a:ext cx="4608576" cy="2644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3"/>
          </p:nvPr>
        </p:nvSpPr>
        <p:spPr>
          <a:xfrm>
            <a:off x="6454791" y="2023003"/>
            <a:ext cx="4608576" cy="802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4"/>
          </p:nvPr>
        </p:nvSpPr>
        <p:spPr>
          <a:xfrm>
            <a:off x="6454792" y="2821491"/>
            <a:ext cx="4608576" cy="2637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ftr" idx="11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2" name="Google Shape;52;p6"/>
          <p:cNvCxnSpPr/>
          <p:nvPr/>
        </p:nvCxnSpPr>
        <p:spPr>
          <a:xfrm>
            <a:off x="1371687" y="798973"/>
            <a:ext cx="0" cy="1067168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tino Linotype"/>
              <a:buNone/>
              <a:defRPr sz="3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8" name="Google Shape;58;p7"/>
          <p:cNvCxnSpPr/>
          <p:nvPr/>
        </p:nvCxnSpPr>
        <p:spPr>
          <a:xfrm>
            <a:off x="1371687" y="798973"/>
            <a:ext cx="0" cy="1067168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ftr" idx="11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latino Linotype"/>
              <a:buNone/>
              <a:defRPr sz="2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1"/>
          </p:nvPr>
        </p:nvSpPr>
        <p:spPr>
          <a:xfrm>
            <a:off x="5043714" y="798974"/>
            <a:ext cx="6012470" cy="4658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2"/>
          </p:nvPr>
        </p:nvSpPr>
        <p:spPr>
          <a:xfrm>
            <a:off x="1534695" y="3205491"/>
            <a:ext cx="3184989" cy="2248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ftr" idx="11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0" name="Google Shape;70;p9"/>
          <p:cNvCxnSpPr/>
          <p:nvPr/>
        </p:nvCxnSpPr>
        <p:spPr>
          <a:xfrm>
            <a:off x="1371687" y="798973"/>
            <a:ext cx="0" cy="2247117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10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73" name="Google Shape;73;p10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1A1814"/>
                </a:gs>
                <a:gs pos="100000">
                  <a:srgbClr val="1A1814"/>
                </a:gs>
              </a:gsLst>
              <a:lin ang="5400000" scaled="0"/>
            </a:gradFill>
            <a:ln>
              <a:noFill/>
            </a:ln>
            <a:effectLst>
              <a:outerShdw blurRad="127000" dist="228600" dir="4740000" sx="98000" sy="98000" algn="tl" rotWithShape="0">
                <a:srgbClr val="000000">
                  <a:alpha val="3372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0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ap="flat" cmpd="sng">
              <a:solidFill>
                <a:srgbClr val="19191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75;p10"/>
          <p:cNvSpPr txBox="1"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tino Linotype"/>
              <a:buNone/>
              <a:defRPr sz="3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0"/>
          <p:cNvSpPr>
            <a:spLocks noGrp="1"/>
          </p:cNvSpPr>
          <p:nvPr>
            <p:ph type="pic" idx="2"/>
          </p:nvPr>
        </p:nvSpPr>
        <p:spPr>
          <a:xfrm>
            <a:off x="8124389" y="1122542"/>
            <a:ext cx="2791171" cy="3866327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body" idx="1"/>
          </p:nvPr>
        </p:nvSpPr>
        <p:spPr>
          <a:xfrm>
            <a:off x="1534695" y="3145992"/>
            <a:ext cx="5440037" cy="2003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dt" idx="10"/>
          </p:nvPr>
        </p:nvSpPr>
        <p:spPr>
          <a:xfrm>
            <a:off x="1534695" y="5469856"/>
            <a:ext cx="5440038" cy="320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ftr" idx="11"/>
          </p:nvPr>
        </p:nvSpPr>
        <p:spPr>
          <a:xfrm>
            <a:off x="1534910" y="318640"/>
            <a:ext cx="5453475" cy="32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1" name="Google Shape;81;p10"/>
          <p:cNvCxnSpPr/>
          <p:nvPr/>
        </p:nvCxnSpPr>
        <p:spPr>
          <a:xfrm>
            <a:off x="1371687" y="798973"/>
            <a:ext cx="0" cy="2161124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9F9F8"/>
            </a:gs>
            <a:gs pos="100000">
              <a:srgbClr val="D6D4D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>
            <a:gsLst>
              <a:gs pos="0">
                <a:srgbClr val="EDEBE7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3">
            <a:alphaModFix/>
          </a:blip>
          <a:srcRect t="2769" b="-2768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latino Linotype"/>
              <a:buNone/>
              <a:defRPr sz="3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ftr" idx="11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0" marR="0" lvl="1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0" marR="0" lvl="2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0" marR="0" lvl="3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0" marR="0" lvl="4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0" marR="0" lvl="5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0" marR="0" lvl="6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0" marR="0" lvl="7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0" marR="0" lvl="8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" name="Google Shape;13;p1"/>
          <p:cNvCxnSpPr/>
          <p:nvPr/>
        </p:nvCxnSpPr>
        <p:spPr>
          <a:xfrm>
            <a:off x="0" y="6141705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000001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/>
          <p:cNvSpPr txBox="1">
            <a:spLocks noGrp="1"/>
          </p:cNvSpPr>
          <p:nvPr>
            <p:ph type="ctrTitle"/>
          </p:nvPr>
        </p:nvSpPr>
        <p:spPr>
          <a:xfrm>
            <a:off x="2295425" y="785378"/>
            <a:ext cx="8561700" cy="3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alatino Linotype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Navigating the Research and Publication Process as a New Faculty Member: </a:t>
            </a:r>
            <a:endParaRPr sz="4400" b="0" i="0" u="none" strike="noStrike" cap="none" dirty="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alatino Linotype"/>
              <a:buNone/>
            </a:pPr>
            <a:r>
              <a:rPr lang="en-US" sz="3000" dirty="0"/>
              <a:t>Perspectives from the Early Career Psychologists Committee</a:t>
            </a:r>
            <a:endParaRPr sz="3000"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alatino Linotype"/>
              <a:buNone/>
            </a:pPr>
            <a:endParaRPr sz="3600" dirty="0"/>
          </a:p>
        </p:txBody>
      </p:sp>
      <p:sp>
        <p:nvSpPr>
          <p:cNvPr id="101" name="Google Shape;101;p13"/>
          <p:cNvSpPr txBox="1">
            <a:spLocks noGrp="1"/>
          </p:cNvSpPr>
          <p:nvPr>
            <p:ph type="subTitle" idx="1"/>
          </p:nvPr>
        </p:nvSpPr>
        <p:spPr>
          <a:xfrm>
            <a:off x="2196567" y="4349489"/>
            <a:ext cx="87594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SARA BRANCH, HO HUYNH, JULIE LAZZARA, LYRA STEIN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SoTL</a:t>
            </a:r>
            <a:r>
              <a:rPr lang="en-US" dirty="0" smtClean="0"/>
              <a:t> Research in the Classroom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students indicate facilitates learning and what actually facilitates learning may be different</a:t>
            </a:r>
          </a:p>
          <a:p>
            <a:r>
              <a:rPr lang="en-US" dirty="0" smtClean="0"/>
              <a:t>Focus on qualitative and quantitative outcomes</a:t>
            </a:r>
          </a:p>
          <a:p>
            <a:r>
              <a:rPr lang="en-US" dirty="0" smtClean="0"/>
              <a:t>Determine reliability and validity</a:t>
            </a:r>
          </a:p>
          <a:p>
            <a:pPr lvl="1"/>
            <a:r>
              <a:rPr lang="en-US" dirty="0" smtClean="0"/>
              <a:t>Construct (What exactly are you measuring?)</a:t>
            </a:r>
          </a:p>
          <a:p>
            <a:pPr lvl="1"/>
            <a:r>
              <a:rPr lang="en-US" dirty="0" smtClean="0"/>
              <a:t>Internal (Issues with controlling variables, control group, previous knowledge, etc.)</a:t>
            </a:r>
          </a:p>
          <a:p>
            <a:pPr lvl="1"/>
            <a:r>
              <a:rPr lang="en-US" dirty="0" smtClean="0"/>
              <a:t>External (Transferable to different classrooms, professors)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283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>
            <a:spLocks noGrp="1"/>
          </p:cNvSpPr>
          <p:nvPr>
            <p:ph type="title"/>
          </p:nvPr>
        </p:nvSpPr>
        <p:spPr>
          <a:xfrm>
            <a:off x="1534696" y="804519"/>
            <a:ext cx="9520200" cy="1049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SoTL Research in the Classroom</a:t>
            </a:r>
            <a:endParaRPr/>
          </a:p>
        </p:txBody>
      </p:sp>
      <p:sp>
        <p:nvSpPr>
          <p:cNvPr id="146" name="Google Shape;146;p20"/>
          <p:cNvSpPr txBox="1">
            <a:spLocks noGrp="1"/>
          </p:cNvSpPr>
          <p:nvPr>
            <p:ph type="body" idx="1"/>
          </p:nvPr>
        </p:nvSpPr>
        <p:spPr>
          <a:xfrm>
            <a:off x="1534696" y="2015732"/>
            <a:ext cx="9520200" cy="345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AutoNum type="arabicParenR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The first step is find resources to get started.  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AutoNum type="arabicParenR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The next step is to find collaborators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AutoNum type="arabicParenR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STP </a:t>
            </a:r>
            <a:r>
              <a:rPr lang="en-US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SoTL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 Consulting Service (directed by Regan </a:t>
            </a:r>
            <a:r>
              <a:rPr lang="en-US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Gurung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AutoNum type="arabicParenR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Annual STP </a:t>
            </a:r>
            <a:r>
              <a:rPr lang="en-US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SoTL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 Writing Workshop </a:t>
            </a:r>
            <a:endParaRPr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 txBox="1">
            <a:spLocks noGrp="1"/>
          </p:cNvSpPr>
          <p:nvPr>
            <p:ph type="title"/>
          </p:nvPr>
        </p:nvSpPr>
        <p:spPr>
          <a:xfrm>
            <a:off x="1534696" y="804519"/>
            <a:ext cx="9520200" cy="1049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Contact us!</a:t>
            </a:r>
            <a:endParaRPr/>
          </a:p>
        </p:txBody>
      </p:sp>
      <p:sp>
        <p:nvSpPr>
          <p:cNvPr id="152" name="Google Shape;152;p21"/>
          <p:cNvSpPr txBox="1">
            <a:spLocks noGrp="1"/>
          </p:cNvSpPr>
          <p:nvPr>
            <p:ph type="body" idx="1"/>
          </p:nvPr>
        </p:nvSpPr>
        <p:spPr>
          <a:xfrm>
            <a:off x="1534696" y="2015732"/>
            <a:ext cx="9520200" cy="345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 err="1" smtClean="0"/>
              <a:t>branch@</a:t>
            </a:r>
            <a:r>
              <a:rPr lang="en-US" dirty="0" err="1"/>
              <a:t>hws.edu</a:t>
            </a:r>
            <a:r>
              <a:rPr lang="en-US" dirty="0"/>
              <a:t>  </a:t>
            </a:r>
            <a:r>
              <a:rPr lang="en-US" dirty="0" err="1"/>
              <a:t>Ho.Huynh@tamusa.edu</a:t>
            </a:r>
            <a:r>
              <a:rPr lang="en-US" dirty="0"/>
              <a:t>  </a:t>
            </a:r>
            <a:r>
              <a:rPr lang="en-US" dirty="0" err="1"/>
              <a:t>lyra@psych.rutgers.edu</a:t>
            </a:r>
            <a:r>
              <a:rPr lang="en-US" dirty="0"/>
              <a:t> </a:t>
            </a:r>
            <a:endParaRPr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 err="1"/>
              <a:t>Julie.Lazzara@paradisevalley.edu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>
            <a:spLocks noGrp="1"/>
          </p:cNvSpPr>
          <p:nvPr>
            <p:ph type="title"/>
          </p:nvPr>
        </p:nvSpPr>
        <p:spPr>
          <a:xfrm>
            <a:off x="1534696" y="804519"/>
            <a:ext cx="9520200" cy="1049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Introductions- Julie</a:t>
            </a:r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body" idx="1"/>
          </p:nvPr>
        </p:nvSpPr>
        <p:spPr>
          <a:xfrm>
            <a:off x="1534696" y="2015732"/>
            <a:ext cx="9520200" cy="345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 smtClean="0"/>
              <a:t>Early Career Psychologist</a:t>
            </a:r>
          </a:p>
          <a:p>
            <a:pPr marL="342900" indent="-342900"/>
            <a:r>
              <a:rPr lang="en-US" dirty="0"/>
              <a:t>W</a:t>
            </a:r>
            <a:r>
              <a:rPr lang="en-US" dirty="0" smtClean="0"/>
              <a:t>ithin </a:t>
            </a:r>
            <a:r>
              <a:rPr lang="en-US" dirty="0"/>
              <a:t>ten years of beginning teaching psychology while not a student 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How can you get involved?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and Applying for Research Grants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Identify areas of research you’re interested in</a:t>
            </a:r>
          </a:p>
          <a:p>
            <a:pPr lvl="1"/>
            <a:r>
              <a:rPr lang="en-US" dirty="0" err="1" smtClean="0"/>
              <a:t>SoTL</a:t>
            </a:r>
            <a:r>
              <a:rPr lang="en-US" dirty="0" smtClean="0"/>
              <a:t>, specific area of focus</a:t>
            </a:r>
          </a:p>
          <a:p>
            <a:pPr marL="571500" lvl="1" indent="0">
              <a:buNone/>
            </a:pPr>
            <a:endParaRPr lang="en-US" dirty="0" smtClean="0"/>
          </a:p>
          <a:p>
            <a:r>
              <a:rPr lang="en-US" dirty="0" smtClean="0"/>
              <a:t>Institutional Sources</a:t>
            </a:r>
          </a:p>
          <a:p>
            <a:pPr lvl="1"/>
            <a:r>
              <a:rPr lang="en-US" dirty="0" smtClean="0"/>
              <a:t>Grants Office or Provost’s Office</a:t>
            </a:r>
          </a:p>
          <a:p>
            <a:pPr lvl="1"/>
            <a:r>
              <a:rPr lang="en-US" dirty="0" smtClean="0"/>
              <a:t>Internal grants (small grants, teaching grants)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3780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and Applying for Research Grants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External Sources</a:t>
            </a:r>
          </a:p>
          <a:p>
            <a:pPr lvl="1"/>
            <a:r>
              <a:rPr lang="en-US" dirty="0" smtClean="0"/>
              <a:t>Major funding agencies (NIH, NSF, etc.)</a:t>
            </a:r>
          </a:p>
          <a:p>
            <a:pPr lvl="1"/>
            <a:r>
              <a:rPr lang="en-US" dirty="0" smtClean="0"/>
              <a:t>Alternative funding agencies</a:t>
            </a:r>
          </a:p>
          <a:p>
            <a:pPr lvl="2"/>
            <a:r>
              <a:rPr lang="en-US" dirty="0" smtClean="0"/>
              <a:t>Specialized professional organizations</a:t>
            </a:r>
          </a:p>
          <a:p>
            <a:pPr lvl="2"/>
            <a:r>
              <a:rPr lang="en-US" dirty="0" smtClean="0"/>
              <a:t>General psychology professional organizations (APA, APS)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847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and Applying for Research Grants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nip20181020_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96" y="2015732"/>
            <a:ext cx="8656470" cy="464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13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and Applying for Research Grants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696" y="2015732"/>
            <a:ext cx="8958895" cy="393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118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>
            <a:spLocks noGrp="1"/>
          </p:cNvSpPr>
          <p:nvPr>
            <p:ph type="title"/>
          </p:nvPr>
        </p:nvSpPr>
        <p:spPr>
          <a:xfrm>
            <a:off x="1534696" y="804519"/>
            <a:ext cx="9520200" cy="1049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a typeface="Arial"/>
                <a:sym typeface="Arial"/>
              </a:rPr>
              <a:t>Starting a lab with undergraduates</a:t>
            </a:r>
            <a:endParaRPr dirty="0"/>
          </a:p>
        </p:txBody>
      </p:sp>
      <p:sp>
        <p:nvSpPr>
          <p:cNvPr id="119" name="Google Shape;119;p16"/>
          <p:cNvSpPr txBox="1">
            <a:spLocks noGrp="1"/>
          </p:cNvSpPr>
          <p:nvPr>
            <p:ph type="body" idx="1"/>
          </p:nvPr>
        </p:nvSpPr>
        <p:spPr>
          <a:xfrm>
            <a:off x="1534696" y="2015732"/>
            <a:ext cx="9520200" cy="345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US" dirty="0">
                <a:ea typeface="Calibri"/>
                <a:sym typeface="Calibri"/>
              </a:rPr>
              <a:t>First Steps</a:t>
            </a:r>
            <a:endParaRPr dirty="0">
              <a:ea typeface="Calibri"/>
              <a:sym typeface="Calibri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US" dirty="0">
                <a:ea typeface="Calibri"/>
                <a:sym typeface="Calibri"/>
              </a:rPr>
              <a:t>Recruiting RAs</a:t>
            </a:r>
            <a:endParaRPr dirty="0">
              <a:ea typeface="Calibri"/>
              <a:sym typeface="Calibri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US" dirty="0">
                <a:ea typeface="Calibri"/>
                <a:sym typeface="Calibri"/>
              </a:rPr>
              <a:t>Getting RAs Started in the Laboratory</a:t>
            </a:r>
            <a:endParaRPr dirty="0">
              <a:ea typeface="Calibri"/>
              <a:sym typeface="Calibri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-US" dirty="0">
                <a:ea typeface="Calibri"/>
                <a:sym typeface="Calibri"/>
              </a:rPr>
              <a:t>Maintaining a Productive Laboratory Environment</a:t>
            </a:r>
            <a:endParaRPr dirty="0">
              <a:ea typeface="Calibri"/>
              <a:sym typeface="Calibri"/>
            </a:endParaRPr>
          </a:p>
          <a:p>
            <a:pPr marL="342900" indent="-342900"/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1534696" y="303544"/>
            <a:ext cx="9520200" cy="1049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SoTL</a:t>
            </a:r>
            <a:r>
              <a:rPr lang="en-US" dirty="0"/>
              <a:t> Research in the Classroom</a:t>
            </a:r>
            <a:endParaRPr dirty="0"/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765775" y="1799000"/>
            <a:ext cx="10289100" cy="428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ea typeface="Times New Roman"/>
                <a:sym typeface="Times New Roman"/>
              </a:rPr>
              <a:t>SoTL</a:t>
            </a:r>
            <a:r>
              <a:rPr lang="en-US" dirty="0" smtClean="0">
                <a:ea typeface="Times New Roman"/>
                <a:sym typeface="Times New Roman"/>
              </a:rPr>
              <a:t> </a:t>
            </a:r>
            <a:r>
              <a:rPr lang="en-US" dirty="0">
                <a:ea typeface="Times New Roman"/>
                <a:sym typeface="Times New Roman"/>
              </a:rPr>
              <a:t>is collectively defined as "the focus on theoretical underpinnings of how we learn, the intentional, systematic, modifications of pedagogy, and assessments of resulting changes in learning" (</a:t>
            </a:r>
            <a:r>
              <a:rPr lang="en-US" dirty="0" err="1">
                <a:ea typeface="Times New Roman"/>
                <a:sym typeface="Times New Roman"/>
              </a:rPr>
              <a:t>Gurung</a:t>
            </a:r>
            <a:r>
              <a:rPr lang="en-US" dirty="0">
                <a:ea typeface="Times New Roman"/>
                <a:sym typeface="Times New Roman"/>
              </a:rPr>
              <a:t> &amp; Landrum, 2014, p. 1).</a:t>
            </a:r>
            <a:endParaRPr dirty="0">
              <a:ea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6" name="Google Shape;12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8250" y="3491129"/>
            <a:ext cx="1927625" cy="250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8480" y="3491125"/>
            <a:ext cx="1756470" cy="250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90250" y="3377650"/>
            <a:ext cx="1752600" cy="261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SoTL</a:t>
            </a:r>
            <a:r>
              <a:rPr lang="en-US" dirty="0" smtClean="0"/>
              <a:t> Research in the Classroom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Focus on teaching and research simultaneously</a:t>
            </a:r>
          </a:p>
          <a:p>
            <a:r>
              <a:rPr lang="en-US" dirty="0" smtClean="0"/>
              <a:t>Determine if your best practices are effective in teaching and learning</a:t>
            </a:r>
          </a:p>
          <a:p>
            <a:pPr lvl="1"/>
            <a:r>
              <a:rPr lang="en-US" dirty="0" smtClean="0"/>
              <a:t>What are your best practices?</a:t>
            </a:r>
          </a:p>
          <a:p>
            <a:r>
              <a:rPr lang="en-US" dirty="0" smtClean="0"/>
              <a:t>Multiple measures of the dependent variable are important to assess learning (Wilson-</a:t>
            </a:r>
            <a:r>
              <a:rPr lang="en-US" dirty="0" err="1" smtClean="0"/>
              <a:t>Doenges</a:t>
            </a:r>
            <a:r>
              <a:rPr lang="en-US" dirty="0" smtClean="0"/>
              <a:t> &amp; </a:t>
            </a:r>
            <a:r>
              <a:rPr lang="en-US" dirty="0" err="1" smtClean="0"/>
              <a:t>Gurung</a:t>
            </a:r>
            <a:r>
              <a:rPr lang="en-US" dirty="0" smtClean="0"/>
              <a:t>, 2013)</a:t>
            </a:r>
          </a:p>
          <a:p>
            <a:r>
              <a:rPr lang="en-US" dirty="0" smtClean="0"/>
              <a:t>Repeated measures work well to identify changes to similar questions over time (quizzes, exams, final exams, follow up after conclusion of course)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9115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rgbClr val="000000"/>
      </a:dk1>
      <a:lt1>
        <a:srgbClr val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378</Words>
  <Application>Microsoft Office PowerPoint</Application>
  <PresentationFormat>Widescreen</PresentationFormat>
  <Paragraphs>51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Palatino Linotype</vt:lpstr>
      <vt:lpstr>Arial</vt:lpstr>
      <vt:lpstr>Times New Roman</vt:lpstr>
      <vt:lpstr>Gallery</vt:lpstr>
      <vt:lpstr>Navigating the Research and Publication Process as a New Faculty Member:  Perspectives from the Early Career Psychologists Committee </vt:lpstr>
      <vt:lpstr>Introductions- Julie</vt:lpstr>
      <vt:lpstr>Finding and Applying for Research Grants</vt:lpstr>
      <vt:lpstr>Finding and Applying for Research Grants</vt:lpstr>
      <vt:lpstr>Finding and Applying for Research Grants</vt:lpstr>
      <vt:lpstr>Finding and Applying for Research Grants</vt:lpstr>
      <vt:lpstr>Starting a lab with undergraduates</vt:lpstr>
      <vt:lpstr>SoTL Research in the Classroom</vt:lpstr>
      <vt:lpstr>SoTL Research in the Classroom</vt:lpstr>
      <vt:lpstr>SoTL Research in the Classroom</vt:lpstr>
      <vt:lpstr>SoTL Research in the Classroom</vt:lpstr>
      <vt:lpstr>Contact us!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Navigating the Research and Publication Process as a New Faculty Member:  Perspectives from the Early Career Psychologists Committee</dc:title>
  <dc:creator>Lazzara,Julie M</dc:creator>
  <cp:lastModifiedBy>Lazzara,Julie M</cp:lastModifiedBy>
  <cp:revision>5</cp:revision>
  <dcterms:modified xsi:type="dcterms:W3CDTF">2019-02-22T20:38:02Z</dcterms:modified>
</cp:coreProperties>
</file>