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3" r:id="rId21"/>
    <p:sldId id="278" r:id="rId22"/>
    <p:sldId id="277" r:id="rId23"/>
    <p:sldId id="274"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169" autoAdjust="0"/>
  </p:normalViewPr>
  <p:slideViewPr>
    <p:cSldViewPr snapToGrid="0" snapToObjects="1">
      <p:cViewPr varScale="1">
        <p:scale>
          <a:sx n="42" d="100"/>
          <a:sy n="42" d="100"/>
        </p:scale>
        <p:origin x="19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1">
                  <a:lumMod val="75000"/>
                </a:schemeClr>
              </a:solidFill>
            </c:spPr>
            <c:extLst>
              <c:ext xmlns:c16="http://schemas.microsoft.com/office/drawing/2014/chart" uri="{C3380CC4-5D6E-409C-BE32-E72D297353CC}">
                <c16:uniqueId val="{00000001-A3D1-4D52-879C-83F087000FEA}"/>
              </c:ext>
            </c:extLst>
          </c:dPt>
          <c:dPt>
            <c:idx val="1"/>
            <c:invertIfNegative val="0"/>
            <c:bubble3D val="0"/>
            <c:spPr>
              <a:solidFill>
                <a:schemeClr val="accent1">
                  <a:lumMod val="60000"/>
                  <a:lumOff val="40000"/>
                </a:schemeClr>
              </a:solidFill>
            </c:spPr>
            <c:extLst>
              <c:ext xmlns:c16="http://schemas.microsoft.com/office/drawing/2014/chart" uri="{C3380CC4-5D6E-409C-BE32-E72D297353CC}">
                <c16:uniqueId val="{00000003-A3D1-4D52-879C-83F087000FEA}"/>
              </c:ext>
            </c:extLst>
          </c:dPt>
          <c:dPt>
            <c:idx val="2"/>
            <c:invertIfNegative val="0"/>
            <c:bubble3D val="0"/>
            <c:spPr>
              <a:solidFill>
                <a:schemeClr val="accent6">
                  <a:lumMod val="60000"/>
                  <a:lumOff val="40000"/>
                </a:schemeClr>
              </a:solidFill>
            </c:spPr>
            <c:extLst>
              <c:ext xmlns:c16="http://schemas.microsoft.com/office/drawing/2014/chart" uri="{C3380CC4-5D6E-409C-BE32-E72D297353CC}">
                <c16:uniqueId val="{00000005-A3D1-4D52-879C-83F087000FEA}"/>
              </c:ext>
            </c:extLst>
          </c:dPt>
          <c:cat>
            <c:multiLvlStrRef>
              <c:f>Sheet1!$A$1:$C$2</c:f>
              <c:multiLvlStrCache>
                <c:ptCount val="3"/>
                <c:lvl>
                  <c:pt idx="0">
                    <c:v>No Statement</c:v>
                  </c:pt>
                  <c:pt idx="1">
                    <c:v>Late Placement</c:v>
                  </c:pt>
                  <c:pt idx="2">
                    <c:v>Early Placement</c:v>
                  </c:pt>
                </c:lvl>
                <c:lvl>
                  <c:pt idx="0">
                    <c:v>Statement Condition</c:v>
                  </c:pt>
                </c:lvl>
              </c:multiLvlStrCache>
            </c:multiLvlStrRef>
          </c:cat>
          <c:val>
            <c:numRef>
              <c:f>Sheet1!$A$3:$C$3</c:f>
              <c:numCache>
                <c:formatCode>General</c:formatCode>
                <c:ptCount val="3"/>
                <c:pt idx="0">
                  <c:v>3.05</c:v>
                </c:pt>
                <c:pt idx="1">
                  <c:v>3.32</c:v>
                </c:pt>
                <c:pt idx="2">
                  <c:v>3.5</c:v>
                </c:pt>
              </c:numCache>
            </c:numRef>
          </c:val>
          <c:extLst>
            <c:ext xmlns:c16="http://schemas.microsoft.com/office/drawing/2014/chart" uri="{C3380CC4-5D6E-409C-BE32-E72D297353CC}">
              <c16:uniqueId val="{00000006-A3D1-4D52-879C-83F087000FEA}"/>
            </c:ext>
          </c:extLst>
        </c:ser>
        <c:dLbls>
          <c:showLegendKey val="0"/>
          <c:showVal val="0"/>
          <c:showCatName val="0"/>
          <c:showSerName val="0"/>
          <c:showPercent val="0"/>
          <c:showBubbleSize val="0"/>
        </c:dLbls>
        <c:gapWidth val="150"/>
        <c:axId val="-2100022104"/>
        <c:axId val="-2100019128"/>
      </c:barChart>
      <c:catAx>
        <c:axId val="-2100022104"/>
        <c:scaling>
          <c:orientation val="minMax"/>
        </c:scaling>
        <c:delete val="0"/>
        <c:axPos val="b"/>
        <c:numFmt formatCode="General" sourceLinked="0"/>
        <c:majorTickMark val="out"/>
        <c:minorTickMark val="none"/>
        <c:tickLblPos val="nextTo"/>
        <c:txPr>
          <a:bodyPr/>
          <a:lstStyle/>
          <a:p>
            <a:pPr>
              <a:defRPr sz="1400" b="1"/>
            </a:pPr>
            <a:endParaRPr lang="en-US"/>
          </a:p>
        </c:txPr>
        <c:crossAx val="-2100019128"/>
        <c:crosses val="autoZero"/>
        <c:auto val="1"/>
        <c:lblAlgn val="ctr"/>
        <c:lblOffset val="100"/>
        <c:noMultiLvlLbl val="0"/>
      </c:catAx>
      <c:valAx>
        <c:axId val="-2100019128"/>
        <c:scaling>
          <c:orientation val="minMax"/>
        </c:scaling>
        <c:delete val="0"/>
        <c:axPos val="l"/>
        <c:majorGridlines/>
        <c:title>
          <c:tx>
            <c:rich>
              <a:bodyPr rot="-5400000" vert="horz"/>
              <a:lstStyle/>
              <a:p>
                <a:pPr>
                  <a:defRPr sz="1400"/>
                </a:pPr>
                <a:r>
                  <a:rPr lang="en-US" sz="1400"/>
                  <a:t>Political Ideology </a:t>
                </a:r>
              </a:p>
              <a:p>
                <a:pPr>
                  <a:defRPr sz="1400"/>
                </a:pPr>
                <a:r>
                  <a:rPr lang="en-US" sz="1400"/>
                  <a:t>(Consverative to Liberal)</a:t>
                </a:r>
              </a:p>
            </c:rich>
          </c:tx>
          <c:overlay val="0"/>
        </c:title>
        <c:numFmt formatCode="General" sourceLinked="1"/>
        <c:majorTickMark val="out"/>
        <c:minorTickMark val="none"/>
        <c:tickLblPos val="nextTo"/>
        <c:crossAx val="-210002210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1">
                  <a:lumMod val="60000"/>
                  <a:lumOff val="40000"/>
                </a:schemeClr>
              </a:solidFill>
            </c:spPr>
            <c:extLst>
              <c:ext xmlns:c16="http://schemas.microsoft.com/office/drawing/2014/chart" uri="{C3380CC4-5D6E-409C-BE32-E72D297353CC}">
                <c16:uniqueId val="{00000001-312F-4FF2-846B-6448FDBFAE14}"/>
              </c:ext>
            </c:extLst>
          </c:dPt>
          <c:dPt>
            <c:idx val="2"/>
            <c:invertIfNegative val="0"/>
            <c:bubble3D val="0"/>
            <c:spPr>
              <a:solidFill>
                <a:schemeClr val="accent6">
                  <a:lumMod val="60000"/>
                  <a:lumOff val="40000"/>
                </a:schemeClr>
              </a:solidFill>
            </c:spPr>
            <c:extLst>
              <c:ext xmlns:c16="http://schemas.microsoft.com/office/drawing/2014/chart" uri="{C3380CC4-5D6E-409C-BE32-E72D297353CC}">
                <c16:uniqueId val="{00000003-312F-4FF2-846B-6448FDBFAE14}"/>
              </c:ext>
            </c:extLst>
          </c:dPt>
          <c:cat>
            <c:multiLvlStrRef>
              <c:f>Sheet1!$A$6:$C$7</c:f>
              <c:multiLvlStrCache>
                <c:ptCount val="3"/>
                <c:lvl>
                  <c:pt idx="0">
                    <c:v>No Statement</c:v>
                  </c:pt>
                  <c:pt idx="1">
                    <c:v>Late Placement</c:v>
                  </c:pt>
                  <c:pt idx="2">
                    <c:v>Early Placement</c:v>
                  </c:pt>
                </c:lvl>
                <c:lvl>
                  <c:pt idx="0">
                    <c:v>Statement Condition</c:v>
                  </c:pt>
                </c:lvl>
              </c:multiLvlStrCache>
            </c:multiLvlStrRef>
          </c:cat>
          <c:val>
            <c:numRef>
              <c:f>Sheet1!$A$8:$C$8</c:f>
              <c:numCache>
                <c:formatCode>General</c:formatCode>
                <c:ptCount val="3"/>
                <c:pt idx="0">
                  <c:v>5.45</c:v>
                </c:pt>
                <c:pt idx="1">
                  <c:v>5.76</c:v>
                </c:pt>
                <c:pt idx="2">
                  <c:v>6</c:v>
                </c:pt>
              </c:numCache>
            </c:numRef>
          </c:val>
          <c:extLst>
            <c:ext xmlns:c16="http://schemas.microsoft.com/office/drawing/2014/chart" uri="{C3380CC4-5D6E-409C-BE32-E72D297353CC}">
              <c16:uniqueId val="{00000004-312F-4FF2-846B-6448FDBFAE14}"/>
            </c:ext>
          </c:extLst>
        </c:ser>
        <c:dLbls>
          <c:showLegendKey val="0"/>
          <c:showVal val="0"/>
          <c:showCatName val="0"/>
          <c:showSerName val="0"/>
          <c:showPercent val="0"/>
          <c:showBubbleSize val="0"/>
        </c:dLbls>
        <c:gapWidth val="150"/>
        <c:axId val="-2100223480"/>
        <c:axId val="-2100220504"/>
      </c:barChart>
      <c:catAx>
        <c:axId val="-2100223480"/>
        <c:scaling>
          <c:orientation val="minMax"/>
        </c:scaling>
        <c:delete val="0"/>
        <c:axPos val="b"/>
        <c:numFmt formatCode="General" sourceLinked="0"/>
        <c:majorTickMark val="out"/>
        <c:minorTickMark val="none"/>
        <c:tickLblPos val="nextTo"/>
        <c:txPr>
          <a:bodyPr/>
          <a:lstStyle/>
          <a:p>
            <a:pPr>
              <a:defRPr sz="1400" b="1"/>
            </a:pPr>
            <a:endParaRPr lang="en-US"/>
          </a:p>
        </c:txPr>
        <c:crossAx val="-2100220504"/>
        <c:crosses val="autoZero"/>
        <c:auto val="1"/>
        <c:lblAlgn val="ctr"/>
        <c:lblOffset val="100"/>
        <c:noMultiLvlLbl val="0"/>
      </c:catAx>
      <c:valAx>
        <c:axId val="-2100220504"/>
        <c:scaling>
          <c:orientation val="minMax"/>
        </c:scaling>
        <c:delete val="0"/>
        <c:axPos val="l"/>
        <c:majorGridlines/>
        <c:title>
          <c:tx>
            <c:rich>
              <a:bodyPr rot="-5400000" vert="horz"/>
              <a:lstStyle/>
              <a:p>
                <a:pPr>
                  <a:defRPr sz="1400"/>
                </a:pPr>
                <a:r>
                  <a:rPr lang="en-US" sz="1400" dirty="0" smtClean="0"/>
                  <a:t>Perceptions</a:t>
                </a:r>
                <a:r>
                  <a:rPr lang="en-US" sz="1400" baseline="0" dirty="0" smtClean="0"/>
                  <a:t> of Classroom Climate</a:t>
                </a:r>
                <a:endParaRPr lang="en-US" sz="1400" dirty="0"/>
              </a:p>
            </c:rich>
          </c:tx>
          <c:overlay val="0"/>
        </c:title>
        <c:numFmt formatCode="General" sourceLinked="1"/>
        <c:majorTickMark val="out"/>
        <c:minorTickMark val="none"/>
        <c:tickLblPos val="nextTo"/>
        <c:crossAx val="-210022348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D280B-0A98-5C43-9EAA-7EEA1CA55E64}" type="datetimeFigureOut">
              <a:rPr lang="en-US" smtClean="0"/>
              <a:t>2/22/2019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F060A-3F1D-4B46-9A90-B143413C38AB}" type="slidenum">
              <a:rPr lang="en-US" smtClean="0"/>
              <a:t>‹#›</a:t>
            </a:fld>
            <a:endParaRPr lang="en-US"/>
          </a:p>
        </p:txBody>
      </p:sp>
    </p:spTree>
    <p:extLst>
      <p:ext uri="{BB962C8B-B14F-4D97-AF65-F5344CB8AC3E}">
        <p14:creationId xmlns:p14="http://schemas.microsoft.com/office/powerpoint/2010/main" val="23834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a:t>
            </a:fld>
            <a:endParaRPr lang="en-US"/>
          </a:p>
        </p:txBody>
      </p:sp>
    </p:spTree>
    <p:extLst>
      <p:ext uri="{BB962C8B-B14F-4D97-AF65-F5344CB8AC3E}">
        <p14:creationId xmlns:p14="http://schemas.microsoft.com/office/powerpoint/2010/main" val="1730896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completing all measures we asked students to read the diversity statement (separate from the syllabus evaluation) and asked whether they thought it should be edited in any way. There responses were telling. Most students said they thought the statement was great. But common edits included that the statement should explicitly list consequences for not acting in accordance with the statement and that it needs to clearly identify what students should do (who they should talk to and when) if they feel disrespected in the classroom. Another common statement was that it was too long and didn’t need to identify so many groups </a:t>
            </a:r>
            <a:r>
              <a:rPr lang="en-US" baseline="0" smtClean="0"/>
              <a:t>of people.</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27</a:t>
            </a:fld>
            <a:endParaRPr lang="en-US"/>
          </a:p>
        </p:txBody>
      </p:sp>
    </p:spTree>
    <p:extLst>
      <p:ext uri="{BB962C8B-B14F-4D97-AF65-F5344CB8AC3E}">
        <p14:creationId xmlns:p14="http://schemas.microsoft.com/office/powerpoint/2010/main" val="239693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it does appear that the inclusion of a diversity statement has the potential to positively influence students’ perceptions of the classroom climate, but the strongest effect is when the statement appears</a:t>
            </a:r>
            <a:r>
              <a:rPr lang="en-US" baseline="0" dirty="0" smtClean="0"/>
              <a:t> early (and in this case, separate from the other policies). We, as instructors, need to think about how the structure our syllabi (placement, etc.) affect the messages we send. The syllabus is a powerful tool for constructing the course expectations and culture. Of course, in a face-to-face course the students are getting information from many sources about the expectations for the course, but if a small change like the inclusion of a statement in the syllabus can contribute to more inclusive and respectful class climates, it seems a worthwhile investment.</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29</a:t>
            </a:fld>
            <a:endParaRPr lang="en-US"/>
          </a:p>
        </p:txBody>
      </p:sp>
    </p:spTree>
    <p:extLst>
      <p:ext uri="{BB962C8B-B14F-4D97-AF65-F5344CB8AC3E}">
        <p14:creationId xmlns:p14="http://schemas.microsoft.com/office/powerpoint/2010/main" val="3013686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*Gender had no effect on our outcomes of interest so we</a:t>
            </a:r>
            <a:r>
              <a:rPr lang="en-US" baseline="0" dirty="0" smtClean="0"/>
              <a:t> are not discussing it in this talk</a:t>
            </a:r>
          </a:p>
          <a:p>
            <a:r>
              <a:rPr lang="en-US" baseline="0" dirty="0" smtClean="0"/>
              <a:t>Need to say:</a:t>
            </a:r>
          </a:p>
          <a:p>
            <a:r>
              <a:rPr lang="en-US" baseline="0" dirty="0" smtClean="0"/>
              <a:t>Syllabus was based on a real syllabus for an </a:t>
            </a:r>
            <a:r>
              <a:rPr lang="en-US" baseline="0" dirty="0" err="1" smtClean="0"/>
              <a:t>introductor</a:t>
            </a:r>
            <a:r>
              <a:rPr lang="en-US" baseline="0" dirty="0" smtClean="0"/>
              <a:t> psychology course</a:t>
            </a:r>
          </a:p>
          <a:p>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7</a:t>
            </a:fld>
            <a:endParaRPr lang="en-US"/>
          </a:p>
        </p:txBody>
      </p:sp>
    </p:spTree>
    <p:extLst>
      <p:ext uri="{BB962C8B-B14F-4D97-AF65-F5344CB8AC3E}">
        <p14:creationId xmlns:p14="http://schemas.microsoft.com/office/powerpoint/2010/main" val="3527635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8</a:t>
            </a:fld>
            <a:endParaRPr lang="en-US"/>
          </a:p>
        </p:txBody>
      </p:sp>
    </p:spTree>
    <p:extLst>
      <p:ext uri="{BB962C8B-B14F-4D97-AF65-F5344CB8AC3E}">
        <p14:creationId xmlns:p14="http://schemas.microsoft.com/office/powerpoint/2010/main" val="394080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Diversity statement appeared on the first page </a:t>
            </a:r>
            <a:r>
              <a:rPr lang="mr-IN" dirty="0" smtClean="0"/>
              <a:t>–</a:t>
            </a:r>
            <a:r>
              <a:rPr lang="en-US" dirty="0" smtClean="0"/>
              <a:t> </a:t>
            </a:r>
            <a:r>
              <a:rPr lang="en-US" dirty="0" err="1" smtClean="0"/>
              <a:t>seperate</a:t>
            </a:r>
            <a:r>
              <a:rPr lang="en-US" dirty="0" smtClean="0"/>
              <a:t> from the other course policies</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9</a:t>
            </a:fld>
            <a:endParaRPr lang="en-US"/>
          </a:p>
        </p:txBody>
      </p:sp>
    </p:spTree>
    <p:extLst>
      <p:ext uri="{BB962C8B-B14F-4D97-AF65-F5344CB8AC3E}">
        <p14:creationId xmlns:p14="http://schemas.microsoft.com/office/powerpoint/2010/main" val="204026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late condition</a:t>
            </a:r>
            <a:r>
              <a:rPr lang="en-US" baseline="0" dirty="0" smtClean="0"/>
              <a:t> the statement appeared on the 3</a:t>
            </a:r>
            <a:r>
              <a:rPr lang="en-US" baseline="30000" dirty="0" smtClean="0"/>
              <a:t>rd</a:t>
            </a:r>
            <a:r>
              <a:rPr lang="en-US" baseline="0" dirty="0" smtClean="0"/>
              <a:t> page </a:t>
            </a:r>
            <a:r>
              <a:rPr lang="mr-IN" baseline="0" dirty="0" smtClean="0"/>
              <a:t>–</a:t>
            </a:r>
            <a:r>
              <a:rPr lang="en-US" baseline="0" dirty="0" smtClean="0"/>
              <a:t> in the middle of the other course/university policies</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10</a:t>
            </a:fld>
            <a:endParaRPr lang="en-US"/>
          </a:p>
        </p:txBody>
      </p:sp>
    </p:spTree>
    <p:extLst>
      <p:ext uri="{BB962C8B-B14F-4D97-AF65-F5344CB8AC3E}">
        <p14:creationId xmlns:p14="http://schemas.microsoft.com/office/powerpoint/2010/main" val="927797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chi-square analyses to assess whether the placement of the statement affected whether</a:t>
            </a:r>
            <a:r>
              <a:rPr lang="en-US" baseline="0" dirty="0" smtClean="0"/>
              <a:t> students noticed it / remembered that it was there.</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13</a:t>
            </a:fld>
            <a:endParaRPr lang="en-US"/>
          </a:p>
        </p:txBody>
      </p:sp>
    </p:spTree>
    <p:extLst>
      <p:ext uri="{BB962C8B-B14F-4D97-AF65-F5344CB8AC3E}">
        <p14:creationId xmlns:p14="http://schemas.microsoft.com/office/powerpoint/2010/main" val="265575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was a significant effect of placement of the diversity statement on perceptions of classroom climate, F(2, 255) = 4.220,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 .016. There was a significant linear trend, F(1, 255) = 8.022, indicating that as the placement moved from none, to late, to early, perceptions of classroom climate increased proportionately. Planned contrasts revealed that the presence of a diversity statement, regardless of where it appeared, increased positive perceptions of classroom climate compared to having no diversity statement, t(255) = 2.358,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 .019. Additionally, placing the diversity statement earlier in the syllabus compared to later in the syllabus increased positive perceptions of the classroom climate, t(255) = 30.925,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=.000.</a:t>
            </a:r>
          </a:p>
          <a:p>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21</a:t>
            </a:fld>
            <a:endParaRPr lang="en-US"/>
          </a:p>
        </p:txBody>
      </p:sp>
    </p:spTree>
    <p:extLst>
      <p:ext uri="{BB962C8B-B14F-4D97-AF65-F5344CB8AC3E}">
        <p14:creationId xmlns:p14="http://schemas.microsoft.com/office/powerpoint/2010/main" val="137142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analyses were run only for those people who correctly identified</a:t>
            </a:r>
            <a:r>
              <a:rPr lang="en-US" baseline="0" dirty="0" smtClean="0"/>
              <a:t> that there was a diversity statement (N = 258)</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23</a:t>
            </a:fld>
            <a:endParaRPr lang="en-US"/>
          </a:p>
        </p:txBody>
      </p:sp>
    </p:spTree>
    <p:extLst>
      <p:ext uri="{BB962C8B-B14F-4D97-AF65-F5344CB8AC3E}">
        <p14:creationId xmlns:p14="http://schemas.microsoft.com/office/powerpoint/2010/main" val="257160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completing all measures we asked students to read the diversity statement (separate from the syllabus evaluation) and asked whether they thought it should be edited in any way. There responses were telling. Most students said they thought the statement was great. But common edits included that the statement should explicitly list consequences for not acting in accordance with the statement and that it needs to clearly identify what students should do (who they should talk to and when) if they feel disrespected in the classroom. Another common statement was that it was too long and didn’t need to identify so many groups of people.</a:t>
            </a:r>
            <a:endParaRPr lang="en-US" dirty="0"/>
          </a:p>
        </p:txBody>
      </p:sp>
      <p:sp>
        <p:nvSpPr>
          <p:cNvPr id="4" name="Slide Number Placeholder 3"/>
          <p:cNvSpPr>
            <a:spLocks noGrp="1"/>
          </p:cNvSpPr>
          <p:nvPr>
            <p:ph type="sldNum" sz="quarter" idx="10"/>
          </p:nvPr>
        </p:nvSpPr>
        <p:spPr/>
        <p:txBody>
          <a:bodyPr/>
          <a:lstStyle/>
          <a:p>
            <a:fld id="{4F3F060A-3F1D-4B46-9A90-B143413C38AB}" type="slidenum">
              <a:rPr lang="en-US" smtClean="0"/>
              <a:t>26</a:t>
            </a:fld>
            <a:endParaRPr lang="en-US"/>
          </a:p>
        </p:txBody>
      </p:sp>
    </p:spTree>
    <p:extLst>
      <p:ext uri="{BB962C8B-B14F-4D97-AF65-F5344CB8AC3E}">
        <p14:creationId xmlns:p14="http://schemas.microsoft.com/office/powerpoint/2010/main" val="2396936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AE47CF-8C2B-0242-ADE6-34244FEDBF15}" type="datetimeFigureOut">
              <a:rPr lang="en-US" smtClean="0"/>
              <a:t>2/22/2019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29C3AC-06DF-F144-9A66-0DB87824A7D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AE47CF-8C2B-0242-ADE6-34244FEDBF15}"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9C3AC-06DF-F144-9A66-0DB87824A7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E29C3AC-06DF-F144-9A66-0DB87824A7D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AE47CF-8C2B-0242-ADE6-34244FEDBF15}"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AE47CF-8C2B-0242-ADE6-34244FEDBF15}"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E29C3AC-06DF-F144-9A66-0DB87824A7D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4AE47CF-8C2B-0242-ADE6-34244FEDBF15}" type="datetimeFigureOut">
              <a:rPr lang="en-US" smtClean="0"/>
              <a:t>2/22/2019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29C3AC-06DF-F144-9A66-0DB87824A7D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4AE47CF-8C2B-0242-ADE6-34244FEDBF15}"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9C3AC-06DF-F144-9A66-0DB87824A7D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AE47CF-8C2B-0242-ADE6-34244FEDBF15}" type="datetimeFigureOut">
              <a:rPr lang="en-US" smtClean="0"/>
              <a:t>2/22/2019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E29C3AC-06DF-F144-9A66-0DB87824A7D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AE47CF-8C2B-0242-ADE6-34244FEDBF15}"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E29C3AC-06DF-F144-9A66-0DB87824A7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4AE47CF-8C2B-0242-ADE6-34244FEDBF15}"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E29C3AC-06DF-F144-9A66-0DB87824A7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E29C3AC-06DF-F144-9A66-0DB87824A7D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4AE47CF-8C2B-0242-ADE6-34244FEDBF15}" type="datetimeFigureOut">
              <a:rPr lang="en-US" smtClean="0"/>
              <a:t>2/22/2019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29C3AC-06DF-F144-9A66-0DB87824A7D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4AE47CF-8C2B-0242-ADE6-34244FEDBF15}" type="datetimeFigureOut">
              <a:rPr lang="en-US" smtClean="0"/>
              <a:t>2/22/2019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4AE47CF-8C2B-0242-ADE6-34244FEDBF15}" type="datetimeFigureOut">
              <a:rPr lang="en-US" smtClean="0"/>
              <a:t>2/22/2019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E29C3AC-06DF-F144-9A66-0DB87824A7D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0831" y="2819400"/>
            <a:ext cx="7887369" cy="1752600"/>
          </a:xfrm>
        </p:spPr>
        <p:txBody>
          <a:bodyPr>
            <a:normAutofit/>
          </a:bodyPr>
          <a:lstStyle/>
          <a:p>
            <a:r>
              <a:rPr lang="en-US" dirty="0" smtClean="0"/>
              <a:t>STP Early career psychologists committee</a:t>
            </a:r>
          </a:p>
          <a:p>
            <a:r>
              <a:rPr lang="en-US" sz="1400" cap="none" dirty="0" smtClean="0"/>
              <a:t>Sara Branch, </a:t>
            </a:r>
            <a:r>
              <a:rPr lang="en-US" sz="1400" cap="none" dirty="0"/>
              <a:t>H</a:t>
            </a:r>
            <a:r>
              <a:rPr lang="en-US" sz="1400" cap="none" dirty="0" smtClean="0"/>
              <a:t>obart and </a:t>
            </a:r>
            <a:r>
              <a:rPr lang="en-US" sz="1400" cap="none" dirty="0"/>
              <a:t>W</a:t>
            </a:r>
            <a:r>
              <a:rPr lang="en-US" sz="1400" cap="none" dirty="0" smtClean="0"/>
              <a:t>illiam </a:t>
            </a:r>
            <a:r>
              <a:rPr lang="en-US" sz="1400" cap="none" dirty="0"/>
              <a:t>S</a:t>
            </a:r>
            <a:r>
              <a:rPr lang="en-US" sz="1400" cap="none" dirty="0" smtClean="0"/>
              <a:t>mith </a:t>
            </a:r>
            <a:r>
              <a:rPr lang="en-US" sz="1400" cap="none" dirty="0"/>
              <a:t>C</a:t>
            </a:r>
            <a:r>
              <a:rPr lang="en-US" sz="1400" cap="none" dirty="0" smtClean="0"/>
              <a:t>olleges</a:t>
            </a:r>
          </a:p>
          <a:p>
            <a:r>
              <a:rPr lang="en-US" sz="1400" cap="none" dirty="0" smtClean="0"/>
              <a:t>Ho </a:t>
            </a:r>
            <a:r>
              <a:rPr lang="en-US" sz="1400" cap="none" dirty="0"/>
              <a:t>H</a:t>
            </a:r>
            <a:r>
              <a:rPr lang="en-US" sz="1400" cap="none" dirty="0" smtClean="0"/>
              <a:t>uynh, </a:t>
            </a:r>
            <a:r>
              <a:rPr lang="en-US" sz="1400" cap="none" dirty="0"/>
              <a:t>T</a:t>
            </a:r>
            <a:r>
              <a:rPr lang="en-US" sz="1400" cap="none" dirty="0" smtClean="0"/>
              <a:t>exas </a:t>
            </a:r>
            <a:r>
              <a:rPr lang="en-US" sz="1400" cap="none" dirty="0"/>
              <a:t>A</a:t>
            </a:r>
            <a:r>
              <a:rPr lang="en-US" sz="1400" cap="none" dirty="0" smtClean="0"/>
              <a:t>&amp;M University, San </a:t>
            </a:r>
            <a:r>
              <a:rPr lang="en-US" sz="1400" cap="none" dirty="0"/>
              <a:t>A</a:t>
            </a:r>
            <a:r>
              <a:rPr lang="en-US" sz="1400" cap="none" dirty="0" smtClean="0"/>
              <a:t>ntonio</a:t>
            </a:r>
          </a:p>
          <a:p>
            <a:r>
              <a:rPr lang="en-US" sz="1400" cap="none" dirty="0" smtClean="0"/>
              <a:t>Julia </a:t>
            </a:r>
            <a:r>
              <a:rPr lang="en-US" sz="1400" cap="none" dirty="0" err="1"/>
              <a:t>L</a:t>
            </a:r>
            <a:r>
              <a:rPr lang="en-US" sz="1400" cap="none" dirty="0" err="1" smtClean="0"/>
              <a:t>azzara</a:t>
            </a:r>
            <a:r>
              <a:rPr lang="en-US" sz="1400" cap="none" dirty="0" smtClean="0"/>
              <a:t>, Paradise </a:t>
            </a:r>
            <a:r>
              <a:rPr lang="en-US" sz="1400" cap="none" dirty="0"/>
              <a:t>V</a:t>
            </a:r>
            <a:r>
              <a:rPr lang="en-US" sz="1400" cap="none" dirty="0" smtClean="0"/>
              <a:t>alley </a:t>
            </a:r>
            <a:r>
              <a:rPr lang="en-US" sz="1400" cap="none" dirty="0"/>
              <a:t>C</a:t>
            </a:r>
            <a:r>
              <a:rPr lang="en-US" sz="1400" cap="none" dirty="0" smtClean="0"/>
              <a:t>ommunity </a:t>
            </a:r>
            <a:r>
              <a:rPr lang="en-US" sz="1400" cap="none" dirty="0"/>
              <a:t>C</a:t>
            </a:r>
            <a:r>
              <a:rPr lang="en-US" sz="1400" cap="none" dirty="0" smtClean="0"/>
              <a:t>ollege</a:t>
            </a:r>
          </a:p>
          <a:p>
            <a:r>
              <a:rPr lang="en-US" sz="1400" cap="none" dirty="0" err="1" smtClean="0"/>
              <a:t>Lyra</a:t>
            </a:r>
            <a:r>
              <a:rPr lang="en-US" sz="1400" cap="none" dirty="0" smtClean="0"/>
              <a:t> Stein, </a:t>
            </a:r>
            <a:r>
              <a:rPr lang="en-US" sz="1400" cap="none" dirty="0"/>
              <a:t>R</a:t>
            </a:r>
            <a:r>
              <a:rPr lang="en-US" sz="1400" cap="none" dirty="0" smtClean="0"/>
              <a:t>utgers </a:t>
            </a:r>
            <a:r>
              <a:rPr lang="en-US" sz="1400" cap="none" dirty="0"/>
              <a:t>S</a:t>
            </a:r>
            <a:r>
              <a:rPr lang="en-US" sz="1400" cap="none" dirty="0" smtClean="0"/>
              <a:t>tate </a:t>
            </a:r>
            <a:r>
              <a:rPr lang="en-US" sz="1400" cap="none" dirty="0"/>
              <a:t>U</a:t>
            </a:r>
            <a:r>
              <a:rPr lang="en-US" sz="1400" cap="none" dirty="0" smtClean="0"/>
              <a:t>niversity of New </a:t>
            </a:r>
            <a:r>
              <a:rPr lang="en-US" sz="1400" cap="none" dirty="0"/>
              <a:t>J</a:t>
            </a:r>
            <a:r>
              <a:rPr lang="en-US" sz="1400" cap="none" dirty="0" smtClean="0"/>
              <a:t>ersey</a:t>
            </a:r>
            <a:endParaRPr lang="en-US" sz="1400" cap="none" dirty="0"/>
          </a:p>
        </p:txBody>
      </p:sp>
      <p:sp>
        <p:nvSpPr>
          <p:cNvPr id="2" name="Title 1"/>
          <p:cNvSpPr>
            <a:spLocks noGrp="1"/>
          </p:cNvSpPr>
          <p:nvPr>
            <p:ph type="ctrTitle"/>
          </p:nvPr>
        </p:nvSpPr>
        <p:spPr/>
        <p:txBody>
          <a:bodyPr>
            <a:normAutofit fontScale="90000"/>
          </a:bodyPr>
          <a:lstStyle/>
          <a:p>
            <a:r>
              <a:rPr lang="en-US" dirty="0" smtClean="0"/>
              <a:t>Assessing the Value of </a:t>
            </a:r>
            <a:br>
              <a:rPr lang="en-US" dirty="0" smtClean="0"/>
            </a:br>
            <a:r>
              <a:rPr lang="en-US" dirty="0" smtClean="0"/>
              <a:t>Diversity Statements in </a:t>
            </a:r>
            <a:br>
              <a:rPr lang="en-US" dirty="0" smtClean="0"/>
            </a:br>
            <a:r>
              <a:rPr lang="en-US" dirty="0" smtClean="0"/>
              <a:t>Course Syllabi</a:t>
            </a:r>
            <a:endParaRPr lang="en-US" dirty="0"/>
          </a:p>
        </p:txBody>
      </p:sp>
    </p:spTree>
    <p:extLst>
      <p:ext uri="{BB962C8B-B14F-4D97-AF65-F5344CB8AC3E}">
        <p14:creationId xmlns:p14="http://schemas.microsoft.com/office/powerpoint/2010/main" val="112703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Condition</a:t>
            </a:r>
            <a:endParaRPr lang="en-US" dirty="0"/>
          </a:p>
        </p:txBody>
      </p:sp>
      <p:pic>
        <p:nvPicPr>
          <p:cNvPr id="4" name="Picture 3" descr="Snip20181017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4160" y="1145445"/>
            <a:ext cx="6175679" cy="5569866"/>
          </a:xfrm>
          <a:prstGeom prst="rect">
            <a:avLst/>
          </a:prstGeom>
        </p:spPr>
      </p:pic>
      <p:sp>
        <p:nvSpPr>
          <p:cNvPr id="5" name="Rectangle 4"/>
          <p:cNvSpPr/>
          <p:nvPr/>
        </p:nvSpPr>
        <p:spPr>
          <a:xfrm>
            <a:off x="1213016" y="4508979"/>
            <a:ext cx="6607369" cy="1041632"/>
          </a:xfrm>
          <a:prstGeom prst="rect">
            <a:avLst/>
          </a:prstGeom>
          <a:noFill/>
          <a:ln w="571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24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Recall of diversity statement</a:t>
            </a:r>
          </a:p>
          <a:p>
            <a:pPr marL="0" indent="0">
              <a:buNone/>
            </a:pPr>
            <a:endParaRPr lang="en-US" dirty="0" smtClean="0"/>
          </a:p>
          <a:p>
            <a:r>
              <a:rPr lang="en-US" dirty="0" smtClean="0"/>
              <a:t>Perceptions of Course Instructor</a:t>
            </a:r>
          </a:p>
          <a:p>
            <a:pPr lvl="1"/>
            <a:r>
              <a:rPr lang="en-US" dirty="0" smtClean="0"/>
              <a:t>Competence, character</a:t>
            </a:r>
          </a:p>
          <a:p>
            <a:pPr lvl="1"/>
            <a:r>
              <a:rPr lang="en-US" dirty="0" smtClean="0"/>
              <a:t>Political ideology</a:t>
            </a:r>
          </a:p>
          <a:p>
            <a:pPr lvl="1"/>
            <a:r>
              <a:rPr lang="en-US" dirty="0" smtClean="0"/>
              <a:t>Faculty characteristics (unbiased/fair)</a:t>
            </a:r>
          </a:p>
          <a:p>
            <a:pPr marL="274320" lvl="1" indent="0">
              <a:buNone/>
            </a:pPr>
            <a:endParaRPr lang="en-US" dirty="0" smtClean="0"/>
          </a:p>
          <a:p>
            <a:r>
              <a:rPr lang="en-US" dirty="0" smtClean="0"/>
              <a:t>Course</a:t>
            </a:r>
          </a:p>
          <a:p>
            <a:pPr lvl="1"/>
            <a:r>
              <a:rPr lang="en-US" dirty="0" smtClean="0"/>
              <a:t>Classroom climate</a:t>
            </a:r>
          </a:p>
          <a:p>
            <a:pPr lvl="1"/>
            <a:r>
              <a:rPr lang="en-US" dirty="0" smtClean="0"/>
              <a:t>Overall assessment</a:t>
            </a:r>
          </a:p>
          <a:p>
            <a:pPr marL="274320" lvl="1" indent="0">
              <a:buNone/>
            </a:pPr>
            <a:endParaRPr lang="en-US" dirty="0" smtClean="0"/>
          </a:p>
          <a:p>
            <a:r>
              <a:rPr lang="en-US" dirty="0" smtClean="0"/>
              <a:t>Person Variables</a:t>
            </a:r>
          </a:p>
          <a:p>
            <a:pPr lvl="1"/>
            <a:r>
              <a:rPr lang="en-US" dirty="0" smtClean="0"/>
              <a:t>Perceived discrimination experiences on campus</a:t>
            </a:r>
          </a:p>
          <a:p>
            <a:pPr lvl="1"/>
            <a:r>
              <a:rPr lang="en-US" dirty="0" smtClean="0"/>
              <a:t>Symbolic Racism</a:t>
            </a:r>
          </a:p>
          <a:p>
            <a:pPr lvl="1"/>
            <a:r>
              <a:rPr lang="en-US" dirty="0" smtClean="0"/>
              <a:t>Right Wing Authoritarianism</a:t>
            </a:r>
            <a:endParaRPr lang="en-US" dirty="0"/>
          </a:p>
        </p:txBody>
      </p:sp>
    </p:spTree>
    <p:extLst>
      <p:ext uri="{BB962C8B-B14F-4D97-AF65-F5344CB8AC3E}">
        <p14:creationId xmlns:p14="http://schemas.microsoft.com/office/powerpoint/2010/main" val="269794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1648869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smtClean="0"/>
              <a:t>Does the placement of the statement affect whether students correctly recall if it was there?</a:t>
            </a:r>
            <a:endParaRPr lang="en-US" sz="2800" dirty="0"/>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065319767"/>
              </p:ext>
            </p:extLst>
          </p:nvPr>
        </p:nvGraphicFramePr>
        <p:xfrm>
          <a:off x="515687" y="1969511"/>
          <a:ext cx="8061052" cy="2453853"/>
        </p:xfrm>
        <a:graphic>
          <a:graphicData uri="http://schemas.openxmlformats.org/drawingml/2006/table">
            <a:tbl>
              <a:tblPr firstRow="1" bandRow="1">
                <a:tableStyleId>{5C22544A-7EE6-4342-B048-85BDC9FD1C3A}</a:tableStyleId>
              </a:tblPr>
              <a:tblGrid>
                <a:gridCol w="2015263">
                  <a:extLst>
                    <a:ext uri="{9D8B030D-6E8A-4147-A177-3AD203B41FA5}">
                      <a16:colId xmlns:a16="http://schemas.microsoft.com/office/drawing/2014/main" val="20000"/>
                    </a:ext>
                  </a:extLst>
                </a:gridCol>
                <a:gridCol w="2015263">
                  <a:extLst>
                    <a:ext uri="{9D8B030D-6E8A-4147-A177-3AD203B41FA5}">
                      <a16:colId xmlns:a16="http://schemas.microsoft.com/office/drawing/2014/main" val="20001"/>
                    </a:ext>
                  </a:extLst>
                </a:gridCol>
                <a:gridCol w="2015263">
                  <a:extLst>
                    <a:ext uri="{9D8B030D-6E8A-4147-A177-3AD203B41FA5}">
                      <a16:colId xmlns:a16="http://schemas.microsoft.com/office/drawing/2014/main" val="20002"/>
                    </a:ext>
                  </a:extLst>
                </a:gridCol>
                <a:gridCol w="2015263">
                  <a:extLst>
                    <a:ext uri="{9D8B030D-6E8A-4147-A177-3AD203B41FA5}">
                      <a16:colId xmlns:a16="http://schemas.microsoft.com/office/drawing/2014/main" val="20003"/>
                    </a:ext>
                  </a:extLst>
                </a:gridCol>
              </a:tblGrid>
              <a:tr h="896190">
                <a:tc>
                  <a:txBody>
                    <a:bodyPr/>
                    <a:lstStyle/>
                    <a:p>
                      <a:endParaRPr lang="en-US" dirty="0"/>
                    </a:p>
                  </a:txBody>
                  <a:tcPr/>
                </a:tc>
                <a:tc>
                  <a:txBody>
                    <a:bodyPr/>
                    <a:lstStyle/>
                    <a:p>
                      <a:pPr algn="ctr"/>
                      <a:r>
                        <a:rPr lang="en-US" dirty="0" smtClean="0"/>
                        <a:t>Correct</a:t>
                      </a:r>
                      <a:endParaRPr lang="en-US" dirty="0"/>
                    </a:p>
                  </a:txBody>
                  <a:tcPr/>
                </a:tc>
                <a:tc>
                  <a:txBody>
                    <a:bodyPr/>
                    <a:lstStyle/>
                    <a:p>
                      <a:pPr algn="ctr"/>
                      <a:r>
                        <a:rPr lang="en-US" dirty="0" smtClean="0"/>
                        <a:t>Incorrect</a:t>
                      </a:r>
                      <a:endParaRPr lang="en-US" dirty="0"/>
                    </a:p>
                  </a:txBody>
                  <a:tcPr/>
                </a:tc>
                <a:tc>
                  <a:txBody>
                    <a:bodyPr/>
                    <a:lstStyle/>
                    <a:p>
                      <a:pPr algn="ctr"/>
                      <a:r>
                        <a:rPr lang="en-US" dirty="0" smtClean="0"/>
                        <a:t>Didn’t Remember</a:t>
                      </a:r>
                      <a:endParaRPr lang="en-US" dirty="0"/>
                    </a:p>
                  </a:txBody>
                  <a:tcPr/>
                </a:tc>
                <a:extLst>
                  <a:ext uri="{0D108BD9-81ED-4DB2-BD59-A6C34878D82A}">
                    <a16:rowId xmlns:a16="http://schemas.microsoft.com/office/drawing/2014/main" val="10000"/>
                  </a:ext>
                </a:extLst>
              </a:tr>
              <a:tr h="519221">
                <a:tc>
                  <a:txBody>
                    <a:bodyPr/>
                    <a:lstStyle/>
                    <a:p>
                      <a:r>
                        <a:rPr lang="en-US" dirty="0" smtClean="0"/>
                        <a:t>No Statement</a:t>
                      </a:r>
                      <a:endParaRPr lang="en-US" dirty="0"/>
                    </a:p>
                  </a:txBody>
                  <a:tcPr/>
                </a:tc>
                <a:tc>
                  <a:txBody>
                    <a:bodyPr/>
                    <a:lstStyle/>
                    <a:p>
                      <a:pPr algn="ctr"/>
                      <a:r>
                        <a:rPr lang="en-US" dirty="0" smtClean="0"/>
                        <a:t>25.9%</a:t>
                      </a:r>
                      <a:endParaRPr lang="en-US" dirty="0"/>
                    </a:p>
                  </a:txBody>
                  <a:tcPr/>
                </a:tc>
                <a:tc>
                  <a:txBody>
                    <a:bodyPr/>
                    <a:lstStyle/>
                    <a:p>
                      <a:pPr algn="ctr"/>
                      <a:r>
                        <a:rPr lang="en-US" dirty="0" smtClean="0"/>
                        <a:t>30.6%</a:t>
                      </a:r>
                      <a:endParaRPr lang="en-US" dirty="0"/>
                    </a:p>
                  </a:txBody>
                  <a:tcPr/>
                </a:tc>
                <a:tc>
                  <a:txBody>
                    <a:bodyPr/>
                    <a:lstStyle/>
                    <a:p>
                      <a:pPr algn="ctr"/>
                      <a:r>
                        <a:rPr lang="en-US" dirty="0" smtClean="0"/>
                        <a:t>41.6%</a:t>
                      </a:r>
                      <a:endParaRPr lang="en-US" dirty="0"/>
                    </a:p>
                  </a:txBody>
                  <a:tcPr/>
                </a:tc>
                <a:extLst>
                  <a:ext uri="{0D108BD9-81ED-4DB2-BD59-A6C34878D82A}">
                    <a16:rowId xmlns:a16="http://schemas.microsoft.com/office/drawing/2014/main" val="10001"/>
                  </a:ext>
                </a:extLst>
              </a:tr>
              <a:tr h="519221">
                <a:tc>
                  <a:txBody>
                    <a:bodyPr/>
                    <a:lstStyle/>
                    <a:p>
                      <a:r>
                        <a:rPr lang="en-US" dirty="0" smtClean="0"/>
                        <a:t>Late Placement</a:t>
                      </a:r>
                      <a:endParaRPr lang="en-US" dirty="0"/>
                    </a:p>
                  </a:txBody>
                  <a:tcPr/>
                </a:tc>
                <a:tc>
                  <a:txBody>
                    <a:bodyPr/>
                    <a:lstStyle/>
                    <a:p>
                      <a:pPr algn="ctr"/>
                      <a:r>
                        <a:rPr lang="en-US" dirty="0" smtClean="0"/>
                        <a:t>55.4%</a:t>
                      </a:r>
                      <a:endParaRPr lang="en-US" dirty="0"/>
                    </a:p>
                  </a:txBody>
                  <a:tcPr/>
                </a:tc>
                <a:tc>
                  <a:txBody>
                    <a:bodyPr/>
                    <a:lstStyle/>
                    <a:p>
                      <a:pPr algn="ctr"/>
                      <a:r>
                        <a:rPr lang="en-US" dirty="0" smtClean="0"/>
                        <a:t>10.9%</a:t>
                      </a:r>
                      <a:endParaRPr lang="en-US" dirty="0"/>
                    </a:p>
                  </a:txBody>
                  <a:tcPr/>
                </a:tc>
                <a:tc>
                  <a:txBody>
                    <a:bodyPr/>
                    <a:lstStyle/>
                    <a:p>
                      <a:pPr algn="ctr"/>
                      <a:r>
                        <a:rPr lang="en-US" dirty="0" smtClean="0"/>
                        <a:t>33.7%</a:t>
                      </a:r>
                      <a:endParaRPr lang="en-US" dirty="0"/>
                    </a:p>
                  </a:txBody>
                  <a:tcPr/>
                </a:tc>
                <a:extLst>
                  <a:ext uri="{0D108BD9-81ED-4DB2-BD59-A6C34878D82A}">
                    <a16:rowId xmlns:a16="http://schemas.microsoft.com/office/drawing/2014/main" val="10002"/>
                  </a:ext>
                </a:extLst>
              </a:tr>
              <a:tr h="519221">
                <a:tc>
                  <a:txBody>
                    <a:bodyPr/>
                    <a:lstStyle/>
                    <a:p>
                      <a:r>
                        <a:rPr lang="en-US" dirty="0" smtClean="0"/>
                        <a:t>Early Placement</a:t>
                      </a:r>
                      <a:endParaRPr lang="en-US" dirty="0"/>
                    </a:p>
                  </a:txBody>
                  <a:tcPr/>
                </a:tc>
                <a:tc>
                  <a:txBody>
                    <a:bodyPr/>
                    <a:lstStyle/>
                    <a:p>
                      <a:pPr algn="ctr"/>
                      <a:r>
                        <a:rPr lang="en-US" dirty="0" smtClean="0"/>
                        <a:t>67.6%</a:t>
                      </a:r>
                      <a:endParaRPr lang="en-US" dirty="0"/>
                    </a:p>
                  </a:txBody>
                  <a:tcPr/>
                </a:tc>
                <a:tc>
                  <a:txBody>
                    <a:bodyPr/>
                    <a:lstStyle/>
                    <a:p>
                      <a:pPr algn="ctr"/>
                      <a:r>
                        <a:rPr lang="en-US" dirty="0" smtClean="0"/>
                        <a:t>6.8%</a:t>
                      </a:r>
                      <a:endParaRPr lang="en-US" dirty="0"/>
                    </a:p>
                  </a:txBody>
                  <a:tcPr/>
                </a:tc>
                <a:tc>
                  <a:txBody>
                    <a:bodyPr/>
                    <a:lstStyle/>
                    <a:p>
                      <a:pPr algn="ctr"/>
                      <a:r>
                        <a:rPr lang="en-US" dirty="0" smtClean="0"/>
                        <a:t>25.6%</a:t>
                      </a:r>
                      <a:endParaRPr lang="en-US" dirty="0"/>
                    </a:p>
                  </a:txBody>
                  <a:tcPr/>
                </a:tc>
                <a:extLst>
                  <a:ext uri="{0D108BD9-81ED-4DB2-BD59-A6C34878D82A}">
                    <a16:rowId xmlns:a16="http://schemas.microsoft.com/office/drawing/2014/main" val="10003"/>
                  </a:ext>
                </a:extLst>
              </a:tr>
            </a:tbl>
          </a:graphicData>
        </a:graphic>
      </p:graphicFrame>
      <p:sp>
        <p:nvSpPr>
          <p:cNvPr id="7" name="Rectangle 6"/>
          <p:cNvSpPr/>
          <p:nvPr/>
        </p:nvSpPr>
        <p:spPr>
          <a:xfrm>
            <a:off x="6753437" y="6099048"/>
            <a:ext cx="2052235" cy="307777"/>
          </a:xfrm>
          <a:prstGeom prst="rect">
            <a:avLst/>
          </a:prstGeom>
        </p:spPr>
        <p:txBody>
          <a:bodyPr wrap="none">
            <a:spAutoFit/>
          </a:bodyPr>
          <a:lstStyle/>
          <a:p>
            <a:r>
              <a:rPr lang="en-US" sz="1400" dirty="0"/>
              <a:t>χ</a:t>
            </a:r>
            <a:r>
              <a:rPr lang="en-US" sz="1400" baseline="30000" dirty="0"/>
              <a:t>2</a:t>
            </a:r>
            <a:r>
              <a:rPr lang="en-US" sz="1400" dirty="0"/>
              <a:t> (4) = 74.90, </a:t>
            </a:r>
            <a:r>
              <a:rPr lang="en-US" sz="1400" i="1" dirty="0"/>
              <a:t>p</a:t>
            </a:r>
            <a:r>
              <a:rPr lang="en-US" sz="1400" dirty="0"/>
              <a:t> = .000</a:t>
            </a:r>
            <a:r>
              <a:rPr lang="en-US" sz="1400" dirty="0" smtClean="0">
                <a:effectLst/>
              </a:rPr>
              <a:t> </a:t>
            </a:r>
            <a:endParaRPr lang="en-US" sz="1400" dirty="0"/>
          </a:p>
        </p:txBody>
      </p:sp>
      <p:sp>
        <p:nvSpPr>
          <p:cNvPr id="11" name="Content Placeholder 2"/>
          <p:cNvSpPr txBox="1">
            <a:spLocks/>
          </p:cNvSpPr>
          <p:nvPr/>
        </p:nvSpPr>
        <p:spPr>
          <a:xfrm>
            <a:off x="515687" y="4637399"/>
            <a:ext cx="8061052" cy="146165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0"/>
            <a:r>
              <a:rPr lang="en-US" sz="2000" dirty="0"/>
              <a:t>Based on the odds ratio, the odds of students correctly recalling that there was a diversity statement in the syllabus were 1.679 times higher if the statement appeared earlier in the syllabus compared to later in the syllabus.</a:t>
            </a:r>
          </a:p>
          <a:p>
            <a:endParaRPr lang="en-US" dirty="0"/>
          </a:p>
        </p:txBody>
      </p:sp>
    </p:spTree>
    <p:extLst>
      <p:ext uri="{BB962C8B-B14F-4D97-AF65-F5344CB8AC3E}">
        <p14:creationId xmlns:p14="http://schemas.microsoft.com/office/powerpoint/2010/main" val="49748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59895618"/>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225275999"/>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6650182" y="2682557"/>
            <a:ext cx="984683" cy="1107758"/>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50182" y="4380558"/>
            <a:ext cx="984683" cy="712873"/>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520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644488087"/>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640237315"/>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6650182" y="3067817"/>
            <a:ext cx="984683" cy="722497"/>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50182" y="4380558"/>
            <a:ext cx="984683" cy="712873"/>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8767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07608678"/>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203916585"/>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6650182" y="3410272"/>
            <a:ext cx="984683" cy="380042"/>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50182" y="4380558"/>
            <a:ext cx="984683" cy="712873"/>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4836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93449116"/>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568490689"/>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8" name="Rectangle 7"/>
          <p:cNvSpPr/>
          <p:nvPr/>
        </p:nvSpPr>
        <p:spPr>
          <a:xfrm>
            <a:off x="6650182" y="4380558"/>
            <a:ext cx="984683" cy="712873"/>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78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8CADAE">
                    <a:shade val="75000"/>
                  </a:srgbClr>
                </a:solidFill>
              </a:rPr>
              <a:t>Did the inclusion of a diversity statement affect students perceptions of the course/instructor?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181647059"/>
              </p:ext>
            </p:extLst>
          </p:nvPr>
        </p:nvGraphicFramePr>
        <p:xfrm>
          <a:off x="648262" y="1691057"/>
          <a:ext cx="7628788" cy="424481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166021" y="6007216"/>
            <a:ext cx="3824568" cy="338554"/>
          </a:xfrm>
          <a:prstGeom prst="rect">
            <a:avLst/>
          </a:prstGeom>
          <a:noFill/>
        </p:spPr>
        <p:txBody>
          <a:bodyPr wrap="square" rtlCol="0">
            <a:spAutoFit/>
          </a:bodyPr>
          <a:lstStyle/>
          <a:p>
            <a:pPr algn="r"/>
            <a:r>
              <a:rPr lang="en-US" sz="1600" dirty="0"/>
              <a:t>F(2, 255) = 3.398, </a:t>
            </a:r>
            <a:r>
              <a:rPr lang="en-US" sz="1600" i="1" dirty="0"/>
              <a:t>p</a:t>
            </a:r>
            <a:r>
              <a:rPr lang="en-US" sz="1600" dirty="0"/>
              <a:t> = .002</a:t>
            </a:r>
            <a:r>
              <a:rPr lang="en-US" sz="1600" dirty="0" smtClean="0">
                <a:effectLst/>
              </a:rPr>
              <a:t> </a:t>
            </a:r>
            <a:endParaRPr lang="en-US" sz="1600" dirty="0"/>
          </a:p>
        </p:txBody>
      </p:sp>
    </p:spTree>
    <p:extLst>
      <p:ext uri="{BB962C8B-B14F-4D97-AF65-F5344CB8AC3E}">
        <p14:creationId xmlns:p14="http://schemas.microsoft.com/office/powerpoint/2010/main" val="1297297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781470464"/>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277618906"/>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8" name="Rectangle 7"/>
          <p:cNvSpPr/>
          <p:nvPr/>
        </p:nvSpPr>
        <p:spPr>
          <a:xfrm>
            <a:off x="6650182" y="4380558"/>
            <a:ext cx="984683" cy="712873"/>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9861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Diversity issues in higher education</a:t>
            </a:r>
          </a:p>
          <a:p>
            <a:r>
              <a:rPr lang="en-US" dirty="0" smtClean="0"/>
              <a:t>Role of syllabus (what does it communicate about the values of the professor / class)?</a:t>
            </a:r>
          </a:p>
          <a:p>
            <a:r>
              <a:rPr lang="en-US" dirty="0" smtClean="0"/>
              <a:t>Review increasing calls for diversity statements in syllabi and what a diversity statement is</a:t>
            </a:r>
          </a:p>
          <a:p>
            <a:pPr lvl="1"/>
            <a:r>
              <a:rPr lang="en-US" dirty="0" smtClean="0"/>
              <a:t>Talk about ‘syllabus bloat’ (adding more and more policy statements)</a:t>
            </a:r>
            <a:endParaRPr lang="en-US" dirty="0"/>
          </a:p>
        </p:txBody>
      </p:sp>
    </p:spTree>
    <p:extLst>
      <p:ext uri="{BB962C8B-B14F-4D97-AF65-F5344CB8AC3E}">
        <p14:creationId xmlns:p14="http://schemas.microsoft.com/office/powerpoint/2010/main" val="2887721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041501440"/>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629407558"/>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8" name="Rectangle 7"/>
          <p:cNvSpPr/>
          <p:nvPr/>
        </p:nvSpPr>
        <p:spPr>
          <a:xfrm>
            <a:off x="6650182" y="4708744"/>
            <a:ext cx="984683" cy="384687"/>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4199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8CADAE">
                    <a:shade val="75000"/>
                  </a:srgbClr>
                </a:solidFill>
              </a:rPr>
              <a:t>Did the inclusion of a diversity statement affect students perceptions of the course/instructor?</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886250476"/>
              </p:ext>
            </p:extLst>
          </p:nvPr>
        </p:nvGraphicFramePr>
        <p:xfrm>
          <a:off x="827704" y="1783615"/>
          <a:ext cx="7435075" cy="408091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166021" y="6007216"/>
            <a:ext cx="3824568" cy="338554"/>
          </a:xfrm>
          <a:prstGeom prst="rect">
            <a:avLst/>
          </a:prstGeom>
          <a:noFill/>
        </p:spPr>
        <p:txBody>
          <a:bodyPr wrap="square" rtlCol="0">
            <a:spAutoFit/>
          </a:bodyPr>
          <a:lstStyle/>
          <a:p>
            <a:pPr algn="r"/>
            <a:r>
              <a:rPr lang="en-US" sz="1600" dirty="0"/>
              <a:t>F(2, 255) = 4.220, </a:t>
            </a:r>
            <a:r>
              <a:rPr lang="en-US" sz="1600" i="1" dirty="0"/>
              <a:t>p</a:t>
            </a:r>
            <a:r>
              <a:rPr lang="en-US" sz="1600" dirty="0"/>
              <a:t> = .016</a:t>
            </a:r>
            <a:r>
              <a:rPr lang="en-US" sz="1600" dirty="0" smtClean="0">
                <a:effectLst/>
              </a:rPr>
              <a:t> </a:t>
            </a:r>
            <a:endParaRPr lang="en-US" sz="1600" dirty="0"/>
          </a:p>
        </p:txBody>
      </p:sp>
    </p:spTree>
    <p:extLst>
      <p:ext uri="{BB962C8B-B14F-4D97-AF65-F5344CB8AC3E}">
        <p14:creationId xmlns:p14="http://schemas.microsoft.com/office/powerpoint/2010/main" val="2729412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245986081"/>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840178750"/>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
        <p:nvSpPr>
          <p:cNvPr id="8" name="Rectangle 7"/>
          <p:cNvSpPr/>
          <p:nvPr/>
        </p:nvSpPr>
        <p:spPr>
          <a:xfrm>
            <a:off x="6650182" y="4708744"/>
            <a:ext cx="984683" cy="384687"/>
          </a:xfrm>
          <a:prstGeom prst="rect">
            <a:avLst/>
          </a:prstGeom>
          <a:solidFill>
            <a:schemeClr val="accent1">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769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Did the inclusion of a diversity statement affect students perceptions of the course/instructor?</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658085034"/>
              </p:ext>
            </p:extLst>
          </p:nvPr>
        </p:nvGraphicFramePr>
        <p:xfrm>
          <a:off x="1486097" y="2281555"/>
          <a:ext cx="6163039" cy="150876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Instructor</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Competence, character</a:t>
                      </a:r>
                      <a:endParaRPr lang="en-US" dirty="0"/>
                    </a:p>
                  </a:txBody>
                  <a:tcPr/>
                </a:tc>
                <a:tc>
                  <a:txBody>
                    <a:bodyPr/>
                    <a:lstStyle/>
                    <a:p>
                      <a:pPr algn="ctr"/>
                      <a:r>
                        <a:rPr lang="en-US" sz="2000" b="1" dirty="0" smtClean="0">
                          <a:solidFill>
                            <a:srgbClr val="FF0000"/>
                          </a:solidFill>
                        </a:rPr>
                        <a:t>x</a:t>
                      </a:r>
                      <a:endParaRPr lang="en-US" sz="2000" b="1"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dirty="0" smtClean="0"/>
                        <a:t>Faculty characteristics</a:t>
                      </a:r>
                      <a:r>
                        <a:rPr lang="en-US" baseline="0" dirty="0" smtClean="0"/>
                        <a:t> (unbiased, fair)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r h="370840">
                <a:tc>
                  <a:txBody>
                    <a:bodyPr/>
                    <a:lstStyle/>
                    <a:p>
                      <a:r>
                        <a:rPr lang="en-US" dirty="0" smtClean="0"/>
                        <a:t>Political ideology</a:t>
                      </a:r>
                      <a:endParaRPr lang="en-US" dirty="0"/>
                    </a:p>
                  </a:txBody>
                  <a:tcPr/>
                </a:tc>
                <a:tc>
                  <a:txBody>
                    <a:bodyPr/>
                    <a:lstStyle/>
                    <a:p>
                      <a:pPr algn="ctr"/>
                      <a:r>
                        <a:rPr lang="en-US" dirty="0" smtClean="0">
                          <a:solidFill>
                            <a:srgbClr val="008000"/>
                          </a:solidFill>
                          <a:latin typeface="Zapf Dingbats"/>
                          <a:ea typeface="Zapf Dingbats"/>
                          <a:cs typeface="Zapf Dingbats"/>
                          <a:sym typeface="Zapf Dingbats"/>
                        </a:rPr>
                        <a:t>✓</a:t>
                      </a:r>
                      <a:endParaRPr lang="en-US" dirty="0">
                        <a:solidFill>
                          <a:srgbClr val="008000"/>
                        </a:solidFill>
                      </a:endParaRPr>
                    </a:p>
                  </a:txBody>
                  <a:tcPr/>
                </a:tc>
                <a:extLst>
                  <a:ext uri="{0D108BD9-81ED-4DB2-BD59-A6C34878D82A}">
                    <a16:rowId xmlns:a16="http://schemas.microsoft.com/office/drawing/2014/main" val="10003"/>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707684426"/>
              </p:ext>
            </p:extLst>
          </p:nvPr>
        </p:nvGraphicFramePr>
        <p:xfrm>
          <a:off x="1486097" y="3955512"/>
          <a:ext cx="6163039" cy="1137920"/>
        </p:xfrm>
        <a:graphic>
          <a:graphicData uri="http://schemas.openxmlformats.org/drawingml/2006/table">
            <a:tbl>
              <a:tblPr firstRow="1" bandRow="1">
                <a:tableStyleId>{5C22544A-7EE6-4342-B048-85BDC9FD1C3A}</a:tableStyleId>
              </a:tblPr>
              <a:tblGrid>
                <a:gridCol w="5116038">
                  <a:extLst>
                    <a:ext uri="{9D8B030D-6E8A-4147-A177-3AD203B41FA5}">
                      <a16:colId xmlns:a16="http://schemas.microsoft.com/office/drawing/2014/main" val="20000"/>
                    </a:ext>
                  </a:extLst>
                </a:gridCol>
                <a:gridCol w="1047001">
                  <a:extLst>
                    <a:ext uri="{9D8B030D-6E8A-4147-A177-3AD203B41FA5}">
                      <a16:colId xmlns:a16="http://schemas.microsoft.com/office/drawing/2014/main" val="20001"/>
                    </a:ext>
                  </a:extLst>
                </a:gridCol>
              </a:tblGrid>
              <a:tr h="370840">
                <a:tc>
                  <a:txBody>
                    <a:bodyPr/>
                    <a:lstStyle/>
                    <a:p>
                      <a:r>
                        <a:rPr lang="en-US" dirty="0" smtClean="0"/>
                        <a:t>Perceptions</a:t>
                      </a:r>
                      <a:r>
                        <a:rPr lang="en-US" baseline="0" dirty="0" smtClean="0"/>
                        <a:t> of Class</a:t>
                      </a:r>
                      <a:endParaRPr lang="en-US"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Classroom climate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8000"/>
                          </a:solidFill>
                          <a:latin typeface="Zapf Dingbats"/>
                          <a:ea typeface="Zapf Dingbats"/>
                          <a:cs typeface="Zapf Dingbats"/>
                          <a:sym typeface="Zapf Dingbats"/>
                        </a:rPr>
                        <a:t>✓</a:t>
                      </a:r>
                      <a:endParaRPr lang="en-US" sz="2000" dirty="0" smtClean="0">
                        <a:solidFill>
                          <a:srgbClr val="008000"/>
                        </a:solidFill>
                      </a:endParaRPr>
                    </a:p>
                  </a:txBody>
                  <a:tcPr/>
                </a:tc>
                <a:extLst>
                  <a:ext uri="{0D108BD9-81ED-4DB2-BD59-A6C34878D82A}">
                    <a16:rowId xmlns:a16="http://schemas.microsoft.com/office/drawing/2014/main" val="10001"/>
                  </a:ext>
                </a:extLst>
              </a:tr>
              <a:tr h="370840">
                <a:tc>
                  <a:txBody>
                    <a:bodyPr/>
                    <a:lstStyle/>
                    <a:p>
                      <a:r>
                        <a:rPr lang="en-US" dirty="0" smtClean="0"/>
                        <a:t>Overall assessment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x</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13783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08260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Conclusions</a:t>
            </a:r>
            <a:endParaRPr lang="en-US" dirty="0"/>
          </a:p>
        </p:txBody>
      </p:sp>
      <p:sp>
        <p:nvSpPr>
          <p:cNvPr id="5" name="Content Placeholder 4"/>
          <p:cNvSpPr>
            <a:spLocks noGrp="1"/>
          </p:cNvSpPr>
          <p:nvPr>
            <p:ph sz="quarter" idx="1"/>
          </p:nvPr>
        </p:nvSpPr>
        <p:spPr/>
        <p:txBody>
          <a:bodyPr/>
          <a:lstStyle/>
          <a:p>
            <a:r>
              <a:rPr lang="en-US" dirty="0" smtClean="0"/>
              <a:t>Placement of the diversity statement (earlier or later in the syllabus) affected whether students noticed it</a:t>
            </a:r>
          </a:p>
          <a:p>
            <a:pPr lvl="1"/>
            <a:r>
              <a:rPr lang="en-US" dirty="0" smtClean="0"/>
              <a:t>If we want the inclusion of a diversity statement to influence the climate of the classroom, students have to be aware of the statement</a:t>
            </a:r>
          </a:p>
          <a:p>
            <a:pPr marL="274320" lvl="1" indent="0">
              <a:buNone/>
            </a:pPr>
            <a:endParaRPr lang="en-US" dirty="0" smtClean="0"/>
          </a:p>
          <a:p>
            <a:r>
              <a:rPr lang="en-US" dirty="0" smtClean="0"/>
              <a:t>Positioning the diversity statement on the front page led students to perceive the class climate as warmer and the professor as more liberal</a:t>
            </a:r>
            <a:endParaRPr lang="en-US" dirty="0"/>
          </a:p>
        </p:txBody>
      </p:sp>
    </p:spTree>
    <p:extLst>
      <p:ext uri="{BB962C8B-B14F-4D97-AF65-F5344CB8AC3E}">
        <p14:creationId xmlns:p14="http://schemas.microsoft.com/office/powerpoint/2010/main" val="783715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students think?</a:t>
            </a:r>
            <a:endParaRPr lang="en-US" dirty="0"/>
          </a:p>
        </p:txBody>
      </p:sp>
      <p:sp>
        <p:nvSpPr>
          <p:cNvPr id="3" name="Content Placeholder 2"/>
          <p:cNvSpPr>
            <a:spLocks noGrp="1"/>
          </p:cNvSpPr>
          <p:nvPr>
            <p:ph sz="quarter" idx="1"/>
          </p:nvPr>
        </p:nvSpPr>
        <p:spPr/>
        <p:txBody>
          <a:bodyPr/>
          <a:lstStyle/>
          <a:p>
            <a:r>
              <a:rPr lang="en-US" dirty="0" smtClean="0"/>
              <a:t>Common suggested edits</a:t>
            </a:r>
          </a:p>
          <a:p>
            <a:pPr lvl="1"/>
            <a:r>
              <a:rPr lang="en-US" dirty="0" smtClean="0"/>
              <a:t>Explicitly state what the consequences are for not abiding by the policy</a:t>
            </a:r>
          </a:p>
          <a:p>
            <a:pPr lvl="1"/>
            <a:r>
              <a:rPr lang="en-US" dirty="0" smtClean="0"/>
              <a:t>Clearly indicate what students should do (who they should talk to and how) if they feel disrespected in the class</a:t>
            </a:r>
          </a:p>
          <a:p>
            <a:pPr lvl="1"/>
            <a:endParaRPr lang="en-US" dirty="0"/>
          </a:p>
          <a:p>
            <a:r>
              <a:rPr lang="en-US" dirty="0" smtClean="0"/>
              <a:t>Overall, students were very positive about the statement</a:t>
            </a:r>
          </a:p>
          <a:p>
            <a:pPr lvl="1"/>
            <a:r>
              <a:rPr lang="en-US" dirty="0" smtClean="0"/>
              <a:t>But pointed out the difference between theory and practice</a:t>
            </a:r>
            <a:endParaRPr lang="en-US" dirty="0"/>
          </a:p>
        </p:txBody>
      </p:sp>
    </p:spTree>
    <p:extLst>
      <p:ext uri="{BB962C8B-B14F-4D97-AF65-F5344CB8AC3E}">
        <p14:creationId xmlns:p14="http://schemas.microsoft.com/office/powerpoint/2010/main" val="2443067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students think?</a:t>
            </a:r>
            <a:endParaRPr lang="en-US" dirty="0"/>
          </a:p>
        </p:txBody>
      </p:sp>
      <p:sp>
        <p:nvSpPr>
          <p:cNvPr id="3" name="Content Placeholder 2"/>
          <p:cNvSpPr>
            <a:spLocks noGrp="1"/>
          </p:cNvSpPr>
          <p:nvPr>
            <p:ph sz="quarter" idx="1"/>
          </p:nvPr>
        </p:nvSpPr>
        <p:spPr/>
        <p:txBody>
          <a:bodyPr>
            <a:normAutofit/>
          </a:bodyPr>
          <a:lstStyle/>
          <a:p>
            <a:r>
              <a:rPr lang="en-US" sz="2000" dirty="0" smtClean="0"/>
              <a:t>“</a:t>
            </a:r>
            <a:r>
              <a:rPr lang="en-US" sz="2000" dirty="0"/>
              <a:t>I believe this is a really good statement. Coming from a Hispanic background, I would like to read this in our syllabus more often. I have not </a:t>
            </a:r>
            <a:r>
              <a:rPr lang="en-US" sz="2000" dirty="0" smtClean="0"/>
              <a:t>encountered </a:t>
            </a:r>
            <a:r>
              <a:rPr lang="en-US" sz="2000" dirty="0"/>
              <a:t>any </a:t>
            </a:r>
            <a:r>
              <a:rPr lang="en-US" sz="2000" dirty="0" smtClean="0"/>
              <a:t>professor </a:t>
            </a:r>
            <a:r>
              <a:rPr lang="en-US" sz="2000" dirty="0"/>
              <a:t>where they single out a students based on their ethnicity or beliefs. But I like the statement</a:t>
            </a:r>
            <a:r>
              <a:rPr lang="en-US" sz="2000" dirty="0" smtClean="0"/>
              <a:t>.”</a:t>
            </a:r>
          </a:p>
          <a:p>
            <a:pPr marL="0" indent="0">
              <a:buNone/>
            </a:pPr>
            <a:endParaRPr lang="en-US" sz="2000" dirty="0" smtClean="0"/>
          </a:p>
          <a:p>
            <a:r>
              <a:rPr lang="en-US" sz="2000" dirty="0" smtClean="0"/>
              <a:t>“</a:t>
            </a:r>
            <a:r>
              <a:rPr lang="en-US" sz="2000" dirty="0"/>
              <a:t>I've never seen a diversity statement like that, I</a:t>
            </a:r>
            <a:r>
              <a:rPr lang="en-US" sz="2000" dirty="0" smtClean="0"/>
              <a:t> </a:t>
            </a:r>
            <a:r>
              <a:rPr lang="en-US" sz="2000" dirty="0"/>
              <a:t>wouldn't change it</a:t>
            </a:r>
            <a:r>
              <a:rPr lang="en-US" sz="2000" dirty="0" smtClean="0"/>
              <a:t>.”</a:t>
            </a:r>
          </a:p>
          <a:p>
            <a:pPr marL="0" indent="0">
              <a:buNone/>
            </a:pPr>
            <a:endParaRPr lang="en-US" sz="2000" dirty="0"/>
          </a:p>
          <a:p>
            <a:r>
              <a:rPr lang="en-US" sz="2000" dirty="0" smtClean="0"/>
              <a:t>“I </a:t>
            </a:r>
            <a:r>
              <a:rPr lang="en-US" sz="2000" dirty="0"/>
              <a:t>don't see anything wrong with this statement. If I</a:t>
            </a:r>
            <a:r>
              <a:rPr lang="en-US" sz="2000" dirty="0" smtClean="0"/>
              <a:t> </a:t>
            </a:r>
            <a:r>
              <a:rPr lang="en-US" sz="2000" dirty="0"/>
              <a:t>was a student that was reading this statement it would give me the sense of confront in the classroom</a:t>
            </a:r>
            <a:r>
              <a:rPr lang="en-US" sz="2000" dirty="0" smtClean="0"/>
              <a:t>.”</a:t>
            </a:r>
            <a:endParaRPr lang="en-US" sz="2000" dirty="0"/>
          </a:p>
          <a:p>
            <a:endParaRPr lang="en-US" dirty="0"/>
          </a:p>
        </p:txBody>
      </p:sp>
    </p:spTree>
    <p:extLst>
      <p:ext uri="{BB962C8B-B14F-4D97-AF65-F5344CB8AC3E}">
        <p14:creationId xmlns:p14="http://schemas.microsoft.com/office/powerpoint/2010/main" val="3630127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students think?</a:t>
            </a:r>
          </a:p>
        </p:txBody>
      </p:sp>
      <p:sp>
        <p:nvSpPr>
          <p:cNvPr id="3" name="Content Placeholder 2"/>
          <p:cNvSpPr>
            <a:spLocks noGrp="1"/>
          </p:cNvSpPr>
          <p:nvPr>
            <p:ph sz="quarter" idx="1"/>
          </p:nvPr>
        </p:nvSpPr>
        <p:spPr>
          <a:xfrm>
            <a:off x="301752" y="1883498"/>
            <a:ext cx="8503920" cy="4215550"/>
          </a:xfrm>
        </p:spPr>
        <p:txBody>
          <a:bodyPr>
            <a:normAutofit/>
          </a:bodyPr>
          <a:lstStyle/>
          <a:p>
            <a:r>
              <a:rPr lang="en-US" sz="2000" dirty="0" smtClean="0"/>
              <a:t>“I </a:t>
            </a:r>
            <a:r>
              <a:rPr lang="en-US" sz="2000" dirty="0"/>
              <a:t>would be very comfortable in taking this instructor after reading this statement. I would just hope for the professor </a:t>
            </a:r>
            <a:r>
              <a:rPr lang="en-US" sz="2000" b="1" dirty="0"/>
              <a:t>to actually follow through</a:t>
            </a:r>
            <a:r>
              <a:rPr lang="en-US" sz="2000" dirty="0" smtClean="0"/>
              <a:t>.”</a:t>
            </a:r>
            <a:endParaRPr lang="en-US" sz="2000" dirty="0"/>
          </a:p>
          <a:p>
            <a:pPr marL="0" indent="0">
              <a:buNone/>
            </a:pPr>
            <a:endParaRPr lang="en-US" sz="2000" dirty="0"/>
          </a:p>
          <a:p>
            <a:r>
              <a:rPr lang="en-US" sz="2000" dirty="0" smtClean="0"/>
              <a:t>“I </a:t>
            </a:r>
            <a:r>
              <a:rPr lang="en-US" sz="2000" dirty="0"/>
              <a:t>think the statement is very inclusive of all the various kinds of people that exist. However, </a:t>
            </a:r>
            <a:r>
              <a:rPr lang="en-US" sz="2000" b="1" dirty="0"/>
              <a:t>a statement is not necessarily an indicator of things in practice</a:t>
            </a:r>
            <a:r>
              <a:rPr lang="en-US" sz="2000" dirty="0"/>
              <a:t>, so while it is comforting to see, it may not be completely followed by the professor or other students unless they are held to it with high </a:t>
            </a:r>
            <a:r>
              <a:rPr lang="en-US" sz="2000" dirty="0" smtClean="0"/>
              <a:t>standards.” </a:t>
            </a:r>
            <a:endParaRPr lang="en-US" sz="2000" dirty="0"/>
          </a:p>
        </p:txBody>
      </p:sp>
    </p:spTree>
    <p:extLst>
      <p:ext uri="{BB962C8B-B14F-4D97-AF65-F5344CB8AC3E}">
        <p14:creationId xmlns:p14="http://schemas.microsoft.com/office/powerpoint/2010/main" val="326536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721700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Study</a:t>
            </a:r>
            <a:endParaRPr lang="en-US" dirty="0"/>
          </a:p>
        </p:txBody>
      </p:sp>
      <p:sp>
        <p:nvSpPr>
          <p:cNvPr id="3" name="Content Placeholder 2"/>
          <p:cNvSpPr>
            <a:spLocks noGrp="1"/>
          </p:cNvSpPr>
          <p:nvPr>
            <p:ph sz="quarter" idx="1"/>
          </p:nvPr>
        </p:nvSpPr>
        <p:spPr/>
        <p:txBody>
          <a:bodyPr/>
          <a:lstStyle/>
          <a:p>
            <a:r>
              <a:rPr lang="en-US" dirty="0" smtClean="0"/>
              <a:t>Explore how the presence or absence of a diversity statement in an introductory psychology course syllabus affects student perceptions of the instructor and the course</a:t>
            </a:r>
          </a:p>
          <a:p>
            <a:pPr lvl="1"/>
            <a:r>
              <a:rPr lang="en-US" dirty="0" smtClean="0"/>
              <a:t>Examine placement of the syllabus (early or late in the syllabus)</a:t>
            </a:r>
          </a:p>
          <a:p>
            <a:pPr marL="274320" lvl="1" indent="0">
              <a:buNone/>
            </a:pPr>
            <a:endParaRPr lang="en-US" dirty="0" smtClean="0"/>
          </a:p>
          <a:p>
            <a:r>
              <a:rPr lang="en-US" dirty="0" smtClean="0"/>
              <a:t>Examine whether individual differences in student attitudes affect perceptions of the instructor and course</a:t>
            </a:r>
            <a:endParaRPr lang="en-US" dirty="0"/>
          </a:p>
        </p:txBody>
      </p:sp>
    </p:spTree>
    <p:extLst>
      <p:ext uri="{BB962C8B-B14F-4D97-AF65-F5344CB8AC3E}">
        <p14:creationId xmlns:p14="http://schemas.microsoft.com/office/powerpoint/2010/main" val="585005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Contact Us!</a:t>
            </a:r>
            <a:endParaRPr lang="en-US" dirty="0"/>
          </a:p>
        </p:txBody>
      </p:sp>
      <p:sp>
        <p:nvSpPr>
          <p:cNvPr id="4" name="Content Placeholder 2"/>
          <p:cNvSpPr txBox="1">
            <a:spLocks/>
          </p:cNvSpPr>
          <p:nvPr/>
        </p:nvSpPr>
        <p:spPr>
          <a:xfrm>
            <a:off x="301752" y="2696826"/>
            <a:ext cx="8503920" cy="3724188"/>
          </a:xfrm>
          <a:prstGeom prst="rect">
            <a:avLst/>
          </a:prstGeom>
        </p:spPr>
        <p:txBody>
          <a:bodyPr vert="horz" anchor="t">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548640" indent="-274320" algn="l" rtl="0" eaLnBrk="1" latinLnBrk="0" hangingPunct="1">
              <a:spcBef>
                <a:spcPct val="20000"/>
              </a:spcBef>
              <a:buClr>
                <a:schemeClr val="accent2"/>
              </a:buClr>
              <a:buSzPct val="70000"/>
              <a:buFont typeface="Wingdings"/>
              <a:buNone/>
              <a:defRPr kumimoji="0" sz="1800" kern="1200">
                <a:solidFill>
                  <a:schemeClr val="tx1">
                    <a:tint val="75000"/>
                  </a:schemeClr>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None/>
              <a:defRPr kumimoji="0" sz="1600" kern="1200">
                <a:solidFill>
                  <a:schemeClr val="tx1">
                    <a:tint val="75000"/>
                  </a:schemeClr>
                </a:solidFill>
                <a:latin typeface="+mn-lt"/>
                <a:ea typeface="+mn-ea"/>
                <a:cs typeface="+mn-cs"/>
              </a:defRPr>
            </a:lvl3pPr>
            <a:lvl4pPr marL="1097280" indent="-228600" algn="l" rtl="0" eaLnBrk="1" latinLnBrk="0" hangingPunct="1">
              <a:spcBef>
                <a:spcPct val="20000"/>
              </a:spcBef>
              <a:buClr>
                <a:schemeClr val="accent4"/>
              </a:buClr>
              <a:buSzPct val="70000"/>
              <a:buFont typeface="Wingdings"/>
              <a:buNone/>
              <a:defRPr kumimoji="0" sz="1400" kern="1200">
                <a:solidFill>
                  <a:schemeClr val="tx1">
                    <a:tint val="75000"/>
                  </a:schemeClr>
                </a:solidFill>
                <a:latin typeface="+mn-lt"/>
                <a:ea typeface="+mn-ea"/>
                <a:cs typeface="+mn-cs"/>
              </a:defRPr>
            </a:lvl4pPr>
            <a:lvl5pPr marL="1371600" indent="-228600" algn="l" rtl="0" eaLnBrk="1" latinLnBrk="0" hangingPunct="1">
              <a:spcBef>
                <a:spcPct val="20000"/>
              </a:spcBef>
              <a:buClr>
                <a:schemeClr val="accent5"/>
              </a:buClr>
              <a:buFontTx/>
              <a:buNone/>
              <a:defRPr kumimoji="0" sz="1400" kern="1200">
                <a:solidFill>
                  <a:schemeClr val="tx1">
                    <a:tint val="75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0">
              <a:lnSpc>
                <a:spcPct val="120000"/>
              </a:lnSpc>
              <a:spcBef>
                <a:spcPts val="1000"/>
              </a:spcBef>
            </a:pPr>
            <a:r>
              <a:rPr lang="en" sz="2000" b="0" dirty="0">
                <a:solidFill>
                  <a:srgbClr val="000000"/>
                </a:solidFill>
                <a:latin typeface="Palatino Linotype"/>
                <a:ea typeface="Palatino Linotype"/>
                <a:cs typeface="Palatino Linotype"/>
                <a:sym typeface="Palatino Linotype"/>
              </a:rPr>
              <a:t>BRANCH@hws.edu  Ho.Huynh@tamusa.edu  lyra@psych.rutgers.edu Julie.Lazzara@paradisevalley.edu</a:t>
            </a:r>
          </a:p>
          <a:p>
            <a:pPr lvl="0">
              <a:lnSpc>
                <a:spcPct val="120000"/>
              </a:lnSpc>
              <a:spcBef>
                <a:spcPts val="1000"/>
              </a:spcBef>
            </a:pPr>
            <a:r>
              <a:rPr lang="en" sz="2000" b="0" smtClean="0">
                <a:solidFill>
                  <a:srgbClr val="000000"/>
                </a:solidFill>
                <a:latin typeface="Palatino Linotype"/>
                <a:ea typeface="Palatino Linotype"/>
                <a:cs typeface="Palatino Linotype"/>
                <a:sym typeface="Palatino Linotype"/>
              </a:rPr>
              <a:t>‘</a:t>
            </a:r>
            <a:endParaRPr lang="en-US" sz="2000" dirty="0"/>
          </a:p>
        </p:txBody>
      </p:sp>
    </p:spTree>
    <p:extLst>
      <p:ext uri="{BB962C8B-B14F-4D97-AF65-F5344CB8AC3E}">
        <p14:creationId xmlns:p14="http://schemas.microsoft.com/office/powerpoint/2010/main" val="271191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Methods</a:t>
            </a:r>
            <a:endParaRPr lang="en-US" dirty="0"/>
          </a:p>
        </p:txBody>
      </p:sp>
    </p:spTree>
    <p:extLst>
      <p:ext uri="{BB962C8B-B14F-4D97-AF65-F5344CB8AC3E}">
        <p14:creationId xmlns:p14="http://schemas.microsoft.com/office/powerpoint/2010/main" val="2234848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Participants</a:t>
            </a:r>
            <a:endParaRPr lang="en-US" dirty="0"/>
          </a:p>
        </p:txBody>
      </p:sp>
      <p:sp>
        <p:nvSpPr>
          <p:cNvPr id="5" name="Content Placeholder 4"/>
          <p:cNvSpPr>
            <a:spLocks noGrp="1"/>
          </p:cNvSpPr>
          <p:nvPr>
            <p:ph sz="quarter" idx="1"/>
          </p:nvPr>
        </p:nvSpPr>
        <p:spPr>
          <a:xfrm>
            <a:off x="301752" y="1527048"/>
            <a:ext cx="8503920" cy="2325561"/>
          </a:xfrm>
        </p:spPr>
        <p:txBody>
          <a:bodyPr>
            <a:normAutofit/>
          </a:bodyPr>
          <a:lstStyle/>
          <a:p>
            <a:r>
              <a:rPr lang="en-US" dirty="0" smtClean="0"/>
              <a:t>568 undergraduate students across 4 institutions</a:t>
            </a:r>
          </a:p>
          <a:p>
            <a:pPr lvl="1"/>
            <a:r>
              <a:rPr lang="en-US" dirty="0" smtClean="0"/>
              <a:t>51.2% large public research university (northeast)</a:t>
            </a:r>
          </a:p>
          <a:p>
            <a:pPr lvl="1"/>
            <a:r>
              <a:rPr lang="en-US" dirty="0" smtClean="0"/>
              <a:t>29.6% large public research university (southwest)</a:t>
            </a:r>
          </a:p>
          <a:p>
            <a:pPr lvl="1"/>
            <a:r>
              <a:rPr lang="en-US" dirty="0" smtClean="0"/>
              <a:t>13.2% private liberal arts college</a:t>
            </a:r>
          </a:p>
          <a:p>
            <a:pPr lvl="1"/>
            <a:r>
              <a:rPr lang="en-US" dirty="0" smtClean="0"/>
              <a:t>5.1% two year community college</a:t>
            </a:r>
          </a:p>
          <a:p>
            <a:pPr marL="0" indent="0">
              <a:buNone/>
            </a:pPr>
            <a:endParaRPr lang="en-US" dirty="0"/>
          </a:p>
        </p:txBody>
      </p:sp>
      <p:sp>
        <p:nvSpPr>
          <p:cNvPr id="7" name="Content Placeholder 4"/>
          <p:cNvSpPr txBox="1">
            <a:spLocks/>
          </p:cNvSpPr>
          <p:nvPr/>
        </p:nvSpPr>
        <p:spPr>
          <a:xfrm>
            <a:off x="454152" y="4028989"/>
            <a:ext cx="4240933" cy="2325561"/>
          </a:xfrm>
          <a:prstGeom prst="rect">
            <a:avLst/>
          </a:prstGeom>
        </p:spPr>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Year in School</a:t>
            </a:r>
          </a:p>
          <a:p>
            <a:pPr lvl="1"/>
            <a:r>
              <a:rPr lang="en-US" dirty="0" smtClean="0"/>
              <a:t>1</a:t>
            </a:r>
            <a:r>
              <a:rPr lang="en-US" baseline="30000" dirty="0" smtClean="0"/>
              <a:t>st</a:t>
            </a:r>
            <a:r>
              <a:rPr lang="en-US" dirty="0" smtClean="0"/>
              <a:t>: 48.6%</a:t>
            </a:r>
          </a:p>
          <a:p>
            <a:pPr lvl="1"/>
            <a:r>
              <a:rPr lang="en-US" dirty="0" smtClean="0"/>
              <a:t>2</a:t>
            </a:r>
            <a:r>
              <a:rPr lang="en-US" baseline="30000" dirty="0" smtClean="0"/>
              <a:t>nd</a:t>
            </a:r>
            <a:r>
              <a:rPr lang="en-US" dirty="0" smtClean="0"/>
              <a:t>: 16.7%</a:t>
            </a:r>
          </a:p>
          <a:p>
            <a:pPr lvl="1"/>
            <a:r>
              <a:rPr lang="en-US" dirty="0" smtClean="0"/>
              <a:t>3</a:t>
            </a:r>
            <a:r>
              <a:rPr lang="en-US" baseline="30000" dirty="0" smtClean="0"/>
              <a:t>rd</a:t>
            </a:r>
            <a:r>
              <a:rPr lang="en-US" dirty="0" smtClean="0"/>
              <a:t>: 13.2%</a:t>
            </a:r>
          </a:p>
          <a:p>
            <a:pPr lvl="1"/>
            <a:r>
              <a:rPr lang="en-US" dirty="0" smtClean="0"/>
              <a:t>4</a:t>
            </a:r>
            <a:r>
              <a:rPr lang="en-US" baseline="30000" dirty="0" smtClean="0"/>
              <a:t>th</a:t>
            </a:r>
            <a:r>
              <a:rPr lang="en-US" dirty="0" smtClean="0"/>
              <a:t>: 7.6%</a:t>
            </a:r>
          </a:p>
          <a:p>
            <a:pPr lvl="1"/>
            <a:r>
              <a:rPr lang="en-US" dirty="0" smtClean="0"/>
              <a:t>5</a:t>
            </a:r>
            <a:r>
              <a:rPr lang="en-US" baseline="30000" dirty="0" smtClean="0"/>
              <a:t>th</a:t>
            </a:r>
            <a:r>
              <a:rPr lang="en-US" dirty="0" smtClean="0"/>
              <a:t>+: 5.6%</a:t>
            </a:r>
          </a:p>
          <a:p>
            <a:pPr marL="0" indent="0">
              <a:buFont typeface="Wingdings 2"/>
              <a:buNone/>
            </a:pPr>
            <a:endParaRPr lang="en-US" dirty="0"/>
          </a:p>
        </p:txBody>
      </p:sp>
      <p:sp>
        <p:nvSpPr>
          <p:cNvPr id="8" name="Content Placeholder 4"/>
          <p:cNvSpPr txBox="1">
            <a:spLocks/>
          </p:cNvSpPr>
          <p:nvPr/>
        </p:nvSpPr>
        <p:spPr>
          <a:xfrm>
            <a:off x="4847485" y="4072391"/>
            <a:ext cx="4240933" cy="2325561"/>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dirty="0" smtClean="0"/>
              <a:t>Academic Major</a:t>
            </a:r>
          </a:p>
          <a:p>
            <a:pPr lvl="1"/>
            <a:r>
              <a:rPr lang="en-US" dirty="0" smtClean="0"/>
              <a:t>24.5% Psychology</a:t>
            </a:r>
          </a:p>
          <a:p>
            <a:pPr lvl="1"/>
            <a:r>
              <a:rPr lang="en-US" dirty="0" smtClean="0"/>
              <a:t>7% Undeclared</a:t>
            </a:r>
          </a:p>
          <a:p>
            <a:pPr lvl="1"/>
            <a:r>
              <a:rPr lang="en-US" dirty="0" smtClean="0"/>
              <a:t>4% Engineering</a:t>
            </a:r>
          </a:p>
          <a:p>
            <a:pPr lvl="1"/>
            <a:r>
              <a:rPr lang="en-US" dirty="0" smtClean="0"/>
              <a:t>4% Economics/Finance</a:t>
            </a:r>
          </a:p>
          <a:p>
            <a:pPr marL="0" indent="0">
              <a:buFont typeface="Wingdings 2"/>
              <a:buNone/>
            </a:pPr>
            <a:endParaRPr lang="en-US" dirty="0"/>
          </a:p>
        </p:txBody>
      </p:sp>
    </p:spTree>
    <p:extLst>
      <p:ext uri="{BB962C8B-B14F-4D97-AF65-F5344CB8AC3E}">
        <p14:creationId xmlns:p14="http://schemas.microsoft.com/office/powerpoint/2010/main" val="1113542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sz="quarter" idx="1"/>
          </p:nvPr>
        </p:nvSpPr>
        <p:spPr/>
        <p:txBody>
          <a:bodyPr/>
          <a:lstStyle/>
          <a:p>
            <a:r>
              <a:rPr lang="en-US" dirty="0" smtClean="0"/>
              <a:t>M</a:t>
            </a:r>
            <a:r>
              <a:rPr lang="en-US" baseline="-25000" dirty="0" smtClean="0"/>
              <a:t>age: </a:t>
            </a:r>
            <a:r>
              <a:rPr lang="en-US" dirty="0" smtClean="0"/>
              <a:t>21.41 (Ranged from 18-72)</a:t>
            </a:r>
          </a:p>
          <a:p>
            <a:r>
              <a:rPr lang="en-US" dirty="0" smtClean="0"/>
              <a:t>25.2% male, 65.1% female</a:t>
            </a:r>
          </a:p>
          <a:p>
            <a:pPr marL="0" indent="0">
              <a:buNone/>
            </a:pPr>
            <a:endParaRPr lang="en-US" dirty="0" smtClean="0"/>
          </a:p>
          <a:p>
            <a:r>
              <a:rPr lang="en-US" dirty="0" smtClean="0"/>
              <a:t>Race/Ethnicity</a:t>
            </a:r>
          </a:p>
          <a:p>
            <a:pPr lvl="1"/>
            <a:r>
              <a:rPr lang="en-US" dirty="0" smtClean="0"/>
              <a:t>31% White</a:t>
            </a:r>
          </a:p>
          <a:p>
            <a:pPr lvl="1"/>
            <a:r>
              <a:rPr lang="en-US" dirty="0" smtClean="0"/>
              <a:t>21.7% Hispanic/Latino(a)</a:t>
            </a:r>
          </a:p>
          <a:p>
            <a:pPr lvl="1"/>
            <a:r>
              <a:rPr lang="en-US" dirty="0" smtClean="0"/>
              <a:t>13% South Asian</a:t>
            </a:r>
          </a:p>
          <a:p>
            <a:pPr lvl="1"/>
            <a:r>
              <a:rPr lang="en-US" dirty="0" smtClean="0"/>
              <a:t>10.6% East Asian</a:t>
            </a:r>
          </a:p>
          <a:p>
            <a:pPr lvl="1"/>
            <a:r>
              <a:rPr lang="en-US" dirty="0" smtClean="0"/>
              <a:t>Black/African American: 9.2%</a:t>
            </a:r>
          </a:p>
          <a:p>
            <a:pPr lvl="1"/>
            <a:r>
              <a:rPr lang="en-US" dirty="0" smtClean="0"/>
              <a:t>5.6% Other/Unknown</a:t>
            </a:r>
            <a:endParaRPr lang="en-US" dirty="0"/>
          </a:p>
        </p:txBody>
      </p:sp>
    </p:spTree>
    <p:extLst>
      <p:ext uri="{BB962C8B-B14F-4D97-AF65-F5344CB8AC3E}">
        <p14:creationId xmlns:p14="http://schemas.microsoft.com/office/powerpoint/2010/main" val="407118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Participants signed up for on online study of how course syllabi influence perceptions of courses</a:t>
            </a:r>
          </a:p>
          <a:p>
            <a:pPr marL="0" indent="0">
              <a:buNone/>
            </a:pPr>
            <a:endParaRPr lang="en-US" dirty="0" smtClean="0"/>
          </a:p>
          <a:p>
            <a:r>
              <a:rPr lang="en-US" dirty="0" smtClean="0"/>
              <a:t>Randomly assigned to review a syllabus for an introductory psychology course</a:t>
            </a:r>
          </a:p>
          <a:p>
            <a:pPr lvl="1"/>
            <a:r>
              <a:rPr lang="en-US" dirty="0" smtClean="0"/>
              <a:t>Placement of Diversity Statement: None, Early, Late</a:t>
            </a:r>
          </a:p>
          <a:p>
            <a:pPr lvl="1"/>
            <a:r>
              <a:rPr lang="en-US" dirty="0" smtClean="0"/>
              <a:t>Gender of Professor: Susan v. Steven Smith*</a:t>
            </a:r>
          </a:p>
          <a:p>
            <a:pPr marL="274320" lvl="1" indent="0">
              <a:buNone/>
            </a:pPr>
            <a:endParaRPr lang="en-US" dirty="0" smtClean="0"/>
          </a:p>
          <a:p>
            <a:r>
              <a:rPr lang="en-US" dirty="0" smtClean="0"/>
              <a:t>After reviewing syllabus answered questions about content, perceptions of instructor/course, person variables, and demographics</a:t>
            </a:r>
            <a:endParaRPr lang="en-US" dirty="0"/>
          </a:p>
        </p:txBody>
      </p:sp>
    </p:spTree>
    <p:extLst>
      <p:ext uri="{BB962C8B-B14F-4D97-AF65-F5344CB8AC3E}">
        <p14:creationId xmlns:p14="http://schemas.microsoft.com/office/powerpoint/2010/main" val="202566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Statement</a:t>
            </a:r>
            <a:endParaRPr lang="en-US" dirty="0"/>
          </a:p>
        </p:txBody>
      </p:sp>
      <p:pic>
        <p:nvPicPr>
          <p:cNvPr id="4" name="Picture 3" descr="Snip20181017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179" y="2026186"/>
            <a:ext cx="8033802" cy="3741870"/>
          </a:xfrm>
          <a:prstGeom prst="rect">
            <a:avLst/>
          </a:prstGeom>
        </p:spPr>
      </p:pic>
      <p:sp>
        <p:nvSpPr>
          <p:cNvPr id="5" name="TextBox 4"/>
          <p:cNvSpPr txBox="1"/>
          <p:nvPr/>
        </p:nvSpPr>
        <p:spPr>
          <a:xfrm>
            <a:off x="470936" y="6378208"/>
            <a:ext cx="8365216" cy="276999"/>
          </a:xfrm>
          <a:prstGeom prst="rect">
            <a:avLst/>
          </a:prstGeom>
          <a:noFill/>
        </p:spPr>
        <p:txBody>
          <a:bodyPr wrap="square" rtlCol="0">
            <a:spAutoFit/>
          </a:bodyPr>
          <a:lstStyle/>
          <a:p>
            <a:pPr algn="r"/>
            <a:r>
              <a:rPr lang="en-US" sz="1200" dirty="0" smtClean="0"/>
              <a:t>https://</a:t>
            </a:r>
            <a:r>
              <a:rPr lang="en-US" sz="1200" dirty="0" err="1" smtClean="0"/>
              <a:t>docs.asee.org</a:t>
            </a:r>
            <a:r>
              <a:rPr lang="en-US" sz="1200" dirty="0" smtClean="0"/>
              <a:t>/public/LGBTQ/</a:t>
            </a:r>
            <a:r>
              <a:rPr lang="en-US" sz="1200" dirty="0" err="1" smtClean="0"/>
              <a:t>Diversity_Statement.pdf</a:t>
            </a:r>
            <a:endParaRPr lang="en-US" sz="1200" dirty="0"/>
          </a:p>
        </p:txBody>
      </p:sp>
    </p:spTree>
    <p:extLst>
      <p:ext uri="{BB962C8B-B14F-4D97-AF65-F5344CB8AC3E}">
        <p14:creationId xmlns:p14="http://schemas.microsoft.com/office/powerpoint/2010/main" val="3929803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Condition</a:t>
            </a:r>
            <a:endParaRPr lang="en-US" dirty="0"/>
          </a:p>
        </p:txBody>
      </p:sp>
      <p:pic>
        <p:nvPicPr>
          <p:cNvPr id="4" name="Picture 3" descr="Snip20181017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850" y="1593960"/>
            <a:ext cx="6860676" cy="4707551"/>
          </a:xfrm>
          <a:prstGeom prst="rect">
            <a:avLst/>
          </a:prstGeom>
        </p:spPr>
      </p:pic>
      <p:sp>
        <p:nvSpPr>
          <p:cNvPr id="5" name="Rectangle 4"/>
          <p:cNvSpPr/>
          <p:nvPr/>
        </p:nvSpPr>
        <p:spPr>
          <a:xfrm>
            <a:off x="1213016" y="3695650"/>
            <a:ext cx="6607369" cy="1155783"/>
          </a:xfrm>
          <a:prstGeom prst="rect">
            <a:avLst/>
          </a:prstGeom>
          <a:noFill/>
          <a:ln w="571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662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106</TotalTime>
  <Words>1830</Words>
  <Application>Microsoft Office PowerPoint</Application>
  <PresentationFormat>On-screen Show (4:3)</PresentationFormat>
  <Paragraphs>253</Paragraphs>
  <Slides>30</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Georgia</vt:lpstr>
      <vt:lpstr>Mangal</vt:lpstr>
      <vt:lpstr>Palatino Linotype</vt:lpstr>
      <vt:lpstr>Wingdings</vt:lpstr>
      <vt:lpstr>Wingdings 2</vt:lpstr>
      <vt:lpstr>Zapf Dingbats</vt:lpstr>
      <vt:lpstr>Civic</vt:lpstr>
      <vt:lpstr>Assessing the Value of  Diversity Statements in  Course Syllabi</vt:lpstr>
      <vt:lpstr>Introduction</vt:lpstr>
      <vt:lpstr>The Current Study</vt:lpstr>
      <vt:lpstr>Methods</vt:lpstr>
      <vt:lpstr>Participants</vt:lpstr>
      <vt:lpstr>Participants</vt:lpstr>
      <vt:lpstr>Design</vt:lpstr>
      <vt:lpstr>Diversity Statement</vt:lpstr>
      <vt:lpstr>“Early” Condition</vt:lpstr>
      <vt:lpstr>“Late” Condition</vt:lpstr>
      <vt:lpstr>Measures</vt:lpstr>
      <vt:lpstr>Results</vt:lpstr>
      <vt:lpstr>Does the placement of the statement affect whether students correctly recall if it was there?</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Did the inclusion of a diversity statement affect students perceptions of the course/instructor?</vt:lpstr>
      <vt:lpstr>Conclusions</vt:lpstr>
      <vt:lpstr>Conclusions</vt:lpstr>
      <vt:lpstr>What did students think?</vt:lpstr>
      <vt:lpstr>What did students think?</vt:lpstr>
      <vt:lpstr>What did students think?</vt:lpstr>
      <vt:lpstr>Questions?</vt:lpstr>
      <vt:lpstr>Contact Us!</vt:lpstr>
    </vt:vector>
  </TitlesOfParts>
  <Company>Hobart &amp;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Value of Diversity Statements in Course Syllabi</dc:title>
  <dc:creator>Sara Branch</dc:creator>
  <cp:lastModifiedBy>Lazzara,Julie M</cp:lastModifiedBy>
  <cp:revision>15</cp:revision>
  <dcterms:created xsi:type="dcterms:W3CDTF">2018-10-17T03:54:07Z</dcterms:created>
  <dcterms:modified xsi:type="dcterms:W3CDTF">2019-02-22T20:37:21Z</dcterms:modified>
</cp:coreProperties>
</file>