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6" r:id="rId2"/>
    <p:sldId id="273" r:id="rId3"/>
    <p:sldId id="258" r:id="rId4"/>
    <p:sldId id="259" r:id="rId5"/>
    <p:sldId id="260" r:id="rId6"/>
    <p:sldId id="261" r:id="rId7"/>
    <p:sldId id="262" r:id="rId8"/>
    <p:sldId id="263" r:id="rId9"/>
    <p:sldId id="264" r:id="rId10"/>
    <p:sldId id="266" r:id="rId11"/>
    <p:sldId id="267" r:id="rId12"/>
    <p:sldId id="268" r:id="rId13"/>
    <p:sldId id="269"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8946" autoAdjust="0"/>
  </p:normalViewPr>
  <p:slideViewPr>
    <p:cSldViewPr>
      <p:cViewPr varScale="1">
        <p:scale>
          <a:sx n="43" d="100"/>
          <a:sy n="43" d="100"/>
        </p:scale>
        <p:origin x="196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0F81C8-4D16-4939-AA31-769809D460EA}" type="datetimeFigureOut">
              <a:rPr lang="en-US" smtClean="0"/>
              <a:t>5/31/2023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B4DFC8-D818-49E1-ACD4-DBDAE603E204}" type="slidenum">
              <a:rPr lang="en-US" smtClean="0"/>
              <a:t>‹#›</a:t>
            </a:fld>
            <a:endParaRPr lang="en-US"/>
          </a:p>
        </p:txBody>
      </p:sp>
    </p:spTree>
    <p:extLst>
      <p:ext uri="{BB962C8B-B14F-4D97-AF65-F5344CB8AC3E}">
        <p14:creationId xmlns:p14="http://schemas.microsoft.com/office/powerpoint/2010/main" val="3508478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playlist?list=PLHIcqvtKwJAzkID-TvEtPqJ2_bSGbsRO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playlist?list=PLHIcqvtKwJAzkID-TvEtPqJ2_bSGbsROk"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was designed to be given after students watch the online tutorial, Using synthesis in your writing, found here: </a:t>
            </a:r>
            <a:r>
              <a:rPr lang="en-US" sz="1800" dirty="0">
                <a:solidFill>
                  <a:srgbClr val="1155CC"/>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https://www.youtube.com/playlist?list=PLHIcqvtKwJAzkID-TvEtPqJ2_bSGbsROk</a:t>
            </a:r>
            <a:r>
              <a:rPr lang="en-US" sz="1800" dirty="0">
                <a:solidFill>
                  <a:srgbClr val="1155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
        <p:nvSpPr>
          <p:cNvPr id="4" name="Slide Number Placeholder 3"/>
          <p:cNvSpPr>
            <a:spLocks noGrp="1"/>
          </p:cNvSpPr>
          <p:nvPr>
            <p:ph type="sldNum" sz="quarter" idx="5"/>
          </p:nvPr>
        </p:nvSpPr>
        <p:spPr/>
        <p:txBody>
          <a:bodyPr/>
          <a:lstStyle/>
          <a:p>
            <a:fld id="{D4B4DFC8-D818-49E1-ACD4-DBDAE603E204}" type="slidenum">
              <a:rPr lang="en-US" smtClean="0"/>
              <a:t>1</a:t>
            </a:fld>
            <a:endParaRPr lang="en-US"/>
          </a:p>
        </p:txBody>
      </p:sp>
    </p:spTree>
    <p:extLst>
      <p:ext uri="{BB962C8B-B14F-4D97-AF65-F5344CB8AC3E}">
        <p14:creationId xmlns:p14="http://schemas.microsoft.com/office/powerpoint/2010/main" val="372189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4DFC8-D818-49E1-ACD4-DBDAE603E204}" type="slidenum">
              <a:rPr lang="en-US" smtClean="0"/>
              <a:t>3</a:t>
            </a:fld>
            <a:endParaRPr lang="en-US"/>
          </a:p>
        </p:txBody>
      </p:sp>
    </p:spTree>
    <p:extLst>
      <p:ext uri="{BB962C8B-B14F-4D97-AF65-F5344CB8AC3E}">
        <p14:creationId xmlns:p14="http://schemas.microsoft.com/office/powerpoint/2010/main" val="1245737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bold text indicates the writer’s argument. The three different text colors in the paragraph indicate that three different sources are being cited in this paragraph. This color-coding mimics the synthesis color-coding described in this tutorial: </a:t>
            </a:r>
            <a:r>
              <a:rPr lang="en-US" sz="1800" dirty="0">
                <a:solidFill>
                  <a:srgbClr val="1155CC"/>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https://www.youtube.com/playlist?list=PLHIcqvtKwJAzkID-TvEtPqJ2_bSGbsROk</a:t>
            </a:r>
            <a:endParaRPr lang="en-US" sz="1800" dirty="0">
              <a:solidFill>
                <a:srgbClr val="1155CC"/>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solidFill>
                <a:srgbClr val="1155CC"/>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dirty="0">
                <a:solidFill>
                  <a:srgbClr val="1155CC"/>
                </a:solidFill>
                <a:effectLst/>
                <a:latin typeface="Times New Roman" panose="02020603050405020304" pitchFamily="18" charset="0"/>
                <a:ea typeface="Calibri" panose="020F0502020204030204" pitchFamily="34" charset="0"/>
                <a:cs typeface="Times New Roman" panose="02020603050405020304" pitchFamily="18" charset="0"/>
              </a:rPr>
              <a:t>Here we highlight how the goal of synthesizing is to support </a:t>
            </a:r>
            <a:r>
              <a:rPr lang="en-US" sz="1800">
                <a:solidFill>
                  <a:srgbClr val="1155CC"/>
                </a:solidFill>
                <a:effectLst/>
                <a:latin typeface="Times New Roman" panose="02020603050405020304" pitchFamily="18" charset="0"/>
                <a:ea typeface="Calibri" panose="020F0502020204030204" pitchFamily="34" charset="0"/>
                <a:cs typeface="Times New Roman" panose="02020603050405020304" pitchFamily="18" charset="0"/>
              </a:rPr>
              <a:t>an argument.</a:t>
            </a:r>
            <a:endParaRPr lang="en-US" dirty="0"/>
          </a:p>
        </p:txBody>
      </p:sp>
      <p:sp>
        <p:nvSpPr>
          <p:cNvPr id="4" name="Slide Number Placeholder 3"/>
          <p:cNvSpPr>
            <a:spLocks noGrp="1"/>
          </p:cNvSpPr>
          <p:nvPr>
            <p:ph type="sldNum" sz="quarter" idx="5"/>
          </p:nvPr>
        </p:nvSpPr>
        <p:spPr/>
        <p:txBody>
          <a:bodyPr/>
          <a:lstStyle/>
          <a:p>
            <a:fld id="{D4B4DFC8-D818-49E1-ACD4-DBDAE603E204}" type="slidenum">
              <a:rPr lang="en-US" smtClean="0"/>
              <a:t>9</a:t>
            </a:fld>
            <a:endParaRPr lang="en-US"/>
          </a:p>
        </p:txBody>
      </p:sp>
    </p:spTree>
    <p:extLst>
      <p:ext uri="{BB962C8B-B14F-4D97-AF65-F5344CB8AC3E}">
        <p14:creationId xmlns:p14="http://schemas.microsoft.com/office/powerpoint/2010/main" val="308076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4C5B28-91EF-40C1-8F65-E9EC1147DD49}" type="datetime1">
              <a:rPr lang="en-US" smtClean="0"/>
              <a:t>5/31/2023</a:t>
            </a:fld>
            <a:endParaRPr lang="en-US"/>
          </a:p>
        </p:txBody>
      </p:sp>
      <p:sp>
        <p:nvSpPr>
          <p:cNvPr id="5" name="Footer Placeholder 4"/>
          <p:cNvSpPr>
            <a:spLocks noGrp="1"/>
          </p:cNvSpPr>
          <p:nvPr>
            <p:ph type="ftr" sz="quarter" idx="11"/>
          </p:nvPr>
        </p:nvSpPr>
        <p:spPr/>
        <p:txBody>
          <a:bodyPr/>
          <a:lstStyle/>
          <a:p>
            <a:r>
              <a:rPr lang="en-US"/>
              <a:t>Created by Alice Frye, Ph.D, Department of Psychology, University of Massachusetts, Lowell</a:t>
            </a:r>
          </a:p>
        </p:txBody>
      </p:sp>
      <p:sp>
        <p:nvSpPr>
          <p:cNvPr id="6" name="Slide Number Placeholder 5"/>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358577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AE2A96-1B67-43BD-AA88-28202A5C8CF4}" type="datetime1">
              <a:rPr lang="en-US" smtClean="0"/>
              <a:t>5/31/2023</a:t>
            </a:fld>
            <a:endParaRPr lang="en-US"/>
          </a:p>
        </p:txBody>
      </p:sp>
      <p:sp>
        <p:nvSpPr>
          <p:cNvPr id="5" name="Footer Placeholder 4"/>
          <p:cNvSpPr>
            <a:spLocks noGrp="1"/>
          </p:cNvSpPr>
          <p:nvPr>
            <p:ph type="ftr" sz="quarter" idx="11"/>
          </p:nvPr>
        </p:nvSpPr>
        <p:spPr/>
        <p:txBody>
          <a:bodyPr/>
          <a:lstStyle/>
          <a:p>
            <a:r>
              <a:rPr lang="en-US"/>
              <a:t>Created by Alice Frye, Ph.D, Department of Psychology, University of Massachusetts, Lowell</a:t>
            </a:r>
          </a:p>
        </p:txBody>
      </p:sp>
      <p:sp>
        <p:nvSpPr>
          <p:cNvPr id="6" name="Slide Number Placeholder 5"/>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309793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E265EB-6E46-4FB8-8C38-FF7C3627B5AC}" type="datetime1">
              <a:rPr lang="en-US" smtClean="0"/>
              <a:t>5/31/2023</a:t>
            </a:fld>
            <a:endParaRPr lang="en-US"/>
          </a:p>
        </p:txBody>
      </p:sp>
      <p:sp>
        <p:nvSpPr>
          <p:cNvPr id="5" name="Footer Placeholder 4"/>
          <p:cNvSpPr>
            <a:spLocks noGrp="1"/>
          </p:cNvSpPr>
          <p:nvPr>
            <p:ph type="ftr" sz="quarter" idx="11"/>
          </p:nvPr>
        </p:nvSpPr>
        <p:spPr/>
        <p:txBody>
          <a:bodyPr/>
          <a:lstStyle/>
          <a:p>
            <a:r>
              <a:rPr lang="en-US"/>
              <a:t>Created by Alice Frye, Ph.D, Department of Psychology, University of Massachusetts, Lowell</a:t>
            </a:r>
          </a:p>
        </p:txBody>
      </p:sp>
      <p:sp>
        <p:nvSpPr>
          <p:cNvPr id="6" name="Slide Number Placeholder 5"/>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87574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E5B5D4-0DD2-47ED-B649-1C855894B8DB}" type="datetime1">
              <a:rPr lang="en-US" smtClean="0"/>
              <a:t>5/31/2023</a:t>
            </a:fld>
            <a:endParaRPr lang="en-US"/>
          </a:p>
        </p:txBody>
      </p:sp>
      <p:sp>
        <p:nvSpPr>
          <p:cNvPr id="5" name="Footer Placeholder 4"/>
          <p:cNvSpPr>
            <a:spLocks noGrp="1"/>
          </p:cNvSpPr>
          <p:nvPr>
            <p:ph type="ftr" sz="quarter" idx="11"/>
          </p:nvPr>
        </p:nvSpPr>
        <p:spPr/>
        <p:txBody>
          <a:bodyPr/>
          <a:lstStyle/>
          <a:p>
            <a:r>
              <a:rPr lang="en-US"/>
              <a:t>Created by Alice Frye, Ph.D, Department of Psychology, University of Massachusetts, Lowell</a:t>
            </a:r>
          </a:p>
        </p:txBody>
      </p:sp>
      <p:sp>
        <p:nvSpPr>
          <p:cNvPr id="6" name="Slide Number Placeholder 5"/>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2133013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79A2C2-4C5E-4916-A6DD-3C9027BEE6DE}" type="datetime1">
              <a:rPr lang="en-US" smtClean="0"/>
              <a:t>5/31/2023</a:t>
            </a:fld>
            <a:endParaRPr lang="en-US"/>
          </a:p>
        </p:txBody>
      </p:sp>
      <p:sp>
        <p:nvSpPr>
          <p:cNvPr id="5" name="Footer Placeholder 4"/>
          <p:cNvSpPr>
            <a:spLocks noGrp="1"/>
          </p:cNvSpPr>
          <p:nvPr>
            <p:ph type="ftr" sz="quarter" idx="11"/>
          </p:nvPr>
        </p:nvSpPr>
        <p:spPr/>
        <p:txBody>
          <a:bodyPr/>
          <a:lstStyle/>
          <a:p>
            <a:r>
              <a:rPr lang="en-US"/>
              <a:t>Created by Alice Frye, Ph.D, Department of Psychology, University of Massachusetts, Lowell</a:t>
            </a:r>
          </a:p>
        </p:txBody>
      </p:sp>
      <p:sp>
        <p:nvSpPr>
          <p:cNvPr id="6" name="Slide Number Placeholder 5"/>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2231410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90D97D-7B12-411E-8C88-4DD1AE26E4CE}" type="datetime1">
              <a:rPr lang="en-US" smtClean="0"/>
              <a:t>5/31/2023</a:t>
            </a:fld>
            <a:endParaRPr lang="en-US"/>
          </a:p>
        </p:txBody>
      </p:sp>
      <p:sp>
        <p:nvSpPr>
          <p:cNvPr id="6" name="Footer Placeholder 5"/>
          <p:cNvSpPr>
            <a:spLocks noGrp="1"/>
          </p:cNvSpPr>
          <p:nvPr>
            <p:ph type="ftr" sz="quarter" idx="11"/>
          </p:nvPr>
        </p:nvSpPr>
        <p:spPr/>
        <p:txBody>
          <a:bodyPr/>
          <a:lstStyle/>
          <a:p>
            <a:r>
              <a:rPr lang="en-US"/>
              <a:t>Created by Alice Frye, Ph.D, Department of Psychology, University of Massachusetts, Lowell</a:t>
            </a:r>
          </a:p>
        </p:txBody>
      </p:sp>
      <p:sp>
        <p:nvSpPr>
          <p:cNvPr id="7" name="Slide Number Placeholder 6"/>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400814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7B7431-262B-44F3-9DFF-ABC493E297C8}" type="datetime1">
              <a:rPr lang="en-US" smtClean="0"/>
              <a:t>5/31/2023</a:t>
            </a:fld>
            <a:endParaRPr lang="en-US"/>
          </a:p>
        </p:txBody>
      </p:sp>
      <p:sp>
        <p:nvSpPr>
          <p:cNvPr id="8" name="Footer Placeholder 7"/>
          <p:cNvSpPr>
            <a:spLocks noGrp="1"/>
          </p:cNvSpPr>
          <p:nvPr>
            <p:ph type="ftr" sz="quarter" idx="11"/>
          </p:nvPr>
        </p:nvSpPr>
        <p:spPr/>
        <p:txBody>
          <a:bodyPr/>
          <a:lstStyle/>
          <a:p>
            <a:r>
              <a:rPr lang="en-US"/>
              <a:t>Created by Alice Frye, Ph.D, Department of Psychology, University of Massachusetts, Lowell</a:t>
            </a:r>
          </a:p>
        </p:txBody>
      </p:sp>
      <p:sp>
        <p:nvSpPr>
          <p:cNvPr id="9" name="Slide Number Placeholder 8"/>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122749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6C6222-6CB9-4175-BA85-FCC83FC3324C}" type="datetime1">
              <a:rPr lang="en-US" smtClean="0"/>
              <a:t>5/31/2023</a:t>
            </a:fld>
            <a:endParaRPr lang="en-US"/>
          </a:p>
        </p:txBody>
      </p:sp>
      <p:sp>
        <p:nvSpPr>
          <p:cNvPr id="4" name="Footer Placeholder 3"/>
          <p:cNvSpPr>
            <a:spLocks noGrp="1"/>
          </p:cNvSpPr>
          <p:nvPr>
            <p:ph type="ftr" sz="quarter" idx="11"/>
          </p:nvPr>
        </p:nvSpPr>
        <p:spPr/>
        <p:txBody>
          <a:bodyPr/>
          <a:lstStyle/>
          <a:p>
            <a:r>
              <a:rPr lang="en-US"/>
              <a:t>Created by Alice Frye, Ph.D, Department of Psychology, University of Massachusetts, Lowell</a:t>
            </a:r>
          </a:p>
        </p:txBody>
      </p:sp>
      <p:sp>
        <p:nvSpPr>
          <p:cNvPr id="5" name="Slide Number Placeholder 4"/>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2277068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D27E1-C48A-4FE3-80FC-86E93F885A40}" type="datetime1">
              <a:rPr lang="en-US" smtClean="0"/>
              <a:t>5/31/2023</a:t>
            </a:fld>
            <a:endParaRPr lang="en-US"/>
          </a:p>
        </p:txBody>
      </p:sp>
      <p:sp>
        <p:nvSpPr>
          <p:cNvPr id="3" name="Footer Placeholder 2"/>
          <p:cNvSpPr>
            <a:spLocks noGrp="1"/>
          </p:cNvSpPr>
          <p:nvPr>
            <p:ph type="ftr" sz="quarter" idx="11"/>
          </p:nvPr>
        </p:nvSpPr>
        <p:spPr/>
        <p:txBody>
          <a:bodyPr/>
          <a:lstStyle/>
          <a:p>
            <a:r>
              <a:rPr lang="en-US"/>
              <a:t>Created by Alice Frye, Ph.D, Department of Psychology, University of Massachusetts, Lowell</a:t>
            </a:r>
          </a:p>
        </p:txBody>
      </p:sp>
      <p:sp>
        <p:nvSpPr>
          <p:cNvPr id="4" name="Slide Number Placeholder 3"/>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3990535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1F9AA7-16C2-4180-BDEB-ABAD761583D1}" type="datetime1">
              <a:rPr lang="en-US" smtClean="0"/>
              <a:t>5/31/2023</a:t>
            </a:fld>
            <a:endParaRPr lang="en-US"/>
          </a:p>
        </p:txBody>
      </p:sp>
      <p:sp>
        <p:nvSpPr>
          <p:cNvPr id="6" name="Footer Placeholder 5"/>
          <p:cNvSpPr>
            <a:spLocks noGrp="1"/>
          </p:cNvSpPr>
          <p:nvPr>
            <p:ph type="ftr" sz="quarter" idx="11"/>
          </p:nvPr>
        </p:nvSpPr>
        <p:spPr/>
        <p:txBody>
          <a:bodyPr/>
          <a:lstStyle/>
          <a:p>
            <a:r>
              <a:rPr lang="en-US"/>
              <a:t>Created by Alice Frye, Ph.D, Department of Psychology, University of Massachusetts, Lowell</a:t>
            </a:r>
          </a:p>
        </p:txBody>
      </p:sp>
      <p:sp>
        <p:nvSpPr>
          <p:cNvPr id="7" name="Slide Number Placeholder 6"/>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215036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A9AE89-0BF1-44F6-B395-E0971BD6C3EC}" type="datetime1">
              <a:rPr lang="en-US" smtClean="0"/>
              <a:t>5/31/2023</a:t>
            </a:fld>
            <a:endParaRPr lang="en-US"/>
          </a:p>
        </p:txBody>
      </p:sp>
      <p:sp>
        <p:nvSpPr>
          <p:cNvPr id="6" name="Footer Placeholder 5"/>
          <p:cNvSpPr>
            <a:spLocks noGrp="1"/>
          </p:cNvSpPr>
          <p:nvPr>
            <p:ph type="ftr" sz="quarter" idx="11"/>
          </p:nvPr>
        </p:nvSpPr>
        <p:spPr/>
        <p:txBody>
          <a:bodyPr/>
          <a:lstStyle/>
          <a:p>
            <a:r>
              <a:rPr lang="en-US"/>
              <a:t>Created by Alice Frye, Ph.D, Department of Psychology, University of Massachusetts, Lowell</a:t>
            </a:r>
          </a:p>
        </p:txBody>
      </p:sp>
      <p:sp>
        <p:nvSpPr>
          <p:cNvPr id="7" name="Slide Number Placeholder 6"/>
          <p:cNvSpPr>
            <a:spLocks noGrp="1"/>
          </p:cNvSpPr>
          <p:nvPr>
            <p:ph type="sldNum" sz="quarter" idx="12"/>
          </p:nvPr>
        </p:nvSpPr>
        <p:spPr/>
        <p:txBody>
          <a:bodyPr/>
          <a:lstStyle/>
          <a:p>
            <a:fld id="{0AD5036B-B125-4D3F-B6E5-648E52168541}" type="slidenum">
              <a:rPr lang="en-US" smtClean="0"/>
              <a:t>‹#›</a:t>
            </a:fld>
            <a:endParaRPr lang="en-US"/>
          </a:p>
        </p:txBody>
      </p:sp>
    </p:spTree>
    <p:extLst>
      <p:ext uri="{BB962C8B-B14F-4D97-AF65-F5344CB8AC3E}">
        <p14:creationId xmlns:p14="http://schemas.microsoft.com/office/powerpoint/2010/main" val="110275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8CEA9-D6C5-4761-81EF-79D810CE9A94}" type="datetime1">
              <a:rPr lang="en-US" smtClean="0"/>
              <a:t>5/31/2023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Created by Alice Frye, Ph.D, Department of Psychology, University of Massachusetts, Lowell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5036B-B125-4D3F-B6E5-648E52168541}" type="slidenum">
              <a:rPr lang="en-US" smtClean="0"/>
              <a:t>‹#›</a:t>
            </a:fld>
            <a:endParaRPr lang="en-US"/>
          </a:p>
        </p:txBody>
      </p:sp>
    </p:spTree>
    <p:extLst>
      <p:ext uri="{BB962C8B-B14F-4D97-AF65-F5344CB8AC3E}">
        <p14:creationId xmlns:p14="http://schemas.microsoft.com/office/powerpoint/2010/main" val="1810863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932E-B0AA-9613-3E9A-79FFD2782D72}"/>
              </a:ext>
            </a:extLst>
          </p:cNvPr>
          <p:cNvSpPr>
            <a:spLocks noGrp="1"/>
          </p:cNvSpPr>
          <p:nvPr>
            <p:ph type="ctrTitle"/>
          </p:nvPr>
        </p:nvSpPr>
        <p:spPr/>
        <p:txBody>
          <a:bodyPr/>
          <a:lstStyle/>
          <a:p>
            <a:r>
              <a:rPr lang="en-US" dirty="0">
                <a:ea typeface="Calibri"/>
                <a:cs typeface="Calibri"/>
              </a:rPr>
              <a:t>Using synthesis to improve your writing</a:t>
            </a:r>
            <a:endParaRPr lang="en-US" dirty="0"/>
          </a:p>
        </p:txBody>
      </p:sp>
      <p:sp>
        <p:nvSpPr>
          <p:cNvPr id="3" name="Subtitle 2">
            <a:extLst>
              <a:ext uri="{FF2B5EF4-FFF2-40B4-BE49-F238E27FC236}">
                <a16:creationId xmlns:a16="http://schemas.microsoft.com/office/drawing/2014/main" id="{A7E4DB7A-F7BC-5B1B-B60B-957710CCE8C9}"/>
              </a:ext>
            </a:extLst>
          </p:cNvPr>
          <p:cNvSpPr>
            <a:spLocks noGrp="1"/>
          </p:cNvSpPr>
          <p:nvPr>
            <p:ph type="subTitle" idx="1"/>
          </p:nvPr>
        </p:nvSpPr>
        <p:spPr/>
        <p:txBody>
          <a:bodyPr vert="horz" lIns="91440" tIns="45720" rIns="91440" bIns="45720" rtlCol="0" anchor="t">
            <a:normAutofit/>
          </a:bodyPr>
          <a:lstStyle/>
          <a:p>
            <a:r>
              <a:rPr lang="en-US" dirty="0">
                <a:ea typeface="Calibri"/>
                <a:cs typeface="Calibri"/>
              </a:rPr>
              <a:t>Nikole D. Patson</a:t>
            </a:r>
          </a:p>
          <a:p>
            <a:r>
              <a:rPr lang="en-US" dirty="0">
                <a:ea typeface="Calibri"/>
                <a:cs typeface="Calibri"/>
              </a:rPr>
              <a:t>Ohio State University at Marion</a:t>
            </a:r>
          </a:p>
        </p:txBody>
      </p:sp>
      <p:sp>
        <p:nvSpPr>
          <p:cNvPr id="5" name="Slide Number Placeholder 4">
            <a:extLst>
              <a:ext uri="{FF2B5EF4-FFF2-40B4-BE49-F238E27FC236}">
                <a16:creationId xmlns:a16="http://schemas.microsoft.com/office/drawing/2014/main" id="{64FAF8BD-B6A1-1BB3-8AB7-9E4126C4A0E9}"/>
              </a:ext>
            </a:extLst>
          </p:cNvPr>
          <p:cNvSpPr>
            <a:spLocks noGrp="1"/>
          </p:cNvSpPr>
          <p:nvPr>
            <p:ph type="sldNum" sz="quarter" idx="12"/>
          </p:nvPr>
        </p:nvSpPr>
        <p:spPr/>
        <p:txBody>
          <a:bodyPr/>
          <a:lstStyle/>
          <a:p>
            <a:fld id="{0AD5036B-B125-4D3F-B6E5-648E52168541}" type="slidenum">
              <a:rPr lang="en-US" smtClean="0"/>
              <a:t>1</a:t>
            </a:fld>
            <a:endParaRPr lang="en-US"/>
          </a:p>
        </p:txBody>
      </p:sp>
    </p:spTree>
    <p:extLst>
      <p:ext uri="{BB962C8B-B14F-4D97-AF65-F5344CB8AC3E}">
        <p14:creationId xmlns:p14="http://schemas.microsoft.com/office/powerpoint/2010/main" val="302710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the example</a:t>
            </a: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r>
              <a:rPr lang="en-US" dirty="0"/>
              <a:t>Not all the articles </a:t>
            </a:r>
            <a:r>
              <a:rPr lang="en-US" u="sng" dirty="0"/>
              <a:t>focused</a:t>
            </a:r>
            <a:r>
              <a:rPr lang="en-US" dirty="0"/>
              <a:t> on assessing aggression</a:t>
            </a:r>
          </a:p>
          <a:p>
            <a:pPr lvl="1"/>
            <a:r>
              <a:rPr lang="en-US" dirty="0"/>
              <a:t>But they did include assessment</a:t>
            </a:r>
            <a:endParaRPr lang="en-US" dirty="0">
              <a:ea typeface="Calibri"/>
              <a:cs typeface="Calibri"/>
            </a:endParaRPr>
          </a:p>
          <a:p>
            <a:r>
              <a:rPr lang="en-US" dirty="0"/>
              <a:t>That was what you were interested in, so you </a:t>
            </a:r>
            <a:r>
              <a:rPr lang="en-US" u="sng" dirty="0"/>
              <a:t>focused</a:t>
            </a:r>
            <a:r>
              <a:rPr lang="en-US" dirty="0"/>
              <a:t> on that aspect</a:t>
            </a:r>
          </a:p>
          <a:p>
            <a:r>
              <a:rPr lang="en-US" dirty="0"/>
              <a:t>You did not give many details about each study</a:t>
            </a:r>
          </a:p>
          <a:p>
            <a:r>
              <a:rPr lang="en-US" dirty="0"/>
              <a:t>You did not say, for example, exactly which breeds, or even exactly how many dogs were in each study</a:t>
            </a:r>
          </a:p>
          <a:p>
            <a:r>
              <a:rPr lang="en-US" dirty="0"/>
              <a:t>You did say something about each type of assessment</a:t>
            </a:r>
          </a:p>
          <a:p>
            <a:r>
              <a:rPr lang="en-US" dirty="0"/>
              <a:t>You also included a conclusion about how assessments were performed and what type of assessment might be more or less useful</a:t>
            </a:r>
            <a:endParaRPr lang="en-US">
              <a:ea typeface="Calibri"/>
              <a:cs typeface="Calibri"/>
            </a:endParaRPr>
          </a:p>
        </p:txBody>
      </p:sp>
      <p:sp>
        <p:nvSpPr>
          <p:cNvPr id="5" name="Slide Number Placeholder 4"/>
          <p:cNvSpPr>
            <a:spLocks noGrp="1"/>
          </p:cNvSpPr>
          <p:nvPr>
            <p:ph type="sldNum" sz="quarter" idx="12"/>
          </p:nvPr>
        </p:nvSpPr>
        <p:spPr/>
        <p:txBody>
          <a:bodyPr/>
          <a:lstStyle/>
          <a:p>
            <a:fld id="{0AD5036B-B125-4D3F-B6E5-648E52168541}" type="slidenum">
              <a:rPr lang="en-US" smtClean="0"/>
              <a:t>10</a:t>
            </a:fld>
            <a:endParaRPr lang="en-US"/>
          </a:p>
        </p:txBody>
      </p:sp>
    </p:spTree>
    <p:extLst>
      <p:ext uri="{BB962C8B-B14F-4D97-AF65-F5344CB8AC3E}">
        <p14:creationId xmlns:p14="http://schemas.microsoft.com/office/powerpoint/2010/main" val="81813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synthesize articles: Notes</a:t>
            </a:r>
          </a:p>
        </p:txBody>
      </p:sp>
      <p:sp>
        <p:nvSpPr>
          <p:cNvPr id="3" name="Content Placeholder 2"/>
          <p:cNvSpPr>
            <a:spLocks noGrp="1"/>
          </p:cNvSpPr>
          <p:nvPr>
            <p:ph idx="1"/>
          </p:nvPr>
        </p:nvSpPr>
        <p:spPr/>
        <p:txBody>
          <a:bodyPr vert="horz" lIns="91440" tIns="45720" rIns="91440" bIns="45720" rtlCol="0" anchor="t">
            <a:normAutofit fontScale="85000" lnSpcReduction="10000"/>
          </a:bodyPr>
          <a:lstStyle/>
          <a:p>
            <a:r>
              <a:rPr lang="en-US" dirty="0"/>
              <a:t>Synthesizing takes practice</a:t>
            </a:r>
          </a:p>
          <a:p>
            <a:r>
              <a:rPr lang="en-US" dirty="0"/>
              <a:t>You need to know what </a:t>
            </a:r>
            <a:r>
              <a:rPr lang="en-US" u="sng" dirty="0"/>
              <a:t>you</a:t>
            </a:r>
            <a:r>
              <a:rPr lang="en-US" dirty="0"/>
              <a:t> are focused on in your own study in order to synthesize articles for it</a:t>
            </a:r>
          </a:p>
          <a:p>
            <a:pPr lvl="1"/>
            <a:r>
              <a:rPr lang="en-US" dirty="0">
                <a:ea typeface="Calibri"/>
                <a:cs typeface="Calibri"/>
              </a:rPr>
              <a:t>You might change your focus several times as you read new articles.</a:t>
            </a:r>
          </a:p>
          <a:p>
            <a:r>
              <a:rPr lang="en-US" dirty="0"/>
              <a:t>You need to know what parts of an article are of use to your own study, and what parts are not</a:t>
            </a:r>
          </a:p>
          <a:p>
            <a:r>
              <a:rPr lang="en-US" dirty="0"/>
              <a:t>You need to draw a conclusion for the reader (make an argument), so the reader will know what is important about the studies you have summarized</a:t>
            </a:r>
          </a:p>
        </p:txBody>
      </p:sp>
      <p:sp>
        <p:nvSpPr>
          <p:cNvPr id="5" name="Slide Number Placeholder 4"/>
          <p:cNvSpPr>
            <a:spLocks noGrp="1"/>
          </p:cNvSpPr>
          <p:nvPr>
            <p:ph type="sldNum" sz="quarter" idx="12"/>
          </p:nvPr>
        </p:nvSpPr>
        <p:spPr/>
        <p:txBody>
          <a:bodyPr/>
          <a:lstStyle/>
          <a:p>
            <a:fld id="{0AD5036B-B125-4D3F-B6E5-648E52168541}" type="slidenum">
              <a:rPr lang="en-US" smtClean="0"/>
              <a:t>11</a:t>
            </a:fld>
            <a:endParaRPr lang="en-US"/>
          </a:p>
        </p:txBody>
      </p:sp>
    </p:spTree>
    <p:extLst>
      <p:ext uri="{BB962C8B-B14F-4D97-AF65-F5344CB8AC3E}">
        <p14:creationId xmlns:p14="http://schemas.microsoft.com/office/powerpoint/2010/main" val="36936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phrases like:</a:t>
            </a:r>
          </a:p>
        </p:txBody>
      </p:sp>
      <p:sp>
        <p:nvSpPr>
          <p:cNvPr id="3" name="Content Placeholder 2"/>
          <p:cNvSpPr>
            <a:spLocks noGrp="1"/>
          </p:cNvSpPr>
          <p:nvPr>
            <p:ph idx="1"/>
          </p:nvPr>
        </p:nvSpPr>
        <p:spPr/>
        <p:txBody>
          <a:bodyPr>
            <a:normAutofit lnSpcReduction="10000"/>
          </a:bodyPr>
          <a:lstStyle/>
          <a:p>
            <a:r>
              <a:rPr lang="en-US" dirty="0"/>
              <a:t>Agrees</a:t>
            </a:r>
          </a:p>
          <a:p>
            <a:r>
              <a:rPr lang="en-US" dirty="0"/>
              <a:t>Disagrees</a:t>
            </a:r>
          </a:p>
          <a:p>
            <a:r>
              <a:rPr lang="en-US" dirty="0"/>
              <a:t>Concurs</a:t>
            </a:r>
          </a:p>
          <a:p>
            <a:r>
              <a:rPr lang="en-US" dirty="0"/>
              <a:t>Expounds upon</a:t>
            </a:r>
          </a:p>
          <a:p>
            <a:r>
              <a:rPr lang="en-US" dirty="0"/>
              <a:t>Goes even further</a:t>
            </a:r>
          </a:p>
          <a:p>
            <a:r>
              <a:rPr lang="en-US" dirty="0"/>
              <a:t>Contradicts</a:t>
            </a:r>
          </a:p>
          <a:p>
            <a:r>
              <a:rPr lang="en-US" dirty="0"/>
              <a:t>Confirms</a:t>
            </a:r>
          </a:p>
          <a:p>
            <a:r>
              <a:rPr lang="en-US"/>
              <a:t>Clarifies </a:t>
            </a:r>
            <a:endParaRPr lang="en-US" dirty="0"/>
          </a:p>
        </p:txBody>
      </p:sp>
      <p:sp>
        <p:nvSpPr>
          <p:cNvPr id="5" name="Slide Number Placeholder 4"/>
          <p:cNvSpPr>
            <a:spLocks noGrp="1"/>
          </p:cNvSpPr>
          <p:nvPr>
            <p:ph type="sldNum" sz="quarter" idx="12"/>
          </p:nvPr>
        </p:nvSpPr>
        <p:spPr/>
        <p:txBody>
          <a:bodyPr/>
          <a:lstStyle/>
          <a:p>
            <a:fld id="{0AD5036B-B125-4D3F-B6E5-648E52168541}" type="slidenum">
              <a:rPr lang="en-US" smtClean="0"/>
              <a:t>12</a:t>
            </a:fld>
            <a:endParaRPr lang="en-US"/>
          </a:p>
        </p:txBody>
      </p:sp>
    </p:spTree>
    <p:extLst>
      <p:ext uri="{BB962C8B-B14F-4D97-AF65-F5344CB8AC3E}">
        <p14:creationId xmlns:p14="http://schemas.microsoft.com/office/powerpoint/2010/main" val="4130058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Improving synthesis</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514350" indent="-514350">
              <a:buFont typeface="+mj-lt"/>
              <a:buAutoNum type="arabicPeriod"/>
            </a:pPr>
            <a:r>
              <a:rPr lang="en-US" dirty="0"/>
              <a:t>Is the relationship between sources made clear?</a:t>
            </a:r>
          </a:p>
          <a:p>
            <a:pPr marL="514350" indent="-514350">
              <a:buFont typeface="+mj-lt"/>
              <a:buAutoNum type="arabicPeriod"/>
            </a:pPr>
            <a:r>
              <a:rPr lang="en-US" dirty="0"/>
              <a:t>Are synthesis words or phrases used to link two or more different sources?</a:t>
            </a:r>
          </a:p>
          <a:p>
            <a:pPr marL="514350" indent="-514350">
              <a:buFont typeface="+mj-lt"/>
              <a:buAutoNum type="arabicPeriod"/>
            </a:pPr>
            <a:r>
              <a:rPr lang="en-US" dirty="0"/>
              <a:t>Does the synthesis word or phrase accurately summarize the relationship between/among sources?</a:t>
            </a:r>
          </a:p>
          <a:p>
            <a:pPr marL="514350" indent="-514350">
              <a:buFont typeface="+mj-lt"/>
              <a:buAutoNum type="arabicPeriod"/>
            </a:pPr>
            <a:r>
              <a:rPr lang="en-US" dirty="0"/>
              <a:t>Does synthesized source material overwhelm your voice?</a:t>
            </a:r>
          </a:p>
          <a:p>
            <a:pPr marL="514350" indent="-514350">
              <a:buFont typeface="+mj-lt"/>
              <a:buAutoNum type="arabicPeriod"/>
            </a:pPr>
            <a:r>
              <a:rPr lang="en-US" dirty="0"/>
              <a:t>Is one source synthesized or otherwise used more than the other sources on the Works Cited page?</a:t>
            </a:r>
          </a:p>
        </p:txBody>
      </p:sp>
      <p:sp>
        <p:nvSpPr>
          <p:cNvPr id="5" name="Slide Number Placeholder 4"/>
          <p:cNvSpPr>
            <a:spLocks noGrp="1"/>
          </p:cNvSpPr>
          <p:nvPr>
            <p:ph type="sldNum" sz="quarter" idx="12"/>
          </p:nvPr>
        </p:nvSpPr>
        <p:spPr/>
        <p:txBody>
          <a:bodyPr/>
          <a:lstStyle/>
          <a:p>
            <a:fld id="{0AD5036B-B125-4D3F-B6E5-648E52168541}" type="slidenum">
              <a:rPr lang="en-US" smtClean="0"/>
              <a:t>13</a:t>
            </a:fld>
            <a:endParaRPr lang="en-US"/>
          </a:p>
        </p:txBody>
      </p:sp>
    </p:spTree>
    <p:extLst>
      <p:ext uri="{BB962C8B-B14F-4D97-AF65-F5344CB8AC3E}">
        <p14:creationId xmlns:p14="http://schemas.microsoft.com/office/powerpoint/2010/main" val="2862681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F16D0-8EE7-7BD7-7ED6-575EC858700F}"/>
              </a:ext>
            </a:extLst>
          </p:cNvPr>
          <p:cNvSpPr>
            <a:spLocks noGrp="1"/>
          </p:cNvSpPr>
          <p:nvPr>
            <p:ph type="title"/>
          </p:nvPr>
        </p:nvSpPr>
        <p:spPr/>
        <p:txBody>
          <a:bodyPr/>
          <a:lstStyle/>
          <a:p>
            <a:r>
              <a:rPr lang="en-US" dirty="0">
                <a:ea typeface="Calibri"/>
                <a:cs typeface="Calibri"/>
              </a:rPr>
              <a:t>References</a:t>
            </a:r>
            <a:endParaRPr lang="en-US" dirty="0"/>
          </a:p>
        </p:txBody>
      </p:sp>
      <p:sp>
        <p:nvSpPr>
          <p:cNvPr id="3" name="Content Placeholder 2">
            <a:extLst>
              <a:ext uri="{FF2B5EF4-FFF2-40B4-BE49-F238E27FC236}">
                <a16:creationId xmlns:a16="http://schemas.microsoft.com/office/drawing/2014/main" id="{D5914E5E-9C07-ECD2-2D69-9AF69E758B5A}"/>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sz="2000" dirty="0">
                <a:solidFill>
                  <a:schemeClr val="tx1">
                    <a:lumMod val="95000"/>
                    <a:lumOff val="5000"/>
                  </a:schemeClr>
                </a:solidFill>
                <a:ea typeface="Calibri"/>
                <a:cs typeface="Calibri"/>
              </a:rPr>
              <a:t>Duffy, D.L., Hsu, Y., &amp; </a:t>
            </a:r>
            <a:r>
              <a:rPr lang="en-US" sz="2000" dirty="0" err="1">
                <a:solidFill>
                  <a:schemeClr val="tx1">
                    <a:lumMod val="95000"/>
                    <a:lumOff val="5000"/>
                  </a:schemeClr>
                </a:solidFill>
                <a:ea typeface="Calibri"/>
                <a:cs typeface="Calibri"/>
              </a:rPr>
              <a:t>Serpell</a:t>
            </a:r>
            <a:r>
              <a:rPr lang="en-US" sz="2000" dirty="0">
                <a:solidFill>
                  <a:schemeClr val="tx1">
                    <a:lumMod val="95000"/>
                    <a:lumOff val="5000"/>
                  </a:schemeClr>
                </a:solidFill>
                <a:ea typeface="Calibri"/>
                <a:cs typeface="Calibri"/>
              </a:rPr>
              <a:t>, J.A. (2008).  Breed differences in canine aggression.  </a:t>
            </a:r>
            <a:r>
              <a:rPr lang="en-US" sz="2000" i="1" dirty="0">
                <a:solidFill>
                  <a:schemeClr val="tx1">
                    <a:lumMod val="95000"/>
                    <a:lumOff val="5000"/>
                  </a:schemeClr>
                </a:solidFill>
                <a:ea typeface="Calibri"/>
                <a:cs typeface="Calibri"/>
              </a:rPr>
              <a:t>Applied Animal Behavior Science, 114</a:t>
            </a:r>
            <a:r>
              <a:rPr lang="en-US" sz="2000" dirty="0">
                <a:solidFill>
                  <a:schemeClr val="tx1">
                    <a:lumMod val="95000"/>
                    <a:lumOff val="5000"/>
                  </a:schemeClr>
                </a:solidFill>
                <a:ea typeface="Calibri"/>
                <a:cs typeface="Calibri"/>
              </a:rPr>
              <a:t>, 441-460. </a:t>
            </a:r>
          </a:p>
          <a:p>
            <a:pPr marL="0" indent="0">
              <a:buNone/>
            </a:pPr>
            <a:endParaRPr lang="en-US" sz="2000" dirty="0">
              <a:solidFill>
                <a:schemeClr val="tx1">
                  <a:lumMod val="95000"/>
                  <a:lumOff val="5000"/>
                </a:schemeClr>
              </a:solidFill>
              <a:ea typeface="Calibri"/>
              <a:cs typeface="Calibri"/>
            </a:endParaRPr>
          </a:p>
          <a:p>
            <a:pPr marL="0" indent="0">
              <a:buNone/>
            </a:pPr>
            <a:r>
              <a:rPr lang="en-US" sz="2000" dirty="0">
                <a:solidFill>
                  <a:schemeClr val="tx1">
                    <a:lumMod val="95000"/>
                    <a:lumOff val="5000"/>
                  </a:schemeClr>
                </a:solidFill>
                <a:ea typeface="Calibri"/>
                <a:cs typeface="Calibri"/>
              </a:rPr>
              <a:t>Mohan-Gibbons, H., Weiss, E., Slater, M. (2012). Preliminary investigation of food guarding behavior in shelter dogs in the United States. </a:t>
            </a:r>
            <a:r>
              <a:rPr lang="en-US" sz="2000" i="1" dirty="0">
                <a:solidFill>
                  <a:schemeClr val="tx1">
                    <a:lumMod val="95000"/>
                    <a:lumOff val="5000"/>
                  </a:schemeClr>
                </a:solidFill>
                <a:ea typeface="Calibri"/>
                <a:cs typeface="Calibri"/>
              </a:rPr>
              <a:t>Animals, 2</a:t>
            </a:r>
            <a:r>
              <a:rPr lang="en-US" sz="2000" dirty="0">
                <a:solidFill>
                  <a:schemeClr val="tx1">
                    <a:lumMod val="95000"/>
                    <a:lumOff val="5000"/>
                  </a:schemeClr>
                </a:solidFill>
                <a:ea typeface="Calibri"/>
                <a:cs typeface="Calibri"/>
              </a:rPr>
              <a:t>, 331-346. </a:t>
            </a:r>
          </a:p>
          <a:p>
            <a:pPr marL="0" indent="0">
              <a:buNone/>
            </a:pPr>
            <a:endParaRPr lang="en-US" sz="2000" dirty="0">
              <a:solidFill>
                <a:schemeClr val="tx1">
                  <a:lumMod val="95000"/>
                  <a:lumOff val="5000"/>
                </a:schemeClr>
              </a:solidFill>
              <a:ea typeface="Calibri"/>
              <a:cs typeface="Calibri"/>
            </a:endParaRPr>
          </a:p>
          <a:p>
            <a:pPr marL="0" indent="0">
              <a:buNone/>
            </a:pPr>
            <a:r>
              <a:rPr lang="en-US" sz="2000" dirty="0">
                <a:solidFill>
                  <a:schemeClr val="tx1">
                    <a:lumMod val="95000"/>
                    <a:lumOff val="5000"/>
                  </a:schemeClr>
                </a:solidFill>
                <a:ea typeface="Calibri"/>
                <a:cs typeface="Calibri"/>
              </a:rPr>
              <a:t>Reisner, I.R., </a:t>
            </a:r>
            <a:r>
              <a:rPr lang="en-US" sz="2000" dirty="0" err="1">
                <a:solidFill>
                  <a:schemeClr val="tx1">
                    <a:lumMod val="95000"/>
                    <a:lumOff val="5000"/>
                  </a:schemeClr>
                </a:solidFill>
                <a:ea typeface="Calibri"/>
                <a:cs typeface="Calibri"/>
              </a:rPr>
              <a:t>Shofer</a:t>
            </a:r>
            <a:r>
              <a:rPr lang="en-US" sz="2000" dirty="0">
                <a:solidFill>
                  <a:schemeClr val="tx1">
                    <a:lumMod val="95000"/>
                    <a:lumOff val="5000"/>
                  </a:schemeClr>
                </a:solidFill>
                <a:ea typeface="Calibri"/>
                <a:cs typeface="Calibri"/>
              </a:rPr>
              <a:t>, F.S. &amp; Nance, M.L. (2007). Behavioral assessment of child directed   canine aggression. </a:t>
            </a:r>
            <a:r>
              <a:rPr lang="en-US" sz="2000" i="1" dirty="0">
                <a:solidFill>
                  <a:schemeClr val="tx1">
                    <a:lumMod val="95000"/>
                    <a:lumOff val="5000"/>
                  </a:schemeClr>
                </a:solidFill>
                <a:ea typeface="Calibri"/>
                <a:cs typeface="Calibri"/>
              </a:rPr>
              <a:t> Injury Prevention, 13</a:t>
            </a:r>
            <a:r>
              <a:rPr lang="en-US" sz="2000" dirty="0">
                <a:solidFill>
                  <a:schemeClr val="tx1">
                    <a:lumMod val="95000"/>
                    <a:lumOff val="5000"/>
                  </a:schemeClr>
                </a:solidFill>
                <a:ea typeface="Calibri"/>
                <a:cs typeface="Calibri"/>
              </a:rPr>
              <a:t>, 348-  351.</a:t>
            </a:r>
            <a:endParaRPr lang="en-US" sz="2000" dirty="0">
              <a:solidFill>
                <a:schemeClr val="tx1">
                  <a:lumMod val="95000"/>
                  <a:lumOff val="5000"/>
                </a:schemeClr>
              </a:solidFill>
            </a:endParaRPr>
          </a:p>
          <a:p>
            <a:endParaRPr lang="en-US" dirty="0">
              <a:ea typeface="Calibri"/>
              <a:cs typeface="Calibri"/>
            </a:endParaRPr>
          </a:p>
          <a:p>
            <a:pPr marL="0" indent="0">
              <a:buNone/>
            </a:pPr>
            <a:endParaRPr lang="en-US" dirty="0">
              <a:ea typeface="Calibri"/>
              <a:cs typeface="Calibri"/>
            </a:endParaRPr>
          </a:p>
          <a:p>
            <a:pPr marL="0" indent="0">
              <a:buNone/>
            </a:pPr>
            <a:r>
              <a:rPr lang="en-US" sz="2400" dirty="0">
                <a:ea typeface="Calibri"/>
                <a:cs typeface="Calibri"/>
              </a:rPr>
              <a:t>These slides were adapted from a presentation created by Alice Frye, Ph.D., Student Writing </a:t>
            </a:r>
            <a:r>
              <a:rPr lang="en-US" sz="2400">
                <a:ea typeface="Calibri"/>
                <a:cs typeface="Calibri"/>
              </a:rPr>
              <a:t>Resources, Department </a:t>
            </a:r>
            <a:r>
              <a:rPr lang="en-US" sz="2400" dirty="0">
                <a:ea typeface="Calibri"/>
                <a:cs typeface="Calibri"/>
              </a:rPr>
              <a:t>of Psychology, University of Massachusetts, Lowell.</a:t>
            </a:r>
          </a:p>
        </p:txBody>
      </p:sp>
      <p:sp>
        <p:nvSpPr>
          <p:cNvPr id="5" name="Slide Number Placeholder 4">
            <a:extLst>
              <a:ext uri="{FF2B5EF4-FFF2-40B4-BE49-F238E27FC236}">
                <a16:creationId xmlns:a16="http://schemas.microsoft.com/office/drawing/2014/main" id="{05270E42-F982-291B-629D-7CA2AFBA4A90}"/>
              </a:ext>
            </a:extLst>
          </p:cNvPr>
          <p:cNvSpPr>
            <a:spLocks noGrp="1"/>
          </p:cNvSpPr>
          <p:nvPr>
            <p:ph type="sldNum" sz="quarter" idx="12"/>
          </p:nvPr>
        </p:nvSpPr>
        <p:spPr/>
        <p:txBody>
          <a:bodyPr/>
          <a:lstStyle/>
          <a:p>
            <a:fld id="{0AD5036B-B125-4D3F-B6E5-648E52168541}" type="slidenum">
              <a:rPr lang="en-US" smtClean="0"/>
              <a:t>14</a:t>
            </a:fld>
            <a:endParaRPr lang="en-US"/>
          </a:p>
        </p:txBody>
      </p:sp>
    </p:spTree>
    <p:extLst>
      <p:ext uri="{BB962C8B-B14F-4D97-AF65-F5344CB8AC3E}">
        <p14:creationId xmlns:p14="http://schemas.microsoft.com/office/powerpoint/2010/main" val="1476556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Arguments</a:t>
            </a:r>
          </a:p>
        </p:txBody>
      </p:sp>
      <p:sp>
        <p:nvSpPr>
          <p:cNvPr id="3" name="Content Placeholder 2"/>
          <p:cNvSpPr>
            <a:spLocks noGrp="1"/>
          </p:cNvSpPr>
          <p:nvPr>
            <p:ph idx="1"/>
          </p:nvPr>
        </p:nvSpPr>
        <p:spPr/>
        <p:txBody>
          <a:bodyPr>
            <a:normAutofit lnSpcReduction="10000"/>
          </a:bodyPr>
          <a:lstStyle/>
          <a:p>
            <a:r>
              <a:rPr lang="en-US" dirty="0"/>
              <a:t>In academic writing, an argument is usually a main idea, often called a “claim” or “thesis statement,” backed up with evidence that supports the idea. </a:t>
            </a:r>
          </a:p>
          <a:p>
            <a:r>
              <a:rPr lang="en-US" dirty="0"/>
              <a:t>You will need to make some sort of claim and use evidence to support it, and your ability to do this well will separate your papers from those of students who see assignments as mere accumulations of fact and detail. </a:t>
            </a:r>
          </a:p>
        </p:txBody>
      </p:sp>
      <p:sp>
        <p:nvSpPr>
          <p:cNvPr id="5" name="Slide Number Placeholder 4"/>
          <p:cNvSpPr>
            <a:spLocks noGrp="1"/>
          </p:cNvSpPr>
          <p:nvPr>
            <p:ph type="sldNum" sz="quarter" idx="12"/>
          </p:nvPr>
        </p:nvSpPr>
        <p:spPr/>
        <p:txBody>
          <a:bodyPr/>
          <a:lstStyle/>
          <a:p>
            <a:fld id="{0AD5036B-B125-4D3F-B6E5-648E52168541}" type="slidenum">
              <a:rPr lang="en-US" smtClean="0"/>
              <a:t>2</a:t>
            </a:fld>
            <a:endParaRPr lang="en-US"/>
          </a:p>
        </p:txBody>
      </p:sp>
    </p:spTree>
    <p:extLst>
      <p:ext uri="{BB962C8B-B14F-4D97-AF65-F5344CB8AC3E}">
        <p14:creationId xmlns:p14="http://schemas.microsoft.com/office/powerpoint/2010/main" val="171083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it mean to synthesize</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It means that in your literature review you examine a number of studies on a shared topic and note aspects that are of interest for your own work.</a:t>
            </a:r>
          </a:p>
          <a:p>
            <a:r>
              <a:rPr lang="en-US" dirty="0"/>
              <a:t>It also may mean that you draw and state a conclusion about the similarities and differences in the studies you review</a:t>
            </a:r>
          </a:p>
        </p:txBody>
      </p:sp>
      <p:sp>
        <p:nvSpPr>
          <p:cNvPr id="5" name="Slide Number Placeholder 4"/>
          <p:cNvSpPr>
            <a:spLocks noGrp="1"/>
          </p:cNvSpPr>
          <p:nvPr>
            <p:ph type="sldNum" sz="quarter" idx="12"/>
          </p:nvPr>
        </p:nvSpPr>
        <p:spPr/>
        <p:txBody>
          <a:bodyPr/>
          <a:lstStyle/>
          <a:p>
            <a:fld id="{0AD5036B-B125-4D3F-B6E5-648E52168541}" type="slidenum">
              <a:rPr lang="en-US" smtClean="0"/>
              <a:t>3</a:t>
            </a:fld>
            <a:endParaRPr lang="en-US"/>
          </a:p>
        </p:txBody>
      </p:sp>
    </p:spTree>
    <p:extLst>
      <p:ext uri="{BB962C8B-B14F-4D97-AF65-F5344CB8AC3E}">
        <p14:creationId xmlns:p14="http://schemas.microsoft.com/office/powerpoint/2010/main" val="297111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synthesis important?</a:t>
            </a:r>
          </a:p>
        </p:txBody>
      </p:sp>
      <p:sp>
        <p:nvSpPr>
          <p:cNvPr id="3" name="Content Placeholder 2"/>
          <p:cNvSpPr>
            <a:spLocks noGrp="1"/>
          </p:cNvSpPr>
          <p:nvPr>
            <p:ph idx="1"/>
          </p:nvPr>
        </p:nvSpPr>
        <p:spPr/>
        <p:txBody>
          <a:bodyPr/>
          <a:lstStyle/>
          <a:p>
            <a:r>
              <a:rPr lang="en-US" dirty="0"/>
              <a:t>Synthesizing articles is a crucial skill in psychology writing</a:t>
            </a:r>
          </a:p>
          <a:p>
            <a:r>
              <a:rPr lang="en-US" dirty="0"/>
              <a:t>It is important for a number of reasons:</a:t>
            </a:r>
          </a:p>
          <a:p>
            <a:pPr lvl="1"/>
            <a:r>
              <a:rPr lang="en-US" dirty="0"/>
              <a:t>It is efficient—there is no reason for the reader to read all the articles you describe, since you are synthesizing them</a:t>
            </a:r>
          </a:p>
          <a:p>
            <a:pPr lvl="1"/>
            <a:r>
              <a:rPr lang="en-US" dirty="0"/>
              <a:t>It allows you to highlight what was important to </a:t>
            </a:r>
            <a:r>
              <a:rPr lang="en-US" u="sng" dirty="0"/>
              <a:t>you</a:t>
            </a:r>
            <a:r>
              <a:rPr lang="en-US" dirty="0"/>
              <a:t> about those articles</a:t>
            </a:r>
          </a:p>
        </p:txBody>
      </p:sp>
      <p:sp>
        <p:nvSpPr>
          <p:cNvPr id="5" name="Slide Number Placeholder 4"/>
          <p:cNvSpPr>
            <a:spLocks noGrp="1"/>
          </p:cNvSpPr>
          <p:nvPr>
            <p:ph type="sldNum" sz="quarter" idx="12"/>
          </p:nvPr>
        </p:nvSpPr>
        <p:spPr/>
        <p:txBody>
          <a:bodyPr/>
          <a:lstStyle/>
          <a:p>
            <a:fld id="{0AD5036B-B125-4D3F-B6E5-648E52168541}" type="slidenum">
              <a:rPr lang="en-US" smtClean="0"/>
              <a:t>4</a:t>
            </a:fld>
            <a:endParaRPr lang="en-US"/>
          </a:p>
        </p:txBody>
      </p:sp>
    </p:spTree>
    <p:extLst>
      <p:ext uri="{BB962C8B-B14F-4D97-AF65-F5344CB8AC3E}">
        <p14:creationId xmlns:p14="http://schemas.microsoft.com/office/powerpoint/2010/main" val="3157534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synthesize articles?</a:t>
            </a:r>
          </a:p>
        </p:txBody>
      </p:sp>
      <p:sp>
        <p:nvSpPr>
          <p:cNvPr id="3" name="Content Placeholder 2"/>
          <p:cNvSpPr>
            <a:spLocks noGrp="1"/>
          </p:cNvSpPr>
          <p:nvPr>
            <p:ph idx="1"/>
          </p:nvPr>
        </p:nvSpPr>
        <p:spPr/>
        <p:txBody>
          <a:bodyPr vert="horz" lIns="91440" tIns="45720" rIns="91440" bIns="45720" rtlCol="0" anchor="t">
            <a:normAutofit fontScale="92500"/>
          </a:bodyPr>
          <a:lstStyle/>
          <a:p>
            <a:r>
              <a:rPr lang="en-US" dirty="0"/>
              <a:t>It is not unusual to see a student paper that </a:t>
            </a:r>
            <a:r>
              <a:rPr lang="en-US" u="sng" dirty="0"/>
              <a:t>reviews</a:t>
            </a:r>
            <a:r>
              <a:rPr lang="en-US" dirty="0"/>
              <a:t> one article after </a:t>
            </a:r>
            <a:r>
              <a:rPr lang="en-US"/>
              <a:t>another</a:t>
            </a:r>
          </a:p>
          <a:p>
            <a:pPr lvl="1"/>
            <a:r>
              <a:rPr lang="en-US" dirty="0"/>
              <a:t>It describes each article in one or two or more paragraphs</a:t>
            </a:r>
          </a:p>
          <a:p>
            <a:pPr lvl="1"/>
            <a:r>
              <a:rPr lang="en-US" dirty="0"/>
              <a:t>Usually giving sample size, method, findings, etc.</a:t>
            </a:r>
          </a:p>
          <a:p>
            <a:pPr lvl="1"/>
            <a:r>
              <a:rPr lang="en-US" dirty="0"/>
              <a:t>Often in some detail.</a:t>
            </a:r>
          </a:p>
          <a:p>
            <a:pPr lvl="1"/>
            <a:r>
              <a:rPr lang="en-US" dirty="0"/>
              <a:t>This is </a:t>
            </a:r>
            <a:r>
              <a:rPr lang="en-US" i="1" dirty="0"/>
              <a:t>not</a:t>
            </a:r>
            <a:r>
              <a:rPr lang="en-US" dirty="0"/>
              <a:t> a synthesis.</a:t>
            </a:r>
          </a:p>
          <a:p>
            <a:pPr lvl="1"/>
            <a:r>
              <a:rPr lang="en-US" dirty="0"/>
              <a:t>This is an example of ”reporting the facts”. </a:t>
            </a:r>
          </a:p>
          <a:p>
            <a:r>
              <a:rPr lang="en-US" sz="2400" dirty="0">
                <a:ea typeface="Calibri"/>
                <a:cs typeface="Calibri"/>
              </a:rPr>
              <a:t>Simply writing a detailed summary of one article after another (with a few transitional phrases) is not synthesis.</a:t>
            </a:r>
          </a:p>
        </p:txBody>
      </p:sp>
      <p:sp>
        <p:nvSpPr>
          <p:cNvPr id="5" name="Slide Number Placeholder 4"/>
          <p:cNvSpPr>
            <a:spLocks noGrp="1"/>
          </p:cNvSpPr>
          <p:nvPr>
            <p:ph type="sldNum" sz="quarter" idx="12"/>
          </p:nvPr>
        </p:nvSpPr>
        <p:spPr/>
        <p:txBody>
          <a:bodyPr/>
          <a:lstStyle/>
          <a:p>
            <a:fld id="{0AD5036B-B125-4D3F-B6E5-648E52168541}" type="slidenum">
              <a:rPr lang="en-US" smtClean="0"/>
              <a:t>5</a:t>
            </a:fld>
            <a:endParaRPr lang="en-US"/>
          </a:p>
        </p:txBody>
      </p:sp>
    </p:spTree>
    <p:extLst>
      <p:ext uri="{BB962C8B-B14F-4D97-AF65-F5344CB8AC3E}">
        <p14:creationId xmlns:p14="http://schemas.microsoft.com/office/powerpoint/2010/main" val="338674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synthesize articles</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dirty="0"/>
              <a:t>Synthesis gives enough information about the study for the reader to imagine it.</a:t>
            </a:r>
            <a:endParaRPr lang="en-US" dirty="0">
              <a:cs typeface="Calibri"/>
            </a:endParaRPr>
          </a:p>
          <a:p>
            <a:r>
              <a:rPr lang="en-US" dirty="0"/>
              <a:t>But really highlights what is </a:t>
            </a:r>
            <a:r>
              <a:rPr lang="en-US" u="sng" dirty="0"/>
              <a:t>important</a:t>
            </a:r>
            <a:r>
              <a:rPr lang="en-US" dirty="0"/>
              <a:t> about the study for your paper. </a:t>
            </a:r>
            <a:endParaRPr lang="en-US" dirty="0">
              <a:cs typeface="Calibri"/>
            </a:endParaRPr>
          </a:p>
          <a:p>
            <a:pPr lvl="1"/>
            <a:r>
              <a:rPr lang="en-US" dirty="0"/>
              <a:t>By helping to support your argument.</a:t>
            </a:r>
          </a:p>
          <a:p>
            <a:r>
              <a:rPr lang="en-US" sz="3800" dirty="0"/>
              <a:t>Cited sources are:</a:t>
            </a:r>
            <a:endParaRPr lang="en-US" sz="3800" dirty="0">
              <a:ea typeface="Calibri"/>
              <a:cs typeface="Calibri"/>
            </a:endParaRPr>
          </a:p>
          <a:p>
            <a:pPr lvl="1"/>
            <a:r>
              <a:rPr lang="en-US" sz="3300" dirty="0"/>
              <a:t>Compared or contrasted</a:t>
            </a:r>
            <a:endParaRPr lang="en-US" sz="3300" dirty="0">
              <a:ea typeface="Calibri"/>
              <a:cs typeface="Calibri"/>
            </a:endParaRPr>
          </a:p>
          <a:p>
            <a:pPr lvl="1"/>
            <a:r>
              <a:rPr lang="en-US" sz="3300" dirty="0"/>
              <a:t>Integrated</a:t>
            </a:r>
            <a:endParaRPr lang="en-US" sz="3300" dirty="0">
              <a:ea typeface="Calibri"/>
              <a:cs typeface="Calibri"/>
            </a:endParaRPr>
          </a:p>
          <a:p>
            <a:pPr lvl="1"/>
            <a:r>
              <a:rPr lang="en-US" sz="3300" dirty="0"/>
              <a:t>Or used in combination to support your claim/argument</a:t>
            </a:r>
            <a:endParaRPr lang="en-US" dirty="0"/>
          </a:p>
        </p:txBody>
      </p:sp>
      <p:sp>
        <p:nvSpPr>
          <p:cNvPr id="5" name="Slide Number Placeholder 4"/>
          <p:cNvSpPr>
            <a:spLocks noGrp="1"/>
          </p:cNvSpPr>
          <p:nvPr>
            <p:ph type="sldNum" sz="quarter" idx="12"/>
          </p:nvPr>
        </p:nvSpPr>
        <p:spPr/>
        <p:txBody>
          <a:bodyPr/>
          <a:lstStyle/>
          <a:p>
            <a:fld id="{0AD5036B-B125-4D3F-B6E5-648E52168541}" type="slidenum">
              <a:rPr lang="en-US" smtClean="0"/>
              <a:t>6</a:t>
            </a:fld>
            <a:endParaRPr lang="en-US"/>
          </a:p>
        </p:txBody>
      </p:sp>
    </p:spTree>
    <p:extLst>
      <p:ext uri="{BB962C8B-B14F-4D97-AF65-F5344CB8AC3E}">
        <p14:creationId xmlns:p14="http://schemas.microsoft.com/office/powerpoint/2010/main" val="40569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synthesize articles</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It is possible to synthesize multiple articles in one paragraph.</a:t>
            </a:r>
          </a:p>
          <a:p>
            <a:r>
              <a:rPr lang="en-US" dirty="0"/>
              <a:t>You note the shared issue across the articles </a:t>
            </a:r>
            <a:r>
              <a:rPr lang="en-US"/>
              <a:t>that you want to call attention to.</a:t>
            </a:r>
            <a:endParaRPr lang="en-US" dirty="0">
              <a:ea typeface="Calibri"/>
              <a:cs typeface="Calibri"/>
            </a:endParaRPr>
          </a:p>
          <a:p>
            <a:r>
              <a:rPr lang="en-US" dirty="0"/>
              <a:t>Note any important differences that are </a:t>
            </a:r>
            <a:r>
              <a:rPr lang="en-US"/>
              <a:t>relevant to your study.</a:t>
            </a:r>
            <a:endParaRPr lang="en-US">
              <a:ea typeface="Calibri"/>
              <a:cs typeface="Calibri"/>
            </a:endParaRPr>
          </a:p>
          <a:p>
            <a:r>
              <a:rPr lang="en-US" dirty="0"/>
              <a:t>And describe each article briefly in ways relevant to your study.</a:t>
            </a:r>
          </a:p>
        </p:txBody>
      </p:sp>
      <p:sp>
        <p:nvSpPr>
          <p:cNvPr id="5" name="Slide Number Placeholder 4"/>
          <p:cNvSpPr>
            <a:spLocks noGrp="1"/>
          </p:cNvSpPr>
          <p:nvPr>
            <p:ph type="sldNum" sz="quarter" idx="12"/>
          </p:nvPr>
        </p:nvSpPr>
        <p:spPr/>
        <p:txBody>
          <a:bodyPr/>
          <a:lstStyle/>
          <a:p>
            <a:fld id="{0AD5036B-B125-4D3F-B6E5-648E52168541}" type="slidenum">
              <a:rPr lang="en-US" smtClean="0"/>
              <a:t>7</a:t>
            </a:fld>
            <a:endParaRPr lang="en-US"/>
          </a:p>
        </p:txBody>
      </p:sp>
    </p:spTree>
    <p:extLst>
      <p:ext uri="{BB962C8B-B14F-4D97-AF65-F5344CB8AC3E}">
        <p14:creationId xmlns:p14="http://schemas.microsoft.com/office/powerpoint/2010/main" val="237094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synthesize articles: Example</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dirty="0"/>
              <a:t>Suppose you are writing a paper about canine aggression.</a:t>
            </a:r>
          </a:p>
          <a:p>
            <a:r>
              <a:rPr lang="en-US" dirty="0"/>
              <a:t>You read three articles about aggressive dogs.</a:t>
            </a:r>
            <a:endParaRPr lang="en-US">
              <a:ea typeface="Calibri"/>
              <a:cs typeface="Calibri"/>
            </a:endParaRPr>
          </a:p>
          <a:p>
            <a:r>
              <a:rPr lang="en-US" dirty="0"/>
              <a:t>One thing you are interested in is </a:t>
            </a:r>
            <a:r>
              <a:rPr lang="en-US" u="sng" dirty="0"/>
              <a:t>how aggression in dogs has been assessed</a:t>
            </a:r>
            <a:r>
              <a:rPr lang="en-US" dirty="0"/>
              <a:t>, and you want your reader to understand that there is variation in assessment.</a:t>
            </a:r>
          </a:p>
          <a:p>
            <a:r>
              <a:rPr lang="en-US" dirty="0"/>
              <a:t>So you synthesize what you have read to reflect this focus.</a:t>
            </a:r>
          </a:p>
        </p:txBody>
      </p:sp>
      <p:sp>
        <p:nvSpPr>
          <p:cNvPr id="5" name="Slide Number Placeholder 4"/>
          <p:cNvSpPr>
            <a:spLocks noGrp="1"/>
          </p:cNvSpPr>
          <p:nvPr>
            <p:ph type="sldNum" sz="quarter" idx="12"/>
          </p:nvPr>
        </p:nvSpPr>
        <p:spPr/>
        <p:txBody>
          <a:bodyPr/>
          <a:lstStyle/>
          <a:p>
            <a:fld id="{0AD5036B-B125-4D3F-B6E5-648E52168541}" type="slidenum">
              <a:rPr lang="en-US" smtClean="0"/>
              <a:t>8</a:t>
            </a:fld>
            <a:endParaRPr lang="en-US"/>
          </a:p>
        </p:txBody>
      </p:sp>
    </p:spTree>
    <p:extLst>
      <p:ext uri="{BB962C8B-B14F-4D97-AF65-F5344CB8AC3E}">
        <p14:creationId xmlns:p14="http://schemas.microsoft.com/office/powerpoint/2010/main" val="2668769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synthesize articles: Example</a:t>
            </a:r>
          </a:p>
        </p:txBody>
      </p:sp>
      <p:sp>
        <p:nvSpPr>
          <p:cNvPr id="3" name="Content Placeholder 2"/>
          <p:cNvSpPr>
            <a:spLocks noGrp="1"/>
          </p:cNvSpPr>
          <p:nvPr>
            <p:ph idx="1"/>
          </p:nvPr>
        </p:nvSpPr>
        <p:spPr/>
        <p:txBody>
          <a:bodyPr vert="horz" lIns="91440" tIns="45720" rIns="91440" bIns="45720" rtlCol="0" anchor="t">
            <a:normAutofit fontScale="62500" lnSpcReduction="20000"/>
          </a:bodyPr>
          <a:lstStyle/>
          <a:p>
            <a:pPr marL="0" indent="0">
              <a:buNone/>
            </a:pPr>
            <a:endParaRPr lang="en-US" i="1" dirty="0">
              <a:cs typeface="Calibri"/>
            </a:endParaRPr>
          </a:p>
          <a:p>
            <a:pPr marL="0" indent="0">
              <a:buNone/>
            </a:pPr>
            <a:r>
              <a:rPr lang="en-US" b="1" dirty="0"/>
              <a:t>Research indicates that there are a number of approaches to assessing canine aggression.</a:t>
            </a:r>
            <a:r>
              <a:rPr lang="en-US" dirty="0"/>
              <a:t>  </a:t>
            </a:r>
            <a:r>
              <a:rPr lang="en-US" b="1" dirty="0">
                <a:solidFill>
                  <a:srgbClr val="C00000"/>
                </a:solidFill>
              </a:rPr>
              <a:t>One study</a:t>
            </a:r>
            <a:r>
              <a:rPr lang="en-US" b="1" dirty="0"/>
              <a:t> </a:t>
            </a:r>
            <a:r>
              <a:rPr lang="en-US" dirty="0"/>
              <a:t>(Reisner, </a:t>
            </a:r>
            <a:r>
              <a:rPr lang="en-US" dirty="0" err="1"/>
              <a:t>Shofer</a:t>
            </a:r>
            <a:r>
              <a:rPr lang="en-US" dirty="0"/>
              <a:t> &amp; Nance, 2007) of dog aggression towards children used retrospective review of aggressive incidents reported to a veterinary clinic, and included a systematic categorization of the types and circumstances of the incidents.  </a:t>
            </a:r>
            <a:r>
              <a:rPr lang="en-US" b="1" dirty="0">
                <a:solidFill>
                  <a:srgbClr val="0070C0"/>
                </a:solidFill>
              </a:rPr>
              <a:t>A study specifically focusing on comparing variation in aggression</a:t>
            </a:r>
            <a:r>
              <a:rPr lang="en-US" dirty="0"/>
              <a:t> across several different breeds employed a standardized survey measure of general aggressive behaviors, which is based on owner report of canine aggression (Duffy, Hsu &amp; </a:t>
            </a:r>
            <a:r>
              <a:rPr lang="en-US" dirty="0" err="1"/>
              <a:t>Serpel</a:t>
            </a:r>
            <a:r>
              <a:rPr lang="en-US" dirty="0"/>
              <a:t>, 2008).  </a:t>
            </a:r>
            <a:r>
              <a:rPr lang="en-US" b="1" dirty="0">
                <a:solidFill>
                  <a:srgbClr val="00B050"/>
                </a:solidFill>
              </a:rPr>
              <a:t>Another study</a:t>
            </a:r>
            <a:r>
              <a:rPr lang="en-US" dirty="0">
                <a:solidFill>
                  <a:srgbClr val="00B050"/>
                </a:solidFill>
              </a:rPr>
              <a:t> </a:t>
            </a:r>
            <a:r>
              <a:rPr lang="en-US" dirty="0"/>
              <a:t>reported the use of a standardized assessment of very specific aggressive behavior (food guarding), using an assessment method that can be used by either owners or professionals (Mohan-Gibbons, Weiss &amp; Slater, 2012).  </a:t>
            </a:r>
            <a:r>
              <a:rPr lang="en-US" b="1" dirty="0"/>
              <a:t>All the methods yielded valid results as noted by each study, but the standardized measures appeared to be more efficient and easier to use with non-professionals. [ARGUMENT]  </a:t>
            </a:r>
            <a:endParaRPr lang="en-US" b="1" dirty="0">
              <a:cs typeface="Calibri"/>
            </a:endParaRPr>
          </a:p>
        </p:txBody>
      </p:sp>
      <p:sp>
        <p:nvSpPr>
          <p:cNvPr id="5" name="Slide Number Placeholder 4"/>
          <p:cNvSpPr>
            <a:spLocks noGrp="1"/>
          </p:cNvSpPr>
          <p:nvPr>
            <p:ph type="sldNum" sz="quarter" idx="12"/>
          </p:nvPr>
        </p:nvSpPr>
        <p:spPr/>
        <p:txBody>
          <a:bodyPr/>
          <a:lstStyle/>
          <a:p>
            <a:fld id="{0AD5036B-B125-4D3F-B6E5-648E52168541}" type="slidenum">
              <a:rPr lang="en-US" smtClean="0"/>
              <a:t>9</a:t>
            </a:fld>
            <a:endParaRPr lang="en-US"/>
          </a:p>
        </p:txBody>
      </p:sp>
    </p:spTree>
    <p:extLst>
      <p:ext uri="{BB962C8B-B14F-4D97-AF65-F5344CB8AC3E}">
        <p14:creationId xmlns:p14="http://schemas.microsoft.com/office/powerpoint/2010/main" val="1668355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TotalTime>
  <Words>1166</Words>
  <Application>Microsoft Office PowerPoint</Application>
  <PresentationFormat>On-screen Show (4:3)</PresentationFormat>
  <Paragraphs>102</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Using synthesis to improve your writing</vt:lpstr>
      <vt:lpstr>Arguments</vt:lpstr>
      <vt:lpstr>What does it mean to synthesize</vt:lpstr>
      <vt:lpstr>Why is synthesis important?</vt:lpstr>
      <vt:lpstr>How to synthesize articles?</vt:lpstr>
      <vt:lpstr>How to synthesize articles</vt:lpstr>
      <vt:lpstr>How to synthesize articles</vt:lpstr>
      <vt:lpstr>How to synthesize articles: Example</vt:lpstr>
      <vt:lpstr>How to synthesize articles: Example</vt:lpstr>
      <vt:lpstr>Notes on the example</vt:lpstr>
      <vt:lpstr>How to synthesize articles: Notes</vt:lpstr>
      <vt:lpstr>Uses phrases like:</vt:lpstr>
      <vt:lpstr>Improving synthesis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Synthesize Articles for a Paper</dc:title>
  <dc:creator>Frye, Alice A</dc:creator>
  <cp:lastModifiedBy>Patson, Nikole D.</cp:lastModifiedBy>
  <cp:revision>115</cp:revision>
  <dcterms:created xsi:type="dcterms:W3CDTF">2012-10-24T18:51:20Z</dcterms:created>
  <dcterms:modified xsi:type="dcterms:W3CDTF">2023-05-31T20:06:06Z</dcterms:modified>
</cp:coreProperties>
</file>