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17"/>
  </p:notesMasterIdLst>
  <p:handoutMasterIdLst>
    <p:handoutMasterId r:id="rId18"/>
  </p:handoutMasterIdLst>
  <p:sldIdLst>
    <p:sldId id="389" r:id="rId2"/>
    <p:sldId id="417" r:id="rId3"/>
    <p:sldId id="403" r:id="rId4"/>
    <p:sldId id="405" r:id="rId5"/>
    <p:sldId id="406" r:id="rId6"/>
    <p:sldId id="407" r:id="rId7"/>
    <p:sldId id="408" r:id="rId8"/>
    <p:sldId id="409" r:id="rId9"/>
    <p:sldId id="410" r:id="rId10"/>
    <p:sldId id="411" r:id="rId11"/>
    <p:sldId id="412" r:id="rId12"/>
    <p:sldId id="413" r:id="rId13"/>
    <p:sldId id="414" r:id="rId14"/>
    <p:sldId id="415" r:id="rId15"/>
    <p:sldId id="41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6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84"/>
    <p:restoredTop sz="96181" autoAdjust="0"/>
  </p:normalViewPr>
  <p:slideViewPr>
    <p:cSldViewPr snapToGrid="0" snapToObjects="1">
      <p:cViewPr varScale="1">
        <p:scale>
          <a:sx n="79" d="100"/>
          <a:sy n="79" d="100"/>
        </p:scale>
        <p:origin x="79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3" d="100"/>
          <a:sy n="63" d="100"/>
        </p:scale>
        <p:origin x="3134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BD91C1-59D4-4190-9920-B29F0C17739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B033E6-D196-4D86-8EE7-10DBE2A0E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8096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7B3A6D-5654-FC48-8A34-156B1CCD9096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C7F52-28D0-7044-A0ED-09E0CC8A8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707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42FB3-057D-4AD0-9DD8-702B8AEDB2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CC3BD7-F8CE-4426-A442-77C49845D6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3B9C01-57A1-4708-AA21-1E4B24748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203D90-46B6-4BF7-90B5-2F3144863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7429A4-AC3E-4DB9-B71F-0C3DCDA62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7492-D993-459F-AE24-34FD42FBD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83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4428C-1801-479F-94CB-61AFD242C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1F915E-C101-4FAA-BF1B-49F29F7374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613569-5CD3-439A-BC88-1D57364E1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63A79-E28B-4C7D-BE1E-2E2F4D184C5E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741F29-56FD-4A98-914A-72878B0FC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2B4017-528D-45BB-B7D4-567CD4A05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7492-D993-459F-AE24-34FD42FBD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934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8FBE33E-CD05-4A74-AE33-0F63ABF526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38C2DB-3B45-445C-96BF-1E7E2256F9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42C75A-A2DE-4667-8F98-E17125AD3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63A79-E28B-4C7D-BE1E-2E2F4D184C5E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E7E9A6-93A0-4DC4-AD96-15553AA68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A5CB20-3628-4928-8F06-3F4C7A964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7492-D993-459F-AE24-34FD42FBD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257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7318B-AF60-465C-9AF7-A72AE62D8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451590-FFE5-4F95-A937-27D486F5D0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D6098B-4EFA-4110-B069-C60255412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63A79-E28B-4C7D-BE1E-2E2F4D184C5E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347E3D-39C6-4182-AA7F-3873631BB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E596AB-C8E6-453A-9D17-FD0A6969B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7492-D993-459F-AE24-34FD42FBD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343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E4DB1-98E2-4390-B8EF-C63224EE22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DC68B3-7224-47FB-B155-70B15FA70D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5FF461-CA62-41FA-B9C5-49E885A9E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63A79-E28B-4C7D-BE1E-2E2F4D184C5E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B1BA6A-319B-4CE7-893C-E27D7DBA8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45A18F-5B0B-4BDC-84B6-76C0A6830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7492-D993-459F-AE24-34FD42FBD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285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D84DC-263B-497E-A51B-D136724EF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645D59-3CA2-46D4-873A-538098B5BA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7657DF-474B-41DD-96BC-4A495D11CB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E732D1-90D3-4CC0-BAA4-D0B89423C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63A79-E28B-4C7D-BE1E-2E2F4D184C5E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6B97E7-D72E-40FB-8E19-9B31CB96B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0C0C54-34FD-49FD-8FF8-13FD085D2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7492-D993-459F-AE24-34FD42FBD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37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43660-97D7-4BA4-8456-FBB5B1508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EC2E62-EF48-45CF-9BEF-7B98D52B85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5461AB-ADAD-4C78-A655-35A2005DA6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E3D3D6-3865-4BB2-BDA2-BE5A587C21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118ED3-AD0D-49D3-B572-3CDA9BC900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364DE0D-84C2-47FD-BF7E-5732282DD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63A79-E28B-4C7D-BE1E-2E2F4D184C5E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16AFDB-DCA6-4755-AF81-BFFF9AC2C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35C736-1D0D-4187-A0D2-D095C90D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7492-D993-459F-AE24-34FD42FBD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852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29CF6-C2CA-4EE2-90E0-76A615D89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E9DC51-0827-467C-89C5-E6E67A6BE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63A79-E28B-4C7D-BE1E-2E2F4D184C5E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3E1DF3-9EE7-4D9D-842F-87D98D4D3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06C1C8-3377-45E6-AB46-C50FE7B4F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7492-D993-459F-AE24-34FD42FBD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610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A1F309-BAEA-40ED-952D-A4BCE4184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63A79-E28B-4C7D-BE1E-2E2F4D184C5E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A61760-78FA-4453-81BD-7E93718D0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070CE8-AD1C-4DDC-82A8-49DF4339D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7492-D993-459F-AE24-34FD42FBD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362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370EB-F51E-402C-8240-8BFEFCFBF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0870CF-947B-4A6B-A229-AB0A14D881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D533A6-2611-48D6-8108-20F3C535A6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3D87EF-F463-48B6-A2C7-92BBCA8C5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63A79-E28B-4C7D-BE1E-2E2F4D184C5E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586A54-496D-4C5F-B335-3273EFCC3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AFA550-EEC0-479F-B1AE-CA368D386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7492-D993-459F-AE24-34FD42FBD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917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99919-9B5B-4308-9BF5-617023230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0B4C85-4FA0-4563-8838-6C2090C818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C50625-8BC8-4E1C-BFF5-9A6F3DA6D2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379020-AE93-43AC-8CAE-DD8B1D0F3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63A79-E28B-4C7D-BE1E-2E2F4D184C5E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0CFFB0-42BA-4310-8634-1AF8319AD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AD15C2-FBA5-4B10-B641-2302BD140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7492-D993-459F-AE24-34FD42FBD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8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67AEC9-2934-4C18-964E-BCA6A5D29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87AB83-3503-485D-844D-BF0A89204C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7C3AA6-7C6D-4689-895F-FE3BDD037E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63A79-E28B-4C7D-BE1E-2E2F4D184C5E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EB00F-B313-4DCF-AED6-83A01C90FA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A813AA-CC15-425F-B4DB-B3915EC3A8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27492-D993-459F-AE24-34FD42FBD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305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600" b="1" dirty="0">
                <a:latin typeface="Arial" panose="020B0604020202020204" pitchFamily="34" charset="0"/>
                <a:cs typeface="Arial" panose="020B0604020202020204" pitchFamily="34" charset="0"/>
              </a:rPr>
              <a:t>Writing Testable Research Hypotheses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25782"/>
            <a:ext cx="6858000" cy="1655762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In-Class Activity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C7A073D-76DE-47F2-B5E5-4BF372175069}"/>
              </a:ext>
            </a:extLst>
          </p:cNvPr>
          <p:cNvCxnSpPr/>
          <p:nvPr/>
        </p:nvCxnSpPr>
        <p:spPr>
          <a:xfrm>
            <a:off x="1143000" y="3709046"/>
            <a:ext cx="6858000" cy="0"/>
          </a:xfrm>
          <a:prstGeom prst="line">
            <a:avLst/>
          </a:prstGeom>
          <a:ln w="76200" cmpd="thickThin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8272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3534"/>
    </mc:Choice>
    <mc:Fallback xmlns="">
      <p:transition spd="slow" advTm="73534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The Correlational Approach section of the Hypothesis Table, which has 2 columns and 4 rows. The first row, first column is labeled, &quot;First operationally-defined variable in correlation (box B)::&quot;, and the first row, second column has been filled in with &quot;hours spent looking at digital screens.&quot; The second row, first column is labeled, &quot;Second operationally-defined variable in correlation (box D):&quot;, and the second row, second column has been filled in with &quot;score on an eye exam.&quot; ">
            <a:extLst>
              <a:ext uri="{FF2B5EF4-FFF2-40B4-BE49-F238E27FC236}">
                <a16:creationId xmlns:a16="http://schemas.microsoft.com/office/drawing/2014/main" id="{16AE0EC6-5E13-4864-9148-8B363D043D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2585" y="3081428"/>
            <a:ext cx="3719661" cy="366154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057E27A-5ABB-428B-BDBF-02D5421D9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9206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n-US" u="sng" dirty="0">
                <a:latin typeface="Arial Black" panose="020B0A04020102020204" pitchFamily="34" charset="0"/>
              </a:rPr>
              <a:t>Step 8:</a:t>
            </a:r>
            <a:r>
              <a:rPr lang="en-US" dirty="0">
                <a:latin typeface="Arial Black" panose="020B0A04020102020204" pitchFamily="34" charset="0"/>
              </a:rPr>
              <a:t> Apply Operational Definitions to Correlational Approach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1718A0-CA57-4AB0-89EC-74A4C6D962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6787" y="3098514"/>
            <a:ext cx="3198120" cy="330287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Write the operational definitions from the Variables Table in the appropriate boxes of the Correlational Approach section of the Hypothesis Table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6374625-64DD-42A8-BC56-DE2CF3CF6540}"/>
              </a:ext>
            </a:extLst>
          </p:cNvPr>
          <p:cNvCxnSpPr>
            <a:cxnSpLocks/>
          </p:cNvCxnSpPr>
          <p:nvPr/>
        </p:nvCxnSpPr>
        <p:spPr>
          <a:xfrm>
            <a:off x="705255" y="1393860"/>
            <a:ext cx="7709171" cy="0"/>
          </a:xfrm>
          <a:prstGeom prst="line">
            <a:avLst/>
          </a:prstGeom>
          <a:ln w="76200" cmpd="thickThin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The completed Variables Table (with the same content as that which was initially described when this table was presented on slides 4 and 5)">
            <a:extLst>
              <a:ext uri="{FF2B5EF4-FFF2-40B4-BE49-F238E27FC236}">
                <a16:creationId xmlns:a16="http://schemas.microsoft.com/office/drawing/2014/main" id="{520B5B7F-5AD3-4BF0-9933-427FF4156B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6787" y="1505858"/>
            <a:ext cx="7050426" cy="1471394"/>
          </a:xfrm>
          <a:prstGeom prst="rect">
            <a:avLst/>
          </a:prstGeom>
        </p:spPr>
      </p:pic>
      <p:grpSp>
        <p:nvGrpSpPr>
          <p:cNvPr id="17" name="Group 16" descr="Orange boxes around text and arrow indicating that what was entered into the third column on Line B of the Variables Table is what should be entered verbatim into the second column on the first row of the Correlational Approach section of the Hypothesis Table">
            <a:extLst>
              <a:ext uri="{FF2B5EF4-FFF2-40B4-BE49-F238E27FC236}">
                <a16:creationId xmlns:a16="http://schemas.microsoft.com/office/drawing/2014/main" id="{B2BC1373-7BED-4BAB-B96B-8B51A5877FED}"/>
              </a:ext>
            </a:extLst>
          </p:cNvPr>
          <p:cNvGrpSpPr/>
          <p:nvPr/>
        </p:nvGrpSpPr>
        <p:grpSpPr>
          <a:xfrm>
            <a:off x="4552544" y="1896894"/>
            <a:ext cx="3537913" cy="2657674"/>
            <a:chOff x="4552544" y="1896894"/>
            <a:chExt cx="3537913" cy="2657674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C136C5C7-AEB4-4844-AD20-A84AC5501C2B}"/>
                </a:ext>
              </a:extLst>
            </p:cNvPr>
            <p:cNvSpPr/>
            <p:nvPr/>
          </p:nvSpPr>
          <p:spPr>
            <a:xfrm>
              <a:off x="4552544" y="1896894"/>
              <a:ext cx="3525213" cy="321012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D00EAD1-0708-4CF9-8CB9-22618E836105}"/>
                </a:ext>
              </a:extLst>
            </p:cNvPr>
            <p:cNvSpPr/>
            <p:nvPr/>
          </p:nvSpPr>
          <p:spPr>
            <a:xfrm>
              <a:off x="5945086" y="3390484"/>
              <a:ext cx="2132671" cy="1164084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Connector: Curved 14">
              <a:extLst>
                <a:ext uri="{FF2B5EF4-FFF2-40B4-BE49-F238E27FC236}">
                  <a16:creationId xmlns:a16="http://schemas.microsoft.com/office/drawing/2014/main" id="{5E76CC06-A8A7-49D0-8F2E-FF03D14FB393}"/>
                </a:ext>
              </a:extLst>
            </p:cNvPr>
            <p:cNvCxnSpPr>
              <a:cxnSpLocks/>
              <a:stCxn id="12" idx="3"/>
              <a:endCxn id="13" idx="3"/>
            </p:cNvCxnSpPr>
            <p:nvPr/>
          </p:nvCxnSpPr>
          <p:spPr>
            <a:xfrm>
              <a:off x="8077757" y="2057400"/>
              <a:ext cx="12700" cy="1915126"/>
            </a:xfrm>
            <a:prstGeom prst="curvedConnector3">
              <a:avLst>
                <a:gd name="adj1" fmla="val 1800000"/>
              </a:avLst>
            </a:prstGeom>
            <a:ln w="38100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 descr="Blue boxes around text and arrow indicating that what was entered into the third column on Line D of the Variables Table is what should be entered verbatim into the second column on the second row of the Correlational Approach section of the Hypothesis Table">
            <a:extLst>
              <a:ext uri="{FF2B5EF4-FFF2-40B4-BE49-F238E27FC236}">
                <a16:creationId xmlns:a16="http://schemas.microsoft.com/office/drawing/2014/main" id="{71D7C1F4-26AE-4165-B631-FB421BA7A58C}"/>
              </a:ext>
            </a:extLst>
          </p:cNvPr>
          <p:cNvGrpSpPr/>
          <p:nvPr/>
        </p:nvGrpSpPr>
        <p:grpSpPr>
          <a:xfrm>
            <a:off x="4546194" y="2568515"/>
            <a:ext cx="3537913" cy="2468403"/>
            <a:chOff x="4552544" y="1896894"/>
            <a:chExt cx="3537913" cy="2468403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A03BDDD-07ED-4CEB-A22D-4C1A3F3B4E54}"/>
                </a:ext>
              </a:extLst>
            </p:cNvPr>
            <p:cNvSpPr/>
            <p:nvPr/>
          </p:nvSpPr>
          <p:spPr>
            <a:xfrm>
              <a:off x="4552544" y="1896894"/>
              <a:ext cx="3525213" cy="321012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EA23EE5B-B0DC-4099-8F57-F1C4B29C978B}"/>
                </a:ext>
              </a:extLst>
            </p:cNvPr>
            <p:cNvSpPr/>
            <p:nvPr/>
          </p:nvSpPr>
          <p:spPr>
            <a:xfrm>
              <a:off x="5951436" y="3910107"/>
              <a:ext cx="2126321" cy="455190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Connector: Curved 21">
              <a:extLst>
                <a:ext uri="{FF2B5EF4-FFF2-40B4-BE49-F238E27FC236}">
                  <a16:creationId xmlns:a16="http://schemas.microsoft.com/office/drawing/2014/main" id="{D2BE1375-8DDA-4211-BECC-2965217EFED6}"/>
                </a:ext>
              </a:extLst>
            </p:cNvPr>
            <p:cNvCxnSpPr>
              <a:cxnSpLocks/>
              <a:stCxn id="20" idx="3"/>
              <a:endCxn id="21" idx="3"/>
            </p:cNvCxnSpPr>
            <p:nvPr/>
          </p:nvCxnSpPr>
          <p:spPr>
            <a:xfrm>
              <a:off x="8077757" y="2057400"/>
              <a:ext cx="12700" cy="2080302"/>
            </a:xfrm>
            <a:prstGeom prst="curvedConnector3">
              <a:avLst>
                <a:gd name="adj1" fmla="val 4097874"/>
              </a:avLst>
            </a:prstGeom>
            <a:ln w="3810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D7E16BC3-FF9D-40BD-9AD8-B4B57A2C9973}"/>
              </a:ext>
            </a:extLst>
          </p:cNvPr>
          <p:cNvSpPr txBox="1"/>
          <p:nvPr/>
        </p:nvSpPr>
        <p:spPr>
          <a:xfrm>
            <a:off x="6036690" y="3707386"/>
            <a:ext cx="20139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Ink Free" panose="03080402000500000000" pitchFamily="66" charset="0"/>
              </a:rPr>
              <a:t>hours spent looking at digital screens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5E188CA-B7CA-422B-B72B-76053CB67202}"/>
              </a:ext>
            </a:extLst>
          </p:cNvPr>
          <p:cNvSpPr txBox="1"/>
          <p:nvPr/>
        </p:nvSpPr>
        <p:spPr>
          <a:xfrm>
            <a:off x="6036690" y="4659501"/>
            <a:ext cx="20139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Ink Free" panose="03080402000500000000" pitchFamily="66" charset="0"/>
              </a:rPr>
              <a:t>score on an eye exam</a:t>
            </a:r>
          </a:p>
        </p:txBody>
      </p:sp>
    </p:spTree>
    <p:extLst>
      <p:ext uri="{BB962C8B-B14F-4D97-AF65-F5344CB8AC3E}">
        <p14:creationId xmlns:p14="http://schemas.microsoft.com/office/powerpoint/2010/main" val="3084904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The same Correlational Approach section of the Hypothesis Table from the previous slide, but now with the second cell column of the third row having the word &quot;directional&quot; circled">
            <a:extLst>
              <a:ext uri="{FF2B5EF4-FFF2-40B4-BE49-F238E27FC236}">
                <a16:creationId xmlns:a16="http://schemas.microsoft.com/office/drawing/2014/main" id="{79E6587A-F108-4188-B407-BCD95EB8FA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4309" y="1544769"/>
            <a:ext cx="5266944" cy="518464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057E27A-5ABB-428B-BDBF-02D5421D9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9206"/>
            <a:ext cx="7886700" cy="1325563"/>
          </a:xfrm>
        </p:spPr>
        <p:txBody>
          <a:bodyPr>
            <a:normAutofit/>
          </a:bodyPr>
          <a:lstStyle/>
          <a:p>
            <a:r>
              <a:rPr lang="en-US" u="sng" dirty="0">
                <a:latin typeface="Arial Black" panose="020B0A04020102020204" pitchFamily="34" charset="0"/>
              </a:rPr>
              <a:t>Step 9:</a:t>
            </a:r>
            <a:r>
              <a:rPr lang="en-US" dirty="0">
                <a:latin typeface="Arial Black" panose="020B0A04020102020204" pitchFamily="34" charset="0"/>
              </a:rPr>
              <a:t> Decide on Directionality for Correlational Approach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1718A0-CA57-4AB0-89EC-74A4C6D962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449" y="1603134"/>
            <a:ext cx="2328559" cy="330287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Indicate whether you wish to write a directional or non-directional hypothesis by circling the appropriate choice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6374625-64DD-42A8-BC56-DE2CF3CF6540}"/>
              </a:ext>
            </a:extLst>
          </p:cNvPr>
          <p:cNvCxnSpPr>
            <a:cxnSpLocks/>
          </p:cNvCxnSpPr>
          <p:nvPr/>
        </p:nvCxnSpPr>
        <p:spPr>
          <a:xfrm>
            <a:off x="705255" y="1393860"/>
            <a:ext cx="7709171" cy="0"/>
          </a:xfrm>
          <a:prstGeom prst="line">
            <a:avLst/>
          </a:prstGeom>
          <a:ln w="76200" cmpd="thickThin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D7E16BC3-FF9D-40BD-9AD8-B4B57A2C9973}"/>
              </a:ext>
            </a:extLst>
          </p:cNvPr>
          <p:cNvSpPr txBox="1"/>
          <p:nvPr/>
        </p:nvSpPr>
        <p:spPr>
          <a:xfrm>
            <a:off x="5480188" y="2541164"/>
            <a:ext cx="21326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Ink Free" panose="03080402000500000000" pitchFamily="66" charset="0"/>
              </a:rPr>
              <a:t>hours spent looking at digital screens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5E188CA-B7CA-422B-B72B-76053CB67202}"/>
              </a:ext>
            </a:extLst>
          </p:cNvPr>
          <p:cNvSpPr txBox="1"/>
          <p:nvPr/>
        </p:nvSpPr>
        <p:spPr>
          <a:xfrm>
            <a:off x="5480188" y="3831833"/>
            <a:ext cx="20139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Ink Free" panose="03080402000500000000" pitchFamily="66" charset="0"/>
              </a:rPr>
              <a:t>score on an eye exam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25B4ECC-34BB-4861-9BE0-29D575228401}"/>
              </a:ext>
            </a:extLst>
          </p:cNvPr>
          <p:cNvSpPr/>
          <p:nvPr/>
        </p:nvSpPr>
        <p:spPr>
          <a:xfrm>
            <a:off x="6228672" y="4453372"/>
            <a:ext cx="1222305" cy="4699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459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The same Correlational Approach section of the Hypothesis Table from the previous slide, but now with the second cell column of the fourth row being filled in with, &quot;The number of hours spent looking at digital screens will be negatively correlated with eye exam scores.&quot;">
            <a:extLst>
              <a:ext uri="{FF2B5EF4-FFF2-40B4-BE49-F238E27FC236}">
                <a16:creationId xmlns:a16="http://schemas.microsoft.com/office/drawing/2014/main" id="{88C52EA8-73E5-4A21-9668-DA84C47B80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4309" y="1544769"/>
            <a:ext cx="5266944" cy="518464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057E27A-5ABB-428B-BDBF-02D5421D9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9206"/>
            <a:ext cx="7886700" cy="1325563"/>
          </a:xfrm>
        </p:spPr>
        <p:txBody>
          <a:bodyPr>
            <a:normAutofit/>
          </a:bodyPr>
          <a:lstStyle/>
          <a:p>
            <a:r>
              <a:rPr lang="en-US" u="sng" dirty="0">
                <a:latin typeface="Arial Black" panose="020B0A04020102020204" pitchFamily="34" charset="0"/>
              </a:rPr>
              <a:t>Step 10:</a:t>
            </a:r>
            <a:r>
              <a:rPr lang="en-US" dirty="0">
                <a:latin typeface="Arial Black" panose="020B0A04020102020204" pitchFamily="34" charset="0"/>
              </a:rPr>
              <a:t> Write Your Correlational Hypothesis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1718A0-CA57-4AB0-89EC-74A4C6D962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449" y="1603133"/>
            <a:ext cx="2328559" cy="488521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Using the operational definitions of your two variables, write a hypothesis that reflects the directional approach you selected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6374625-64DD-42A8-BC56-DE2CF3CF6540}"/>
              </a:ext>
            </a:extLst>
          </p:cNvPr>
          <p:cNvCxnSpPr>
            <a:cxnSpLocks/>
          </p:cNvCxnSpPr>
          <p:nvPr/>
        </p:nvCxnSpPr>
        <p:spPr>
          <a:xfrm>
            <a:off x="705255" y="1393860"/>
            <a:ext cx="7709171" cy="0"/>
          </a:xfrm>
          <a:prstGeom prst="line">
            <a:avLst/>
          </a:prstGeom>
          <a:ln w="76200" cmpd="thickThin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D7E16BC3-FF9D-40BD-9AD8-B4B57A2C9973}"/>
              </a:ext>
            </a:extLst>
          </p:cNvPr>
          <p:cNvSpPr txBox="1"/>
          <p:nvPr/>
        </p:nvSpPr>
        <p:spPr>
          <a:xfrm>
            <a:off x="5480188" y="2541164"/>
            <a:ext cx="21326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Ink Free" panose="03080402000500000000" pitchFamily="66" charset="0"/>
              </a:rPr>
              <a:t>hours spent looking at digital screens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5E188CA-B7CA-422B-B72B-76053CB67202}"/>
              </a:ext>
            </a:extLst>
          </p:cNvPr>
          <p:cNvSpPr txBox="1"/>
          <p:nvPr/>
        </p:nvSpPr>
        <p:spPr>
          <a:xfrm>
            <a:off x="5480188" y="3831833"/>
            <a:ext cx="20139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Ink Free" panose="03080402000500000000" pitchFamily="66" charset="0"/>
              </a:rPr>
              <a:t>score on an eye exam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42D4087C-D07D-492A-AB00-8123B2798717}"/>
              </a:ext>
            </a:extLst>
          </p:cNvPr>
          <p:cNvSpPr/>
          <p:nvPr/>
        </p:nvSpPr>
        <p:spPr>
          <a:xfrm>
            <a:off x="6228672" y="4453372"/>
            <a:ext cx="1222305" cy="4699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5F2F5ED-EEFD-4472-AFA3-B54900E72AC3}"/>
              </a:ext>
            </a:extLst>
          </p:cNvPr>
          <p:cNvSpPr txBox="1"/>
          <p:nvPr/>
        </p:nvSpPr>
        <p:spPr>
          <a:xfrm>
            <a:off x="5472353" y="5515855"/>
            <a:ext cx="28516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Ink Free" panose="03080402000500000000" pitchFamily="66" charset="0"/>
              </a:rPr>
              <a:t>The number of hours spent looking at digital screens will be negatively correlated with eye exam scores.</a:t>
            </a:r>
          </a:p>
        </p:txBody>
      </p:sp>
    </p:spTree>
    <p:extLst>
      <p:ext uri="{BB962C8B-B14F-4D97-AF65-F5344CB8AC3E}">
        <p14:creationId xmlns:p14="http://schemas.microsoft.com/office/powerpoint/2010/main" val="2339969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7E27A-5ABB-428B-BDBF-02D5421D9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51753"/>
            <a:ext cx="7886700" cy="893016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Arial Black" panose="020B0A04020102020204" pitchFamily="34" charset="0"/>
              </a:rPr>
              <a:t>Repeat All Steps for Variable Pairs 2-4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1718A0-CA57-4AB0-89EC-74A4C6D962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255" y="1554493"/>
            <a:ext cx="7709170" cy="505058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 few tips and reminders…</a:t>
            </a:r>
          </a:p>
          <a:p>
            <a:pPr marL="398463">
              <a:lnSpc>
                <a:spcPct val="100000"/>
              </a:lnSpc>
              <a:spcAft>
                <a:spcPts val="30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Do not use any variable twice! Your remaining 3 pairs should use 6 unique variable choices (in total).</a:t>
            </a:r>
          </a:p>
          <a:p>
            <a:pPr marL="398463">
              <a:lnSpc>
                <a:spcPct val="100000"/>
              </a:lnSpc>
              <a:spcAft>
                <a:spcPts val="30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Make sure you are writing hypotheses using the 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operational definitions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you came up with rather than the conceptual definitions from the list.</a:t>
            </a:r>
          </a:p>
          <a:p>
            <a:pPr marL="398463">
              <a:lnSpc>
                <a:spcPct val="100000"/>
              </a:lnSpc>
              <a:spcAft>
                <a:spcPts val="30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Try to get practice with both directional and non-directional hypotheses for both experimental and correlational approaches.</a:t>
            </a:r>
          </a:p>
          <a:p>
            <a:pPr marL="398463">
              <a:lnSpc>
                <a:spcPct val="100000"/>
              </a:lnSpc>
              <a:spcAft>
                <a:spcPts val="30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Your wording needs to be definitive so that it can be refutable (i.e., use “will be” instead of phrases like “may be” or “could be”).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6374625-64DD-42A8-BC56-DE2CF3CF6540}"/>
              </a:ext>
            </a:extLst>
          </p:cNvPr>
          <p:cNvCxnSpPr>
            <a:cxnSpLocks/>
          </p:cNvCxnSpPr>
          <p:nvPr/>
        </p:nvCxnSpPr>
        <p:spPr>
          <a:xfrm>
            <a:off x="705255" y="1393860"/>
            <a:ext cx="7709171" cy="0"/>
          </a:xfrm>
          <a:prstGeom prst="line">
            <a:avLst/>
          </a:prstGeom>
          <a:ln w="76200" cmpd="thickThin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7369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7E27A-5ABB-428B-BDBF-02D5421D9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51753"/>
            <a:ext cx="7886700" cy="893016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Arial Black" panose="020B0A04020102020204" pitchFamily="34" charset="0"/>
              </a:rPr>
              <a:t>Tips for Experimental Hypotheses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1718A0-CA57-4AB0-89EC-74A4C6D962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255" y="1554493"/>
            <a:ext cx="7709170" cy="505058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Your hypothesis should make a prediction about the nature of 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differences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between at least 2 levels of your independent variables. </a:t>
            </a:r>
            <a:b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984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Non-directional example: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57200" indent="0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   [The operationally-defined dependent variable] 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will differ based on whether participants experienced </a:t>
            </a: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   [Level 1]  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     	[Level 2]   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98463">
              <a:lnSpc>
                <a:spcPct val="100000"/>
              </a:lnSpc>
              <a:spcAft>
                <a:spcPts val="600"/>
              </a:spcAft>
            </a:pP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Directional example: </a:t>
            </a:r>
          </a:p>
          <a:p>
            <a:pPr marL="457200" indent="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  [Level 1] 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group will yield higher </a:t>
            </a: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   [operationally-defined dependent variable measures]  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than the </a:t>
            </a: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  [Level 2]  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group.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6374625-64DD-42A8-BC56-DE2CF3CF6540}"/>
              </a:ext>
            </a:extLst>
          </p:cNvPr>
          <p:cNvCxnSpPr>
            <a:cxnSpLocks/>
          </p:cNvCxnSpPr>
          <p:nvPr/>
        </p:nvCxnSpPr>
        <p:spPr>
          <a:xfrm>
            <a:off x="705255" y="1393860"/>
            <a:ext cx="7709171" cy="0"/>
          </a:xfrm>
          <a:prstGeom prst="line">
            <a:avLst/>
          </a:prstGeom>
          <a:ln w="76200" cmpd="thickThin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6731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7E27A-5ABB-428B-BDBF-02D5421D9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51753"/>
            <a:ext cx="7886700" cy="893016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Arial Black" panose="020B0A04020102020204" pitchFamily="34" charset="0"/>
              </a:rPr>
              <a:t>Tips for Correlational Hypotheses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1718A0-CA57-4AB0-89EC-74A4C6D962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255" y="1554493"/>
            <a:ext cx="7709170" cy="505058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Aft>
                <a:spcPts val="300"/>
              </a:spcAft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Your hypothesis should be written about 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holistic variables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(i.e., eye exam scores) rather than ranges of those variables (i.e., high eye exam scores). </a:t>
            </a:r>
            <a:b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98463">
              <a:lnSpc>
                <a:spcPct val="100000"/>
              </a:lnSpc>
              <a:spcAft>
                <a:spcPts val="600"/>
              </a:spcAft>
            </a:pP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Non-directional example: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57200" indent="0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   [Operationally-defined variable #1] 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will be significantly correlated with </a:t>
            </a: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  [operationally-defined variable #2] 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98463">
              <a:lnSpc>
                <a:spcPct val="100000"/>
              </a:lnSpc>
              <a:spcAft>
                <a:spcPts val="600"/>
              </a:spcAft>
            </a:pP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Directional example: </a:t>
            </a:r>
          </a:p>
          <a:p>
            <a:pPr marL="457200" indent="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  [Operationally-defined variable #1] 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will be negatively correlated with </a:t>
            </a: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  [operationally-defined variable #2] 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6374625-64DD-42A8-BC56-DE2CF3CF6540}"/>
              </a:ext>
            </a:extLst>
          </p:cNvPr>
          <p:cNvCxnSpPr>
            <a:cxnSpLocks/>
          </p:cNvCxnSpPr>
          <p:nvPr/>
        </p:nvCxnSpPr>
        <p:spPr>
          <a:xfrm>
            <a:off x="705255" y="1393860"/>
            <a:ext cx="7709171" cy="0"/>
          </a:xfrm>
          <a:prstGeom prst="line">
            <a:avLst/>
          </a:prstGeom>
          <a:ln w="76200" cmpd="thickThin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9970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7E27A-5ABB-428B-BDBF-02D5421D9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Black" panose="020B0A04020102020204" pitchFamily="34" charset="0"/>
              </a:rPr>
              <a:t>Goals of This Activity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1718A0-CA57-4AB0-89EC-74A4C6D962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82424"/>
            <a:ext cx="7785776" cy="3962333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Understand the structure of writing a testable research hypothesis</a:t>
            </a: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NOTE: This activity does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pertain to writing null and/or alternative hypotheses.</a:t>
            </a:r>
          </a:p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Practice writing individual components of both experimental and correlational research hypotheses</a:t>
            </a:r>
          </a:p>
          <a:p>
            <a:pPr lvl="1">
              <a:lnSpc>
                <a:spcPct val="100000"/>
              </a:lnSpc>
              <a:spcAft>
                <a:spcPts val="30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Operationally-defined variables</a:t>
            </a: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Levels of independent variables (in experimental approaches)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Apply both directional and non-directional approaches to writing testable hypotheses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6374625-64DD-42A8-BC56-DE2CF3CF6540}"/>
              </a:ext>
            </a:extLst>
          </p:cNvPr>
          <p:cNvCxnSpPr>
            <a:cxnSpLocks/>
          </p:cNvCxnSpPr>
          <p:nvPr/>
        </p:nvCxnSpPr>
        <p:spPr>
          <a:xfrm>
            <a:off x="705255" y="1393860"/>
            <a:ext cx="7709171" cy="0"/>
          </a:xfrm>
          <a:prstGeom prst="line">
            <a:avLst/>
          </a:prstGeom>
          <a:ln w="76200" cmpd="thickThin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1366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7E27A-5ABB-428B-BDBF-02D5421D9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latin typeface="Arial Black" panose="020B0A04020102020204" pitchFamily="34" charset="0"/>
              </a:rPr>
              <a:t>Step 1:</a:t>
            </a:r>
            <a:r>
              <a:rPr lang="en-US" dirty="0">
                <a:latin typeface="Arial Black" panose="020B0A04020102020204" pitchFamily="34" charset="0"/>
              </a:rPr>
              <a:t> Pick Your Variables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1718A0-CA57-4AB0-89EC-74A4C6D962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82425"/>
            <a:ext cx="7886700" cy="1491511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Pick one variable from the “Variable #1” list on the left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Pick one variable from the “Variable #2” list on the right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Does NOT have to be on the same line as your Variable #1 selection</a:t>
            </a:r>
          </a:p>
          <a:p>
            <a:pPr lvl="1">
              <a:lnSpc>
                <a:spcPct val="100000"/>
              </a:lnSpc>
              <a:spcBef>
                <a:spcPts val="30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Note that the variables in this walk-through are not on your list</a:t>
            </a:r>
          </a:p>
          <a:p>
            <a:pPr>
              <a:lnSpc>
                <a:spcPct val="100000"/>
              </a:lnSpc>
            </a:pPr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6374625-64DD-42A8-BC56-DE2CF3CF6540}"/>
              </a:ext>
            </a:extLst>
          </p:cNvPr>
          <p:cNvCxnSpPr>
            <a:cxnSpLocks/>
          </p:cNvCxnSpPr>
          <p:nvPr/>
        </p:nvCxnSpPr>
        <p:spPr>
          <a:xfrm>
            <a:off x="705255" y="1393860"/>
            <a:ext cx="7709171" cy="0"/>
          </a:xfrm>
          <a:prstGeom prst="line">
            <a:avLst/>
          </a:prstGeom>
          <a:ln w="76200" cmpd="thickThin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Two vertical lists of possible variables in a hypothetical experiment, labeled &quot;Variable #1&quot; and &quot;Variable #2&quot;. &quot;Screen time&quot; has been circled from the &quot;Variable 1&quot; list, and &quot;visual ability&quot; has been circled from the &quot;Variable #2&quot; list.">
            <a:extLst>
              <a:ext uri="{FF2B5EF4-FFF2-40B4-BE49-F238E27FC236}">
                <a16:creationId xmlns:a16="http://schemas.microsoft.com/office/drawing/2014/main" id="{E65F1F72-81FE-4955-8AD9-CD5FC87EE4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2802" y="3201549"/>
            <a:ext cx="6414075" cy="3482161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10CD52BB-64F7-4391-89C2-4FE8D3C083F0}"/>
              </a:ext>
            </a:extLst>
          </p:cNvPr>
          <p:cNvSpPr/>
          <p:nvPr/>
        </p:nvSpPr>
        <p:spPr>
          <a:xfrm>
            <a:off x="1206227" y="6355471"/>
            <a:ext cx="1262976" cy="3683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D42B0E3-F10E-4682-9E08-BA700D29B3A2}"/>
              </a:ext>
            </a:extLst>
          </p:cNvPr>
          <p:cNvSpPr/>
          <p:nvPr/>
        </p:nvSpPr>
        <p:spPr>
          <a:xfrm>
            <a:off x="5677708" y="6355471"/>
            <a:ext cx="1262976" cy="3683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564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he Variables Table, which consists of three columns and four rows. The first column is simply line labels of A, B, C, and D; the second column describes what you are to write; and the third column is initially blank since that is where you are to write the instructed material. The second column of Line A reads, &quot;Choice from Variable #1 list (as written in list:&quot; for which the last blank column has been filled in with &quot;screen time.&quot; The second column of Line C reads, &quot;Choice from Variable #2 list (as written in list:&quot; for which the last blank column has been filled in with &quot;visual ability.&quot; ">
            <a:extLst>
              <a:ext uri="{FF2B5EF4-FFF2-40B4-BE49-F238E27FC236}">
                <a16:creationId xmlns:a16="http://schemas.microsoft.com/office/drawing/2014/main" id="{2974213D-0298-4F63-BFE2-06D3CCCF57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950" y="3471666"/>
            <a:ext cx="8420100" cy="172402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057E27A-5ABB-428B-BDBF-02D5421D9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9206"/>
            <a:ext cx="7886700" cy="1325563"/>
          </a:xfrm>
        </p:spPr>
        <p:txBody>
          <a:bodyPr/>
          <a:lstStyle/>
          <a:p>
            <a:r>
              <a:rPr lang="en-US" u="sng" dirty="0">
                <a:latin typeface="Arial Black" panose="020B0A04020102020204" pitchFamily="34" charset="0"/>
              </a:rPr>
              <a:t>Step 2:</a:t>
            </a:r>
            <a:r>
              <a:rPr lang="en-US" dirty="0">
                <a:latin typeface="Arial Black" panose="020B0A04020102020204" pitchFamily="34" charset="0"/>
              </a:rPr>
              <a:t> Write Your Variables in Appropriate Boxes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1718A0-CA57-4AB0-89EC-74A4C6D962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82425"/>
            <a:ext cx="7886700" cy="191953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Write the variables you selected from the two lists in the Variables Table</a:t>
            </a:r>
          </a:p>
          <a:p>
            <a:pPr lvl="1">
              <a:lnSpc>
                <a:spcPct val="100000"/>
              </a:lnSpc>
              <a:spcAft>
                <a:spcPts val="30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Box 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write your selection from the “Variable #1” list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Box 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write your selection from the “Variable #2” list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6374625-64DD-42A8-BC56-DE2CF3CF6540}"/>
              </a:ext>
            </a:extLst>
          </p:cNvPr>
          <p:cNvCxnSpPr>
            <a:cxnSpLocks/>
          </p:cNvCxnSpPr>
          <p:nvPr/>
        </p:nvCxnSpPr>
        <p:spPr>
          <a:xfrm>
            <a:off x="705255" y="1393860"/>
            <a:ext cx="7709171" cy="0"/>
          </a:xfrm>
          <a:prstGeom prst="line">
            <a:avLst/>
          </a:prstGeom>
          <a:ln w="76200" cmpd="thickThin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580DA88-D49F-498F-B296-4511274916EE}"/>
              </a:ext>
            </a:extLst>
          </p:cNvPr>
          <p:cNvSpPr txBox="1"/>
          <p:nvPr/>
        </p:nvSpPr>
        <p:spPr>
          <a:xfrm>
            <a:off x="4660900" y="3559239"/>
            <a:ext cx="142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Ink Free" panose="03080402000500000000" pitchFamily="66" charset="0"/>
              </a:rPr>
              <a:t>screen time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C53DAF6-E73B-4315-B451-A086243EDA43}"/>
              </a:ext>
            </a:extLst>
          </p:cNvPr>
          <p:cNvSpPr txBox="1"/>
          <p:nvPr/>
        </p:nvSpPr>
        <p:spPr>
          <a:xfrm>
            <a:off x="4660900" y="4384862"/>
            <a:ext cx="142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Ink Free" panose="03080402000500000000" pitchFamily="66" charset="0"/>
              </a:rPr>
              <a:t>visual ability</a:t>
            </a:r>
          </a:p>
        </p:txBody>
      </p:sp>
    </p:spTree>
    <p:extLst>
      <p:ext uri="{BB962C8B-B14F-4D97-AF65-F5344CB8AC3E}">
        <p14:creationId xmlns:p14="http://schemas.microsoft.com/office/powerpoint/2010/main" val="1329300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The same Variables Table from the previous slide, but now with lines B and D also completed in the final column. The second column of Line B reads, &quot;Operationally-defined version of Variable #1 choice:&quot; for which the last blank column has been filled in with &quot;hours spent looking at digital screens.&quot; The second column of Line D reads, &quot;Operationally-defined version of Variable #2 choice:&quot; for which the last blank column has been filled in with &quot;score on an eye exam.&quot;">
            <a:extLst>
              <a:ext uri="{FF2B5EF4-FFF2-40B4-BE49-F238E27FC236}">
                <a16:creationId xmlns:a16="http://schemas.microsoft.com/office/drawing/2014/main" id="{A90A572F-3C1E-40DB-91C2-26EFBA79F1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" y="3474720"/>
            <a:ext cx="8420100" cy="172402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057E27A-5ABB-428B-BDBF-02D5421D9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9206"/>
            <a:ext cx="7886700" cy="1325563"/>
          </a:xfrm>
        </p:spPr>
        <p:txBody>
          <a:bodyPr/>
          <a:lstStyle/>
          <a:p>
            <a:r>
              <a:rPr lang="en-US" u="sng" dirty="0">
                <a:latin typeface="Arial Black" panose="020B0A04020102020204" pitchFamily="34" charset="0"/>
              </a:rPr>
              <a:t>Step 3:</a:t>
            </a:r>
            <a:r>
              <a:rPr lang="en-US" dirty="0">
                <a:latin typeface="Arial Black" panose="020B0A04020102020204" pitchFamily="34" charset="0"/>
              </a:rPr>
              <a:t> Operationally Define </a:t>
            </a:r>
            <a:br>
              <a:rPr lang="en-US" dirty="0">
                <a:latin typeface="Arial Black" panose="020B0A04020102020204" pitchFamily="34" charset="0"/>
              </a:rPr>
            </a:br>
            <a:r>
              <a:rPr lang="en-US" dirty="0">
                <a:latin typeface="Arial Black" panose="020B0A04020102020204" pitchFamily="34" charset="0"/>
              </a:rPr>
              <a:t>Your Variables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1718A0-CA57-4AB0-89EC-74A4C6D962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82425"/>
            <a:ext cx="7886700" cy="191953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For each of the variables you selected, write an operational definition that could be used in a hypothetical study</a:t>
            </a:r>
          </a:p>
          <a:p>
            <a:pPr lvl="1">
              <a:lnSpc>
                <a:spcPct val="100000"/>
              </a:lnSpc>
              <a:spcAft>
                <a:spcPts val="30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Box B,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write your operational definition of the Box A variable</a:t>
            </a:r>
          </a:p>
          <a:p>
            <a:pPr lvl="1">
              <a:lnSpc>
                <a:spcPct val="100000"/>
              </a:lnSpc>
              <a:spcAft>
                <a:spcPts val="30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Box D,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write your operational definition of the Box C variable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6374625-64DD-42A8-BC56-DE2CF3CF6540}"/>
              </a:ext>
            </a:extLst>
          </p:cNvPr>
          <p:cNvCxnSpPr>
            <a:cxnSpLocks/>
          </p:cNvCxnSpPr>
          <p:nvPr/>
        </p:nvCxnSpPr>
        <p:spPr>
          <a:xfrm>
            <a:off x="705255" y="1393860"/>
            <a:ext cx="7709171" cy="0"/>
          </a:xfrm>
          <a:prstGeom prst="line">
            <a:avLst/>
          </a:prstGeom>
          <a:ln w="76200" cmpd="thickThin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580DA88-D49F-498F-B296-4511274916EE}"/>
              </a:ext>
            </a:extLst>
          </p:cNvPr>
          <p:cNvSpPr txBox="1"/>
          <p:nvPr/>
        </p:nvSpPr>
        <p:spPr>
          <a:xfrm>
            <a:off x="4660900" y="3559239"/>
            <a:ext cx="142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Ink Free" panose="03080402000500000000" pitchFamily="66" charset="0"/>
              </a:rPr>
              <a:t>screen time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C53DAF6-E73B-4315-B451-A086243EDA43}"/>
              </a:ext>
            </a:extLst>
          </p:cNvPr>
          <p:cNvSpPr txBox="1"/>
          <p:nvPr/>
        </p:nvSpPr>
        <p:spPr>
          <a:xfrm>
            <a:off x="4660900" y="4384862"/>
            <a:ext cx="142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Ink Free" panose="03080402000500000000" pitchFamily="66" charset="0"/>
              </a:rPr>
              <a:t>visual ability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86A763E-8600-4BA9-91E7-A8B14936D58C}"/>
              </a:ext>
            </a:extLst>
          </p:cNvPr>
          <p:cNvSpPr txBox="1"/>
          <p:nvPr/>
        </p:nvSpPr>
        <p:spPr>
          <a:xfrm>
            <a:off x="4660900" y="3972050"/>
            <a:ext cx="3909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Ink Free" panose="03080402000500000000" pitchFamily="66" charset="0"/>
              </a:rPr>
              <a:t>hours spent looking at digital screens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89BE3DB-BAA6-4086-A8D8-A6250D66B402}"/>
              </a:ext>
            </a:extLst>
          </p:cNvPr>
          <p:cNvSpPr txBox="1"/>
          <p:nvPr/>
        </p:nvSpPr>
        <p:spPr>
          <a:xfrm>
            <a:off x="4660900" y="4778943"/>
            <a:ext cx="295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Ink Free" panose="03080402000500000000" pitchFamily="66" charset="0"/>
              </a:rPr>
              <a:t>score on an eye exam</a:t>
            </a:r>
          </a:p>
        </p:txBody>
      </p:sp>
    </p:spTree>
    <p:extLst>
      <p:ext uri="{BB962C8B-B14F-4D97-AF65-F5344CB8AC3E}">
        <p14:creationId xmlns:p14="http://schemas.microsoft.com/office/powerpoint/2010/main" val="1497284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7E27A-5ABB-428B-BDBF-02D5421D9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9206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n-US" u="sng" dirty="0">
                <a:latin typeface="Arial Black" panose="020B0A04020102020204" pitchFamily="34" charset="0"/>
              </a:rPr>
              <a:t>Step 4:</a:t>
            </a:r>
            <a:r>
              <a:rPr lang="en-US" dirty="0">
                <a:latin typeface="Arial Black" panose="020B0A04020102020204" pitchFamily="34" charset="0"/>
              </a:rPr>
              <a:t> Apply Operational Definitions to Experimental Approach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1718A0-CA57-4AB0-89EC-74A4C6D962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6787" y="3098514"/>
            <a:ext cx="3198120" cy="330287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Write the operational definitions from the Variables Table in the appropriate boxes of the Experimental Approach section of the of the Hypothesis Table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6374625-64DD-42A8-BC56-DE2CF3CF6540}"/>
              </a:ext>
            </a:extLst>
          </p:cNvPr>
          <p:cNvCxnSpPr>
            <a:cxnSpLocks/>
          </p:cNvCxnSpPr>
          <p:nvPr/>
        </p:nvCxnSpPr>
        <p:spPr>
          <a:xfrm>
            <a:off x="705255" y="1393860"/>
            <a:ext cx="7709171" cy="0"/>
          </a:xfrm>
          <a:prstGeom prst="line">
            <a:avLst/>
          </a:prstGeom>
          <a:ln w="76200" cmpd="thickThin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The same completed Variables Table from the previous slide">
            <a:extLst>
              <a:ext uri="{FF2B5EF4-FFF2-40B4-BE49-F238E27FC236}">
                <a16:creationId xmlns:a16="http://schemas.microsoft.com/office/drawing/2014/main" id="{520B5B7F-5AD3-4BF0-9933-427FF4156B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6787" y="1505858"/>
            <a:ext cx="7050426" cy="1471394"/>
          </a:xfrm>
          <a:prstGeom prst="rect">
            <a:avLst/>
          </a:prstGeom>
        </p:spPr>
      </p:pic>
      <p:pic>
        <p:nvPicPr>
          <p:cNvPr id="6" name="Picture 5" descr="The Experimental Approach section of the Hypothesis Table, which has 2 columns and 5 rows. The first row, first column is labeled, &quot;Operationally-defined independent variable (box B):&quot;, and the first row, second column has been filled in with &quot;hours spent looking at digital screens.&quot; The third row, first column is labeled, &quot;Operationally-defined dependent variable (box D):&quot;, and the third row, second column has been filled in with &quot;score on an eye exam.&quot; ">
            <a:extLst>
              <a:ext uri="{FF2B5EF4-FFF2-40B4-BE49-F238E27FC236}">
                <a16:creationId xmlns:a16="http://schemas.microsoft.com/office/drawing/2014/main" id="{93DF158B-D770-4F23-A09B-780D0F35F5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06989" y="3093988"/>
            <a:ext cx="3690224" cy="3632564"/>
          </a:xfrm>
          <a:prstGeom prst="rect">
            <a:avLst/>
          </a:prstGeom>
        </p:spPr>
      </p:pic>
      <p:grpSp>
        <p:nvGrpSpPr>
          <p:cNvPr id="17" name="Group 16" descr="Orange boxes around text and arrow indicating that what was entered into the third column on Line B of the Variables Table is what should be entered verbatim into the second column on the first row of the Experimental Approach section of the Hypothesis Table">
            <a:extLst>
              <a:ext uri="{FF2B5EF4-FFF2-40B4-BE49-F238E27FC236}">
                <a16:creationId xmlns:a16="http://schemas.microsoft.com/office/drawing/2014/main" id="{B2BC1373-7BED-4BAB-B96B-8B51A5877FED}"/>
              </a:ext>
            </a:extLst>
          </p:cNvPr>
          <p:cNvGrpSpPr/>
          <p:nvPr/>
        </p:nvGrpSpPr>
        <p:grpSpPr>
          <a:xfrm>
            <a:off x="4552544" y="1896894"/>
            <a:ext cx="3537913" cy="2091446"/>
            <a:chOff x="4552544" y="1896894"/>
            <a:chExt cx="3537913" cy="2091446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C136C5C7-AEB4-4844-AD20-A84AC5501C2B}"/>
                </a:ext>
              </a:extLst>
            </p:cNvPr>
            <p:cNvSpPr/>
            <p:nvPr/>
          </p:nvSpPr>
          <p:spPr>
            <a:xfrm>
              <a:off x="4552544" y="1896894"/>
              <a:ext cx="3525213" cy="321012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D00EAD1-0708-4CF9-8CB9-22618E836105}"/>
                </a:ext>
              </a:extLst>
            </p:cNvPr>
            <p:cNvSpPr/>
            <p:nvPr/>
          </p:nvSpPr>
          <p:spPr>
            <a:xfrm>
              <a:off x="5843080" y="3414410"/>
              <a:ext cx="2234677" cy="573930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Connector: Curved 14">
              <a:extLst>
                <a:ext uri="{FF2B5EF4-FFF2-40B4-BE49-F238E27FC236}">
                  <a16:creationId xmlns:a16="http://schemas.microsoft.com/office/drawing/2014/main" id="{5E76CC06-A8A7-49D0-8F2E-FF03D14FB393}"/>
                </a:ext>
              </a:extLst>
            </p:cNvPr>
            <p:cNvCxnSpPr>
              <a:cxnSpLocks/>
              <a:stCxn id="12" idx="3"/>
              <a:endCxn id="13" idx="3"/>
            </p:cNvCxnSpPr>
            <p:nvPr/>
          </p:nvCxnSpPr>
          <p:spPr>
            <a:xfrm>
              <a:off x="8077757" y="2057400"/>
              <a:ext cx="12700" cy="1643975"/>
            </a:xfrm>
            <a:prstGeom prst="curvedConnector3">
              <a:avLst>
                <a:gd name="adj1" fmla="val 4097874"/>
              </a:avLst>
            </a:prstGeom>
            <a:ln w="38100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 descr="Blue boxes around text and arrow indicating that what was entered into the third column on Line D of the Variables Table is what should be entered verbatim into the second column on the third row of the Experimental Approach section of the Hypothesis Table">
            <a:extLst>
              <a:ext uri="{FF2B5EF4-FFF2-40B4-BE49-F238E27FC236}">
                <a16:creationId xmlns:a16="http://schemas.microsoft.com/office/drawing/2014/main" id="{71D7C1F4-26AE-4165-B631-FB421BA7A58C}"/>
              </a:ext>
            </a:extLst>
          </p:cNvPr>
          <p:cNvGrpSpPr/>
          <p:nvPr/>
        </p:nvGrpSpPr>
        <p:grpSpPr>
          <a:xfrm>
            <a:off x="4546194" y="2568515"/>
            <a:ext cx="3537913" cy="2468403"/>
            <a:chOff x="4552544" y="1896894"/>
            <a:chExt cx="3537913" cy="2468403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A03BDDD-07ED-4CEB-A22D-4C1A3F3B4E54}"/>
                </a:ext>
              </a:extLst>
            </p:cNvPr>
            <p:cNvSpPr/>
            <p:nvPr/>
          </p:nvSpPr>
          <p:spPr>
            <a:xfrm>
              <a:off x="4552544" y="1896894"/>
              <a:ext cx="3525213" cy="321012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EA23EE5B-B0DC-4099-8F57-F1C4B29C978B}"/>
                </a:ext>
              </a:extLst>
            </p:cNvPr>
            <p:cNvSpPr/>
            <p:nvPr/>
          </p:nvSpPr>
          <p:spPr>
            <a:xfrm>
              <a:off x="5843080" y="3949017"/>
              <a:ext cx="2234677" cy="416280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Connector: Curved 21">
              <a:extLst>
                <a:ext uri="{FF2B5EF4-FFF2-40B4-BE49-F238E27FC236}">
                  <a16:creationId xmlns:a16="http://schemas.microsoft.com/office/drawing/2014/main" id="{D2BE1375-8DDA-4211-BECC-2965217EFED6}"/>
                </a:ext>
              </a:extLst>
            </p:cNvPr>
            <p:cNvCxnSpPr>
              <a:cxnSpLocks/>
              <a:stCxn id="20" idx="3"/>
              <a:endCxn id="21" idx="3"/>
            </p:cNvCxnSpPr>
            <p:nvPr/>
          </p:nvCxnSpPr>
          <p:spPr>
            <a:xfrm>
              <a:off x="8077757" y="2057400"/>
              <a:ext cx="12700" cy="2099757"/>
            </a:xfrm>
            <a:prstGeom prst="curvedConnector3">
              <a:avLst>
                <a:gd name="adj1" fmla="val 4097866"/>
              </a:avLst>
            </a:prstGeom>
            <a:ln w="3810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D7E16BC3-FF9D-40BD-9AD8-B4B57A2C9973}"/>
              </a:ext>
            </a:extLst>
          </p:cNvPr>
          <p:cNvSpPr txBox="1"/>
          <p:nvPr/>
        </p:nvSpPr>
        <p:spPr>
          <a:xfrm>
            <a:off x="5849836" y="3415554"/>
            <a:ext cx="21326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Ink Free" panose="03080402000500000000" pitchFamily="66" charset="0"/>
              </a:rPr>
              <a:t>hours spent looking at digital screens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5E188CA-B7CA-422B-B72B-76053CB67202}"/>
              </a:ext>
            </a:extLst>
          </p:cNvPr>
          <p:cNvSpPr txBox="1"/>
          <p:nvPr/>
        </p:nvSpPr>
        <p:spPr>
          <a:xfrm>
            <a:off x="5849836" y="4659501"/>
            <a:ext cx="20139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Ink Free" panose="03080402000500000000" pitchFamily="66" charset="0"/>
              </a:rPr>
              <a:t>score on an eye exam</a:t>
            </a:r>
          </a:p>
        </p:txBody>
      </p:sp>
    </p:spTree>
    <p:extLst>
      <p:ext uri="{BB962C8B-B14F-4D97-AF65-F5344CB8AC3E}">
        <p14:creationId xmlns:p14="http://schemas.microsoft.com/office/powerpoint/2010/main" val="675317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7E27A-5ABB-428B-BDBF-02D5421D9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9206"/>
            <a:ext cx="7886700" cy="1325563"/>
          </a:xfrm>
        </p:spPr>
        <p:txBody>
          <a:bodyPr>
            <a:normAutofit/>
          </a:bodyPr>
          <a:lstStyle/>
          <a:p>
            <a:r>
              <a:rPr lang="en-US" u="sng" dirty="0">
                <a:latin typeface="Arial Black" panose="020B0A04020102020204" pitchFamily="34" charset="0"/>
              </a:rPr>
              <a:t>Step 5:</a:t>
            </a:r>
            <a:r>
              <a:rPr lang="en-US" dirty="0">
                <a:latin typeface="Arial Black" panose="020B0A04020102020204" pitchFamily="34" charset="0"/>
              </a:rPr>
              <a:t> Define Levels for the Experimental Approach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1718A0-CA57-4AB0-89EC-74A4C6D962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4249" y="1794795"/>
            <a:ext cx="3014985" cy="330287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Write 2-3 levels of the independent variable that will be compared in your experimental hypothesis</a:t>
            </a:r>
          </a:p>
          <a:p>
            <a:pPr lvl="1">
              <a:lnSpc>
                <a:spcPct val="100000"/>
              </a:lnSpc>
              <a:spcAft>
                <a:spcPts val="30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Should reflect operational definition of the independent variable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6374625-64DD-42A8-BC56-DE2CF3CF6540}"/>
              </a:ext>
            </a:extLst>
          </p:cNvPr>
          <p:cNvCxnSpPr>
            <a:cxnSpLocks/>
          </p:cNvCxnSpPr>
          <p:nvPr/>
        </p:nvCxnSpPr>
        <p:spPr>
          <a:xfrm>
            <a:off x="705255" y="1393860"/>
            <a:ext cx="7709171" cy="0"/>
          </a:xfrm>
          <a:prstGeom prst="line">
            <a:avLst/>
          </a:prstGeom>
          <a:ln w="76200" cmpd="thickThin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The same Experimental Approach section of the Hypothesis Table from the previous slide, but now with the second row having the previously-blank second column cell of that row completed with, &quot;0 hours, 2 hours, 4 hours&quot;">
            <a:extLst>
              <a:ext uri="{FF2B5EF4-FFF2-40B4-BE49-F238E27FC236}">
                <a16:creationId xmlns:a16="http://schemas.microsoft.com/office/drawing/2014/main" id="{93DF158B-D770-4F23-A09B-780D0F35F5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2369" y="1779949"/>
            <a:ext cx="4629622" cy="4557284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D7E16BC3-FF9D-40BD-9AD8-B4B57A2C9973}"/>
              </a:ext>
            </a:extLst>
          </p:cNvPr>
          <p:cNvSpPr txBox="1"/>
          <p:nvPr/>
        </p:nvSpPr>
        <p:spPr>
          <a:xfrm>
            <a:off x="5655278" y="2257956"/>
            <a:ext cx="21326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Ink Free" panose="03080402000500000000" pitchFamily="66" charset="0"/>
              </a:rPr>
              <a:t>hours spent looking at digital screens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5E188CA-B7CA-422B-B72B-76053CB67202}"/>
              </a:ext>
            </a:extLst>
          </p:cNvPr>
          <p:cNvSpPr txBox="1"/>
          <p:nvPr/>
        </p:nvSpPr>
        <p:spPr>
          <a:xfrm>
            <a:off x="5655278" y="3793734"/>
            <a:ext cx="20139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Ink Free" panose="03080402000500000000" pitchFamily="66" charset="0"/>
              </a:rPr>
              <a:t>score on an eye exam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535E739-A7CD-407E-877B-76BBFFB2DA4F}"/>
              </a:ext>
            </a:extLst>
          </p:cNvPr>
          <p:cNvSpPr txBox="1"/>
          <p:nvPr/>
        </p:nvSpPr>
        <p:spPr>
          <a:xfrm>
            <a:off x="5655278" y="3142953"/>
            <a:ext cx="2755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Ink Free" panose="03080402000500000000" pitchFamily="66" charset="0"/>
              </a:rPr>
              <a:t>0 hours, 2 hours, 4 hours</a:t>
            </a:r>
          </a:p>
        </p:txBody>
      </p:sp>
    </p:spTree>
    <p:extLst>
      <p:ext uri="{BB962C8B-B14F-4D97-AF65-F5344CB8AC3E}">
        <p14:creationId xmlns:p14="http://schemas.microsoft.com/office/powerpoint/2010/main" val="2626168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7E27A-5ABB-428B-BDBF-02D5421D9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9206"/>
            <a:ext cx="7886700" cy="1325563"/>
          </a:xfrm>
        </p:spPr>
        <p:txBody>
          <a:bodyPr>
            <a:normAutofit/>
          </a:bodyPr>
          <a:lstStyle/>
          <a:p>
            <a:r>
              <a:rPr lang="en-US" u="sng" dirty="0">
                <a:latin typeface="Arial Black" panose="020B0A04020102020204" pitchFamily="34" charset="0"/>
              </a:rPr>
              <a:t>Step 6:</a:t>
            </a:r>
            <a:r>
              <a:rPr lang="en-US" dirty="0">
                <a:latin typeface="Arial Black" panose="020B0A04020102020204" pitchFamily="34" charset="0"/>
              </a:rPr>
              <a:t> Decide on Directionality for the Experimental Approach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1718A0-CA57-4AB0-89EC-74A4C6D962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4249" y="1794795"/>
            <a:ext cx="3014985" cy="330287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Indicate whether you wish to write a directional or non-directional hypothesis by circling the appropriate choice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6374625-64DD-42A8-BC56-DE2CF3CF6540}"/>
              </a:ext>
            </a:extLst>
          </p:cNvPr>
          <p:cNvCxnSpPr>
            <a:cxnSpLocks/>
          </p:cNvCxnSpPr>
          <p:nvPr/>
        </p:nvCxnSpPr>
        <p:spPr>
          <a:xfrm>
            <a:off x="705255" y="1393860"/>
            <a:ext cx="7709171" cy="0"/>
          </a:xfrm>
          <a:prstGeom prst="line">
            <a:avLst/>
          </a:prstGeom>
          <a:ln w="76200" cmpd="thickThin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The same Experimental Approach section of the Hypothesis Table from the previous slide, but now with the second cell column of the fourth row having the word &quot;non-directional&quot; circled">
            <a:extLst>
              <a:ext uri="{FF2B5EF4-FFF2-40B4-BE49-F238E27FC236}">
                <a16:creationId xmlns:a16="http://schemas.microsoft.com/office/drawing/2014/main" id="{93DF158B-D770-4F23-A09B-780D0F35F5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2369" y="1779949"/>
            <a:ext cx="4629622" cy="4557284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D7E16BC3-FF9D-40BD-9AD8-B4B57A2C9973}"/>
              </a:ext>
            </a:extLst>
          </p:cNvPr>
          <p:cNvSpPr txBox="1"/>
          <p:nvPr/>
        </p:nvSpPr>
        <p:spPr>
          <a:xfrm>
            <a:off x="5655278" y="2257956"/>
            <a:ext cx="21326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Ink Free" panose="03080402000500000000" pitchFamily="66" charset="0"/>
              </a:rPr>
              <a:t>hours spent looking at digital screens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5E188CA-B7CA-422B-B72B-76053CB67202}"/>
              </a:ext>
            </a:extLst>
          </p:cNvPr>
          <p:cNvSpPr txBox="1"/>
          <p:nvPr/>
        </p:nvSpPr>
        <p:spPr>
          <a:xfrm>
            <a:off x="5655278" y="3793734"/>
            <a:ext cx="20139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Ink Free" panose="03080402000500000000" pitchFamily="66" charset="0"/>
              </a:rPr>
              <a:t>score on an eye exam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535E739-A7CD-407E-877B-76BBFFB2DA4F}"/>
              </a:ext>
            </a:extLst>
          </p:cNvPr>
          <p:cNvSpPr txBox="1"/>
          <p:nvPr/>
        </p:nvSpPr>
        <p:spPr>
          <a:xfrm>
            <a:off x="5655278" y="3142953"/>
            <a:ext cx="2755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Ink Free" panose="03080402000500000000" pitchFamily="66" charset="0"/>
              </a:rPr>
              <a:t>0 hours, 2 hours, 4 hours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11C1835-7190-4D5C-B1F2-334FD5D52517}"/>
              </a:ext>
            </a:extLst>
          </p:cNvPr>
          <p:cNvSpPr/>
          <p:nvPr/>
        </p:nvSpPr>
        <p:spPr>
          <a:xfrm>
            <a:off x="6335680" y="4686841"/>
            <a:ext cx="1222305" cy="4699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034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7E27A-5ABB-428B-BDBF-02D5421D9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9206"/>
            <a:ext cx="7886700" cy="1325563"/>
          </a:xfrm>
        </p:spPr>
        <p:txBody>
          <a:bodyPr>
            <a:normAutofit/>
          </a:bodyPr>
          <a:lstStyle/>
          <a:p>
            <a:r>
              <a:rPr lang="en-US" u="sng" dirty="0">
                <a:latin typeface="Arial Black" panose="020B0A04020102020204" pitchFamily="34" charset="0"/>
              </a:rPr>
              <a:t>Step 7:</a:t>
            </a:r>
            <a:r>
              <a:rPr lang="en-US" dirty="0">
                <a:latin typeface="Arial Black" panose="020B0A04020102020204" pitchFamily="34" charset="0"/>
              </a:rPr>
              <a:t> Write Your Experimental Hypothesis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1718A0-CA57-4AB0-89EC-74A4C6D962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4249" y="1794795"/>
            <a:ext cx="3014985" cy="330287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Using your operationally-defined dependent variable and levels of the independent variable, write a hypothesis that reflects the directional approach you selected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6374625-64DD-42A8-BC56-DE2CF3CF6540}"/>
              </a:ext>
            </a:extLst>
          </p:cNvPr>
          <p:cNvCxnSpPr>
            <a:cxnSpLocks/>
          </p:cNvCxnSpPr>
          <p:nvPr/>
        </p:nvCxnSpPr>
        <p:spPr>
          <a:xfrm>
            <a:off x="705255" y="1393860"/>
            <a:ext cx="7709171" cy="0"/>
          </a:xfrm>
          <a:prstGeom prst="line">
            <a:avLst/>
          </a:prstGeom>
          <a:ln w="76200" cmpd="thickThin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The same Experimental Approach section of the Hypothesis Table from the previous slide, but now with the second cell column of the fifth row being filled in with, &quot;There will be a significant difference in participants' eye exam scores based on whether they experienced 0, 2, or 4 hours of time looking at digital screens.&quot;">
            <a:extLst>
              <a:ext uri="{FF2B5EF4-FFF2-40B4-BE49-F238E27FC236}">
                <a16:creationId xmlns:a16="http://schemas.microsoft.com/office/drawing/2014/main" id="{93DF158B-D770-4F23-A09B-780D0F35F5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2369" y="1779949"/>
            <a:ext cx="4629622" cy="4557284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D7E16BC3-FF9D-40BD-9AD8-B4B57A2C9973}"/>
              </a:ext>
            </a:extLst>
          </p:cNvPr>
          <p:cNvSpPr txBox="1"/>
          <p:nvPr/>
        </p:nvSpPr>
        <p:spPr>
          <a:xfrm>
            <a:off x="5655278" y="2257956"/>
            <a:ext cx="21326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Ink Free" panose="03080402000500000000" pitchFamily="66" charset="0"/>
              </a:rPr>
              <a:t>hours spent looking at digital screens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5E188CA-B7CA-422B-B72B-76053CB67202}"/>
              </a:ext>
            </a:extLst>
          </p:cNvPr>
          <p:cNvSpPr txBox="1"/>
          <p:nvPr/>
        </p:nvSpPr>
        <p:spPr>
          <a:xfrm>
            <a:off x="5655278" y="3793734"/>
            <a:ext cx="20139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Ink Free" panose="03080402000500000000" pitchFamily="66" charset="0"/>
              </a:rPr>
              <a:t>score on an eye exam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535E739-A7CD-407E-877B-76BBFFB2DA4F}"/>
              </a:ext>
            </a:extLst>
          </p:cNvPr>
          <p:cNvSpPr txBox="1"/>
          <p:nvPr/>
        </p:nvSpPr>
        <p:spPr>
          <a:xfrm>
            <a:off x="5655278" y="3142953"/>
            <a:ext cx="2755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Ink Free" panose="03080402000500000000" pitchFamily="66" charset="0"/>
              </a:rPr>
              <a:t>0 hours, 2 hours, 4 hours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11C1835-7190-4D5C-B1F2-334FD5D52517}"/>
              </a:ext>
            </a:extLst>
          </p:cNvPr>
          <p:cNvSpPr/>
          <p:nvPr/>
        </p:nvSpPr>
        <p:spPr>
          <a:xfrm>
            <a:off x="6335680" y="4686841"/>
            <a:ext cx="1222305" cy="4699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6A23D37-FB92-4D00-BC8B-F871ACA5F56A}"/>
              </a:ext>
            </a:extLst>
          </p:cNvPr>
          <p:cNvSpPr txBox="1"/>
          <p:nvPr/>
        </p:nvSpPr>
        <p:spPr>
          <a:xfrm>
            <a:off x="5655278" y="5222941"/>
            <a:ext cx="275590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>
                <a:latin typeface="Ink Free" panose="03080402000500000000" pitchFamily="66" charset="0"/>
              </a:rPr>
              <a:t>There will be a significant difference in participants’ eye exam scores based on whether they experienced 0, 2, or 4 hours of time looking at digital screens. </a:t>
            </a:r>
          </a:p>
        </p:txBody>
      </p:sp>
    </p:spTree>
    <p:extLst>
      <p:ext uri="{BB962C8B-B14F-4D97-AF65-F5344CB8AC3E}">
        <p14:creationId xmlns:p14="http://schemas.microsoft.com/office/powerpoint/2010/main" val="1929998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4464</TotalTime>
  <Words>876</Words>
  <Application>Microsoft Office PowerPoint</Application>
  <PresentationFormat>On-screen Show (4:3)</PresentationFormat>
  <Paragraphs>80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Arial Black</vt:lpstr>
      <vt:lpstr>Calibri</vt:lpstr>
      <vt:lpstr>Calibri Light</vt:lpstr>
      <vt:lpstr>Ink Free</vt:lpstr>
      <vt:lpstr>Office Theme</vt:lpstr>
      <vt:lpstr>Writing Testable Research Hypotheses</vt:lpstr>
      <vt:lpstr>Goals of This Activity</vt:lpstr>
      <vt:lpstr>Step 1: Pick Your Variables</vt:lpstr>
      <vt:lpstr>Step 2: Write Your Variables in Appropriate Boxes</vt:lpstr>
      <vt:lpstr>Step 3: Operationally Define  Your Variables</vt:lpstr>
      <vt:lpstr>Step 4: Apply Operational Definitions to Experimental Approach</vt:lpstr>
      <vt:lpstr>Step 5: Define Levels for the Experimental Approach</vt:lpstr>
      <vt:lpstr>Step 6: Decide on Directionality for the Experimental Approach</vt:lpstr>
      <vt:lpstr>Step 7: Write Your Experimental Hypothesis</vt:lpstr>
      <vt:lpstr>Step 8: Apply Operational Definitions to Correlational Approach</vt:lpstr>
      <vt:lpstr>Step 9: Decide on Directionality for Correlational Approach</vt:lpstr>
      <vt:lpstr>Step 10: Write Your Correlational Hypothesis</vt:lpstr>
      <vt:lpstr>Repeat All Steps for Variable Pairs 2-4</vt:lpstr>
      <vt:lpstr>Tips for Experimental Hypotheses</vt:lpstr>
      <vt:lpstr>Tips for Correlational Hypotheses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B. Strohmetz</dc:creator>
  <cp:lastModifiedBy>Kate Anderson</cp:lastModifiedBy>
  <cp:revision>255</cp:revision>
  <dcterms:created xsi:type="dcterms:W3CDTF">2015-07-30T12:47:03Z</dcterms:created>
  <dcterms:modified xsi:type="dcterms:W3CDTF">2023-06-07T17:13:39Z</dcterms:modified>
</cp:coreProperties>
</file>