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06.xml" ContentType="application/vnd.openxmlformats-officedocument.presentationml.notesSlide+xml"/>
  <Override PartName="/ppt/notesSlides/notesSlide10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0"/>
  </p:notesMasterIdLst>
  <p:sldIdLst>
    <p:sldId id="256" r:id="rId2"/>
    <p:sldId id="275" r:id="rId3"/>
    <p:sldId id="279" r:id="rId4"/>
    <p:sldId id="292" r:id="rId5"/>
    <p:sldId id="291" r:id="rId6"/>
    <p:sldId id="293" r:id="rId7"/>
    <p:sldId id="273" r:id="rId8"/>
    <p:sldId id="274" r:id="rId9"/>
    <p:sldId id="294" r:id="rId10"/>
    <p:sldId id="295" r:id="rId11"/>
    <p:sldId id="296" r:id="rId12"/>
    <p:sldId id="297" r:id="rId13"/>
    <p:sldId id="401" r:id="rId14"/>
    <p:sldId id="280" r:id="rId15"/>
    <p:sldId id="282" r:id="rId16"/>
    <p:sldId id="283" r:id="rId17"/>
    <p:sldId id="284" r:id="rId18"/>
    <p:sldId id="285" r:id="rId19"/>
    <p:sldId id="286" r:id="rId20"/>
    <p:sldId id="281" r:id="rId21"/>
    <p:sldId id="288" r:id="rId22"/>
    <p:sldId id="289" r:id="rId23"/>
    <p:sldId id="298" r:id="rId24"/>
    <p:sldId id="299" r:id="rId25"/>
    <p:sldId id="402" r:id="rId26"/>
    <p:sldId id="301" r:id="rId27"/>
    <p:sldId id="302" r:id="rId28"/>
    <p:sldId id="303" r:id="rId29"/>
    <p:sldId id="305" r:id="rId30"/>
    <p:sldId id="306" r:id="rId31"/>
    <p:sldId id="307" r:id="rId32"/>
    <p:sldId id="308" r:id="rId33"/>
    <p:sldId id="309" r:id="rId34"/>
    <p:sldId id="310" r:id="rId35"/>
    <p:sldId id="311" r:id="rId36"/>
    <p:sldId id="312" r:id="rId37"/>
    <p:sldId id="313" r:id="rId38"/>
    <p:sldId id="300" r:id="rId39"/>
    <p:sldId id="319" r:id="rId40"/>
    <p:sldId id="403" r:id="rId41"/>
    <p:sldId id="314" r:id="rId42"/>
    <p:sldId id="315" r:id="rId43"/>
    <p:sldId id="320" r:id="rId44"/>
    <p:sldId id="321" r:id="rId45"/>
    <p:sldId id="322" r:id="rId46"/>
    <p:sldId id="323" r:id="rId47"/>
    <p:sldId id="324" r:id="rId48"/>
    <p:sldId id="325" r:id="rId49"/>
    <p:sldId id="326" r:id="rId50"/>
    <p:sldId id="327" r:id="rId51"/>
    <p:sldId id="331" r:id="rId52"/>
    <p:sldId id="316" r:id="rId53"/>
    <p:sldId id="317" r:id="rId54"/>
    <p:sldId id="318" r:id="rId55"/>
    <p:sldId id="332" r:id="rId56"/>
    <p:sldId id="333" r:id="rId57"/>
    <p:sldId id="334" r:id="rId58"/>
    <p:sldId id="335" r:id="rId59"/>
    <p:sldId id="404" r:id="rId60"/>
    <p:sldId id="337" r:id="rId61"/>
    <p:sldId id="338" r:id="rId62"/>
    <p:sldId id="339" r:id="rId63"/>
    <p:sldId id="351" r:id="rId64"/>
    <p:sldId id="352" r:id="rId65"/>
    <p:sldId id="353" r:id="rId66"/>
    <p:sldId id="355" r:id="rId67"/>
    <p:sldId id="356" r:id="rId68"/>
    <p:sldId id="357" r:id="rId69"/>
    <p:sldId id="358" r:id="rId70"/>
    <p:sldId id="340" r:id="rId71"/>
    <p:sldId id="341" r:id="rId72"/>
    <p:sldId id="342" r:id="rId73"/>
    <p:sldId id="343" r:id="rId74"/>
    <p:sldId id="344" r:id="rId75"/>
    <p:sldId id="345" r:id="rId76"/>
    <p:sldId id="346" r:id="rId77"/>
    <p:sldId id="347" r:id="rId78"/>
    <p:sldId id="348" r:id="rId79"/>
    <p:sldId id="349" r:id="rId80"/>
    <p:sldId id="336" r:id="rId81"/>
    <p:sldId id="350" r:id="rId82"/>
    <p:sldId id="359" r:id="rId83"/>
    <p:sldId id="360" r:id="rId84"/>
    <p:sldId id="405" r:id="rId85"/>
    <p:sldId id="362" r:id="rId86"/>
    <p:sldId id="363" r:id="rId87"/>
    <p:sldId id="364" r:id="rId88"/>
    <p:sldId id="365" r:id="rId89"/>
    <p:sldId id="366" r:id="rId90"/>
    <p:sldId id="367" r:id="rId91"/>
    <p:sldId id="368" r:id="rId92"/>
    <p:sldId id="369" r:id="rId93"/>
    <p:sldId id="370" r:id="rId94"/>
    <p:sldId id="371" r:id="rId95"/>
    <p:sldId id="372" r:id="rId96"/>
    <p:sldId id="373" r:id="rId97"/>
    <p:sldId id="374" r:id="rId98"/>
    <p:sldId id="375" r:id="rId99"/>
    <p:sldId id="376" r:id="rId100"/>
    <p:sldId id="377" r:id="rId101"/>
    <p:sldId id="378" r:id="rId102"/>
    <p:sldId id="379" r:id="rId103"/>
    <p:sldId id="380" r:id="rId104"/>
    <p:sldId id="381" r:id="rId105"/>
    <p:sldId id="382" r:id="rId106"/>
    <p:sldId id="383" r:id="rId107"/>
    <p:sldId id="384" r:id="rId108"/>
    <p:sldId id="385" r:id="rId109"/>
    <p:sldId id="386" r:id="rId110"/>
    <p:sldId id="361" r:id="rId111"/>
    <p:sldId id="387" r:id="rId112"/>
    <p:sldId id="406" r:id="rId113"/>
    <p:sldId id="389" r:id="rId114"/>
    <p:sldId id="390" r:id="rId115"/>
    <p:sldId id="391" r:id="rId116"/>
    <p:sldId id="392" r:id="rId117"/>
    <p:sldId id="393" r:id="rId118"/>
    <p:sldId id="394" r:id="rId119"/>
    <p:sldId id="395" r:id="rId120"/>
    <p:sldId id="396" r:id="rId121"/>
    <p:sldId id="397" r:id="rId122"/>
    <p:sldId id="398" r:id="rId123"/>
    <p:sldId id="388" r:id="rId124"/>
    <p:sldId id="399" r:id="rId125"/>
    <p:sldId id="400" r:id="rId126"/>
    <p:sldId id="407" r:id="rId127"/>
    <p:sldId id="408" r:id="rId128"/>
    <p:sldId id="409" r:id="rId129"/>
    <p:sldId id="410" r:id="rId130"/>
    <p:sldId id="411" r:id="rId131"/>
    <p:sldId id="412" r:id="rId132"/>
    <p:sldId id="413" r:id="rId133"/>
    <p:sldId id="415" r:id="rId134"/>
    <p:sldId id="416" r:id="rId135"/>
    <p:sldId id="421" r:id="rId136"/>
    <p:sldId id="431" r:id="rId137"/>
    <p:sldId id="432" r:id="rId138"/>
    <p:sldId id="433" r:id="rId139"/>
    <p:sldId id="434" r:id="rId140"/>
    <p:sldId id="435" r:id="rId141"/>
    <p:sldId id="436" r:id="rId142"/>
    <p:sldId id="437" r:id="rId143"/>
    <p:sldId id="438" r:id="rId144"/>
    <p:sldId id="417" r:id="rId145"/>
    <p:sldId id="418" r:id="rId146"/>
    <p:sldId id="419" r:id="rId147"/>
    <p:sldId id="420" r:id="rId148"/>
    <p:sldId id="430" r:id="rId1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LCC" initials="FV"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99"/>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80628" autoAdjust="0"/>
  </p:normalViewPr>
  <p:slideViewPr>
    <p:cSldViewPr>
      <p:cViewPr>
        <p:scale>
          <a:sx n="50" d="100"/>
          <a:sy n="50" d="100"/>
        </p:scale>
        <p:origin x="-1614" y="-22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07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notesMaster" Target="notesMasters/notesMaster1.xml"/><Relationship Id="rId155"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FF4882-B610-499F-8CC4-39DF68D7322C}" type="doc">
      <dgm:prSet loTypeId="urn:microsoft.com/office/officeart/2005/8/layout/radial3" loCatId="cycle" qsTypeId="urn:microsoft.com/office/officeart/2005/8/quickstyle/simple1" qsCatId="simple" csTypeId="urn:microsoft.com/office/officeart/2005/8/colors/colorful5" csCatId="colorful" phldr="1"/>
      <dgm:spPr/>
      <dgm:t>
        <a:bodyPr/>
        <a:lstStyle/>
        <a:p>
          <a:endParaRPr lang="en-US"/>
        </a:p>
      </dgm:t>
    </dgm:pt>
    <dgm:pt modelId="{6094C5E4-1230-41AE-8DA7-6110B4250FE9}">
      <dgm:prSet phldrT="[Text]" custT="1"/>
      <dgm:spPr>
        <a:solidFill>
          <a:schemeClr val="accent1">
            <a:alpha val="50000"/>
          </a:schemeClr>
        </a:solidFill>
      </dgm:spPr>
      <dgm:t>
        <a:bodyPr/>
        <a:lstStyle/>
        <a:p>
          <a:r>
            <a:rPr lang="en-US" sz="2800" b="1" dirty="0" smtClean="0"/>
            <a:t>Become scientifically literate with psychological research</a:t>
          </a:r>
          <a:endParaRPr lang="en-US" sz="2800" b="1" dirty="0"/>
        </a:p>
      </dgm:t>
    </dgm:pt>
    <dgm:pt modelId="{166950FE-40BF-4A7D-AD92-4CB756B8CC53}" type="parTrans" cxnId="{C93534F0-E8E2-4B5C-964C-3F8C978FA77E}">
      <dgm:prSet/>
      <dgm:spPr/>
      <dgm:t>
        <a:bodyPr/>
        <a:lstStyle/>
        <a:p>
          <a:endParaRPr lang="en-US"/>
        </a:p>
      </dgm:t>
    </dgm:pt>
    <dgm:pt modelId="{A4DE8345-6F5E-4F95-B676-5ECCC2B545A5}" type="sibTrans" cxnId="{C93534F0-E8E2-4B5C-964C-3F8C978FA77E}">
      <dgm:prSet/>
      <dgm:spPr/>
      <dgm:t>
        <a:bodyPr/>
        <a:lstStyle/>
        <a:p>
          <a:endParaRPr lang="en-US"/>
        </a:p>
      </dgm:t>
    </dgm:pt>
    <dgm:pt modelId="{69FC1CBF-C6EB-482D-AF75-03C2C3F2437B}">
      <dgm:prSet phldrT="[Text]" custT="1"/>
      <dgm:spPr>
        <a:solidFill>
          <a:schemeClr val="accent3">
            <a:alpha val="50000"/>
          </a:schemeClr>
        </a:solidFill>
      </dgm:spPr>
      <dgm:t>
        <a:bodyPr/>
        <a:lstStyle/>
        <a:p>
          <a:r>
            <a:rPr lang="en-US" sz="2000" b="1" dirty="0" smtClean="0"/>
            <a:t>Read &amp; evaluate media reports</a:t>
          </a:r>
          <a:endParaRPr lang="en-US" sz="2000" b="1" dirty="0"/>
        </a:p>
      </dgm:t>
    </dgm:pt>
    <dgm:pt modelId="{4769772A-6513-4AA6-A131-A666D5C93577}" type="parTrans" cxnId="{D7E08A1D-E248-4CAD-8F5E-A9B435C1F25F}">
      <dgm:prSet/>
      <dgm:spPr/>
      <dgm:t>
        <a:bodyPr/>
        <a:lstStyle/>
        <a:p>
          <a:endParaRPr lang="en-US"/>
        </a:p>
      </dgm:t>
    </dgm:pt>
    <dgm:pt modelId="{86E2057E-D5CF-45C6-AFB8-5C6C621511F6}" type="sibTrans" cxnId="{D7E08A1D-E248-4CAD-8F5E-A9B435C1F25F}">
      <dgm:prSet/>
      <dgm:spPr/>
      <dgm:t>
        <a:bodyPr/>
        <a:lstStyle/>
        <a:p>
          <a:endParaRPr lang="en-US"/>
        </a:p>
      </dgm:t>
    </dgm:pt>
    <dgm:pt modelId="{61C4EB18-8394-4946-96D5-75FD45EA7304}">
      <dgm:prSet phldrT="[Text]" custT="1"/>
      <dgm:spPr>
        <a:solidFill>
          <a:schemeClr val="accent6">
            <a:alpha val="50000"/>
          </a:schemeClr>
        </a:solidFill>
      </dgm:spPr>
      <dgm:t>
        <a:bodyPr/>
        <a:lstStyle/>
        <a:p>
          <a:r>
            <a:rPr lang="en-US" sz="2000" b="1" dirty="0" smtClean="0"/>
            <a:t>Read &amp; understand original research reports</a:t>
          </a:r>
          <a:endParaRPr lang="en-US" sz="2000" b="1" dirty="0"/>
        </a:p>
      </dgm:t>
    </dgm:pt>
    <dgm:pt modelId="{54034B56-63DA-475E-8F36-9185C4AAA11A}" type="parTrans" cxnId="{1AA7318C-8604-4D7D-A417-DE90AB16E0E8}">
      <dgm:prSet/>
      <dgm:spPr/>
      <dgm:t>
        <a:bodyPr/>
        <a:lstStyle/>
        <a:p>
          <a:endParaRPr lang="en-US"/>
        </a:p>
      </dgm:t>
    </dgm:pt>
    <dgm:pt modelId="{3BF9BB81-E391-491E-9CB5-024FBCEEDF36}" type="sibTrans" cxnId="{1AA7318C-8604-4D7D-A417-DE90AB16E0E8}">
      <dgm:prSet/>
      <dgm:spPr/>
      <dgm:t>
        <a:bodyPr/>
        <a:lstStyle/>
        <a:p>
          <a:endParaRPr lang="en-US"/>
        </a:p>
      </dgm:t>
    </dgm:pt>
    <dgm:pt modelId="{6A502120-76AD-428F-BC7F-FC5296FD8477}">
      <dgm:prSet phldrT="[Text]" custT="1"/>
      <dgm:spPr>
        <a:solidFill>
          <a:schemeClr val="accent5">
            <a:alpha val="50000"/>
          </a:schemeClr>
        </a:solidFill>
      </dgm:spPr>
      <dgm:t>
        <a:bodyPr/>
        <a:lstStyle/>
        <a:p>
          <a:r>
            <a:rPr lang="en-US" sz="2000" b="1" dirty="0" smtClean="0"/>
            <a:t>Critique original research reports</a:t>
          </a:r>
          <a:endParaRPr lang="en-US" sz="2000" b="1" dirty="0"/>
        </a:p>
      </dgm:t>
    </dgm:pt>
    <dgm:pt modelId="{24B9DC7B-8A94-43EB-A93B-487E0A085B8B}" type="parTrans" cxnId="{BD4E3428-4518-4C85-9D8A-10F72E0228B1}">
      <dgm:prSet/>
      <dgm:spPr/>
      <dgm:t>
        <a:bodyPr/>
        <a:lstStyle/>
        <a:p>
          <a:endParaRPr lang="en-US"/>
        </a:p>
      </dgm:t>
    </dgm:pt>
    <dgm:pt modelId="{A00AA9B6-C58E-4426-9ED7-3D20E4ED22B7}" type="sibTrans" cxnId="{BD4E3428-4518-4C85-9D8A-10F72E0228B1}">
      <dgm:prSet/>
      <dgm:spPr/>
      <dgm:t>
        <a:bodyPr/>
        <a:lstStyle/>
        <a:p>
          <a:endParaRPr lang="en-US"/>
        </a:p>
      </dgm:t>
    </dgm:pt>
    <dgm:pt modelId="{E2BB9D90-92C2-48BE-913B-B7D0DAE1C0F3}">
      <dgm:prSet phldrT="[Text]" custT="1"/>
      <dgm:spPr>
        <a:solidFill>
          <a:schemeClr val="accent4">
            <a:alpha val="50000"/>
          </a:schemeClr>
        </a:solidFill>
      </dgm:spPr>
      <dgm:t>
        <a:bodyPr/>
        <a:lstStyle/>
        <a:p>
          <a:r>
            <a:rPr lang="en-US" sz="2000" b="1" dirty="0" smtClean="0"/>
            <a:t>Write scientifically to communicate your findings</a:t>
          </a:r>
          <a:endParaRPr lang="en-US" sz="2000" b="1" dirty="0"/>
        </a:p>
      </dgm:t>
    </dgm:pt>
    <dgm:pt modelId="{AA0D2EE1-4DED-4AA3-830F-63E046776338}" type="parTrans" cxnId="{02544F2B-8A0D-4991-8083-20F48556EF44}">
      <dgm:prSet/>
      <dgm:spPr/>
      <dgm:t>
        <a:bodyPr/>
        <a:lstStyle/>
        <a:p>
          <a:endParaRPr lang="en-US"/>
        </a:p>
      </dgm:t>
    </dgm:pt>
    <dgm:pt modelId="{33FBEEE3-2997-4516-B961-52AF7C712A80}" type="sibTrans" cxnId="{02544F2B-8A0D-4991-8083-20F48556EF44}">
      <dgm:prSet/>
      <dgm:spPr/>
      <dgm:t>
        <a:bodyPr/>
        <a:lstStyle/>
        <a:p>
          <a:endParaRPr lang="en-US"/>
        </a:p>
      </dgm:t>
    </dgm:pt>
    <dgm:pt modelId="{D51C946B-E438-4B44-A9E4-030F4F366036}">
      <dgm:prSet custT="1"/>
      <dgm:spPr/>
      <dgm:t>
        <a:bodyPr/>
        <a:lstStyle/>
        <a:p>
          <a:r>
            <a:rPr lang="en-US" sz="2000" b="1" dirty="0" smtClean="0"/>
            <a:t>Find original research reports</a:t>
          </a:r>
          <a:endParaRPr lang="en-US" sz="2000" b="1" dirty="0"/>
        </a:p>
      </dgm:t>
    </dgm:pt>
    <dgm:pt modelId="{FF12D8DC-FA28-4BEA-978E-9BB8C3CC7084}" type="parTrans" cxnId="{2B2C638A-CEBF-4556-970C-4AA5CA4BF8CB}">
      <dgm:prSet/>
      <dgm:spPr/>
      <dgm:t>
        <a:bodyPr/>
        <a:lstStyle/>
        <a:p>
          <a:endParaRPr lang="en-US"/>
        </a:p>
      </dgm:t>
    </dgm:pt>
    <dgm:pt modelId="{FC454ADB-FFAE-4621-A23F-653993A85A27}" type="sibTrans" cxnId="{2B2C638A-CEBF-4556-970C-4AA5CA4BF8CB}">
      <dgm:prSet/>
      <dgm:spPr/>
      <dgm:t>
        <a:bodyPr/>
        <a:lstStyle/>
        <a:p>
          <a:endParaRPr lang="en-US"/>
        </a:p>
      </dgm:t>
    </dgm:pt>
    <dgm:pt modelId="{F9EF4C1C-1908-40E1-9F29-E9F30F6C79A1}" type="pres">
      <dgm:prSet presAssocID="{E4FF4882-B610-499F-8CC4-39DF68D7322C}" presName="composite" presStyleCnt="0">
        <dgm:presLayoutVars>
          <dgm:chMax val="1"/>
          <dgm:dir/>
          <dgm:resizeHandles val="exact"/>
        </dgm:presLayoutVars>
      </dgm:prSet>
      <dgm:spPr/>
      <dgm:t>
        <a:bodyPr/>
        <a:lstStyle/>
        <a:p>
          <a:endParaRPr lang="en-US"/>
        </a:p>
      </dgm:t>
    </dgm:pt>
    <dgm:pt modelId="{07B10492-0DA6-4C56-954D-A0AF7B86AA53}" type="pres">
      <dgm:prSet presAssocID="{E4FF4882-B610-499F-8CC4-39DF68D7322C}" presName="radial" presStyleCnt="0">
        <dgm:presLayoutVars>
          <dgm:animLvl val="ctr"/>
        </dgm:presLayoutVars>
      </dgm:prSet>
      <dgm:spPr/>
    </dgm:pt>
    <dgm:pt modelId="{562FE001-1E70-4085-9890-1631840C5140}" type="pres">
      <dgm:prSet presAssocID="{6094C5E4-1230-41AE-8DA7-6110B4250FE9}" presName="centerShape" presStyleLbl="vennNode1" presStyleIdx="0" presStyleCnt="6" custScaleX="131440" custScaleY="127539"/>
      <dgm:spPr/>
      <dgm:t>
        <a:bodyPr/>
        <a:lstStyle/>
        <a:p>
          <a:endParaRPr lang="en-US"/>
        </a:p>
      </dgm:t>
    </dgm:pt>
    <dgm:pt modelId="{C98223F3-51B4-477C-A38F-FAD26915DD22}" type="pres">
      <dgm:prSet presAssocID="{69FC1CBF-C6EB-482D-AF75-03C2C3F2437B}" presName="node" presStyleLbl="vennNode1" presStyleIdx="1" presStyleCnt="6" custScaleX="203077" custScaleY="68447" custRadScaleRad="114794">
        <dgm:presLayoutVars>
          <dgm:bulletEnabled val="1"/>
        </dgm:presLayoutVars>
      </dgm:prSet>
      <dgm:spPr/>
      <dgm:t>
        <a:bodyPr/>
        <a:lstStyle/>
        <a:p>
          <a:endParaRPr lang="en-US"/>
        </a:p>
      </dgm:t>
    </dgm:pt>
    <dgm:pt modelId="{1CEE24ED-ABFD-4DE0-AEBE-ED17795B5AB4}" type="pres">
      <dgm:prSet presAssocID="{D51C946B-E438-4B44-A9E4-030F4F366036}" presName="node" presStyleLbl="vennNode1" presStyleIdx="2" presStyleCnt="6" custScaleX="164822" custRadScaleRad="153072" custRadScaleInc="13054">
        <dgm:presLayoutVars>
          <dgm:bulletEnabled val="1"/>
        </dgm:presLayoutVars>
      </dgm:prSet>
      <dgm:spPr/>
      <dgm:t>
        <a:bodyPr/>
        <a:lstStyle/>
        <a:p>
          <a:endParaRPr lang="en-US"/>
        </a:p>
      </dgm:t>
    </dgm:pt>
    <dgm:pt modelId="{8C2424BA-D7CC-4D92-8C69-C736E01094F6}" type="pres">
      <dgm:prSet presAssocID="{61C4EB18-8394-4946-96D5-75FD45EA7304}" presName="node" presStyleLbl="vennNode1" presStyleIdx="3" presStyleCnt="6" custScaleX="231691" custRadScaleRad="160669" custRadScaleInc="-30262">
        <dgm:presLayoutVars>
          <dgm:bulletEnabled val="1"/>
        </dgm:presLayoutVars>
      </dgm:prSet>
      <dgm:spPr/>
      <dgm:t>
        <a:bodyPr/>
        <a:lstStyle/>
        <a:p>
          <a:endParaRPr lang="en-US"/>
        </a:p>
      </dgm:t>
    </dgm:pt>
    <dgm:pt modelId="{60E43A14-2B5E-4C21-A09C-DC8D65ED2FE3}" type="pres">
      <dgm:prSet presAssocID="{6A502120-76AD-428F-BC7F-FC5296FD8477}" presName="node" presStyleLbl="vennNode1" presStyleIdx="4" presStyleCnt="6" custScaleX="204177" custRadScaleRad="148037" custRadScaleInc="27162">
        <dgm:presLayoutVars>
          <dgm:bulletEnabled val="1"/>
        </dgm:presLayoutVars>
      </dgm:prSet>
      <dgm:spPr/>
      <dgm:t>
        <a:bodyPr/>
        <a:lstStyle/>
        <a:p>
          <a:endParaRPr lang="en-US"/>
        </a:p>
      </dgm:t>
    </dgm:pt>
    <dgm:pt modelId="{5B3B1C2F-07D4-4487-95FA-AAA5D9408097}" type="pres">
      <dgm:prSet presAssocID="{E2BB9D90-92C2-48BE-913B-B7D0DAE1C0F3}" presName="node" presStyleLbl="vennNode1" presStyleIdx="5" presStyleCnt="6" custScaleX="197971" custRadScaleRad="155356" custRadScaleInc="-13230">
        <dgm:presLayoutVars>
          <dgm:bulletEnabled val="1"/>
        </dgm:presLayoutVars>
      </dgm:prSet>
      <dgm:spPr/>
      <dgm:t>
        <a:bodyPr/>
        <a:lstStyle/>
        <a:p>
          <a:endParaRPr lang="en-US"/>
        </a:p>
      </dgm:t>
    </dgm:pt>
  </dgm:ptLst>
  <dgm:cxnLst>
    <dgm:cxn modelId="{185AA827-4165-442F-8582-970ECFB682B6}" type="presOf" srcId="{E2BB9D90-92C2-48BE-913B-B7D0DAE1C0F3}" destId="{5B3B1C2F-07D4-4487-95FA-AAA5D9408097}" srcOrd="0" destOrd="0" presId="urn:microsoft.com/office/officeart/2005/8/layout/radial3"/>
    <dgm:cxn modelId="{1744EA7C-85CD-4673-A843-B65C9969453F}" type="presOf" srcId="{D51C946B-E438-4B44-A9E4-030F4F366036}" destId="{1CEE24ED-ABFD-4DE0-AEBE-ED17795B5AB4}" srcOrd="0" destOrd="0" presId="urn:microsoft.com/office/officeart/2005/8/layout/radial3"/>
    <dgm:cxn modelId="{D7E08A1D-E248-4CAD-8F5E-A9B435C1F25F}" srcId="{6094C5E4-1230-41AE-8DA7-6110B4250FE9}" destId="{69FC1CBF-C6EB-482D-AF75-03C2C3F2437B}" srcOrd="0" destOrd="0" parTransId="{4769772A-6513-4AA6-A131-A666D5C93577}" sibTransId="{86E2057E-D5CF-45C6-AFB8-5C6C621511F6}"/>
    <dgm:cxn modelId="{F2744DD7-1831-4469-B9C5-77EEBC4BD775}" type="presOf" srcId="{6A502120-76AD-428F-BC7F-FC5296FD8477}" destId="{60E43A14-2B5E-4C21-A09C-DC8D65ED2FE3}" srcOrd="0" destOrd="0" presId="urn:microsoft.com/office/officeart/2005/8/layout/radial3"/>
    <dgm:cxn modelId="{0E44D1E2-EF27-4298-8023-690F74DC0114}" type="presOf" srcId="{69FC1CBF-C6EB-482D-AF75-03C2C3F2437B}" destId="{C98223F3-51B4-477C-A38F-FAD26915DD22}" srcOrd="0" destOrd="0" presId="urn:microsoft.com/office/officeart/2005/8/layout/radial3"/>
    <dgm:cxn modelId="{B6C8F452-E442-446B-BF9C-8CCE56BE2CA9}" type="presOf" srcId="{E4FF4882-B610-499F-8CC4-39DF68D7322C}" destId="{F9EF4C1C-1908-40E1-9F29-E9F30F6C79A1}" srcOrd="0" destOrd="0" presId="urn:microsoft.com/office/officeart/2005/8/layout/radial3"/>
    <dgm:cxn modelId="{6867FA2A-FA29-49C2-9119-C58A2D72CD54}" type="presOf" srcId="{61C4EB18-8394-4946-96D5-75FD45EA7304}" destId="{8C2424BA-D7CC-4D92-8C69-C736E01094F6}" srcOrd="0" destOrd="0" presId="urn:microsoft.com/office/officeart/2005/8/layout/radial3"/>
    <dgm:cxn modelId="{BD4E3428-4518-4C85-9D8A-10F72E0228B1}" srcId="{6094C5E4-1230-41AE-8DA7-6110B4250FE9}" destId="{6A502120-76AD-428F-BC7F-FC5296FD8477}" srcOrd="3" destOrd="0" parTransId="{24B9DC7B-8A94-43EB-A93B-487E0A085B8B}" sibTransId="{A00AA9B6-C58E-4426-9ED7-3D20E4ED22B7}"/>
    <dgm:cxn modelId="{1AA7318C-8604-4D7D-A417-DE90AB16E0E8}" srcId="{6094C5E4-1230-41AE-8DA7-6110B4250FE9}" destId="{61C4EB18-8394-4946-96D5-75FD45EA7304}" srcOrd="2" destOrd="0" parTransId="{54034B56-63DA-475E-8F36-9185C4AAA11A}" sibTransId="{3BF9BB81-E391-491E-9CB5-024FBCEEDF36}"/>
    <dgm:cxn modelId="{2B2C638A-CEBF-4556-970C-4AA5CA4BF8CB}" srcId="{6094C5E4-1230-41AE-8DA7-6110B4250FE9}" destId="{D51C946B-E438-4B44-A9E4-030F4F366036}" srcOrd="1" destOrd="0" parTransId="{FF12D8DC-FA28-4BEA-978E-9BB8C3CC7084}" sibTransId="{FC454ADB-FFAE-4621-A23F-653993A85A27}"/>
    <dgm:cxn modelId="{C93534F0-E8E2-4B5C-964C-3F8C978FA77E}" srcId="{E4FF4882-B610-499F-8CC4-39DF68D7322C}" destId="{6094C5E4-1230-41AE-8DA7-6110B4250FE9}" srcOrd="0" destOrd="0" parTransId="{166950FE-40BF-4A7D-AD92-4CB756B8CC53}" sibTransId="{A4DE8345-6F5E-4F95-B676-5ECCC2B545A5}"/>
    <dgm:cxn modelId="{02544F2B-8A0D-4991-8083-20F48556EF44}" srcId="{6094C5E4-1230-41AE-8DA7-6110B4250FE9}" destId="{E2BB9D90-92C2-48BE-913B-B7D0DAE1C0F3}" srcOrd="4" destOrd="0" parTransId="{AA0D2EE1-4DED-4AA3-830F-63E046776338}" sibTransId="{33FBEEE3-2997-4516-B961-52AF7C712A80}"/>
    <dgm:cxn modelId="{09554CDF-BCAF-4C1F-9205-32D0A40AC0FF}" type="presOf" srcId="{6094C5E4-1230-41AE-8DA7-6110B4250FE9}" destId="{562FE001-1E70-4085-9890-1631840C5140}" srcOrd="0" destOrd="0" presId="urn:microsoft.com/office/officeart/2005/8/layout/radial3"/>
    <dgm:cxn modelId="{F87B6C70-EB36-4A1E-AEDD-6153738858BE}" type="presParOf" srcId="{F9EF4C1C-1908-40E1-9F29-E9F30F6C79A1}" destId="{07B10492-0DA6-4C56-954D-A0AF7B86AA53}" srcOrd="0" destOrd="0" presId="urn:microsoft.com/office/officeart/2005/8/layout/radial3"/>
    <dgm:cxn modelId="{BCECF395-F358-4935-B161-474A6D400793}" type="presParOf" srcId="{07B10492-0DA6-4C56-954D-A0AF7B86AA53}" destId="{562FE001-1E70-4085-9890-1631840C5140}" srcOrd="0" destOrd="0" presId="urn:microsoft.com/office/officeart/2005/8/layout/radial3"/>
    <dgm:cxn modelId="{523AFB7A-89FB-48C1-BD00-F45E31A83A25}" type="presParOf" srcId="{07B10492-0DA6-4C56-954D-A0AF7B86AA53}" destId="{C98223F3-51B4-477C-A38F-FAD26915DD22}" srcOrd="1" destOrd="0" presId="urn:microsoft.com/office/officeart/2005/8/layout/radial3"/>
    <dgm:cxn modelId="{6FC1FED1-DAAA-4023-929E-928CF2E570B9}" type="presParOf" srcId="{07B10492-0DA6-4C56-954D-A0AF7B86AA53}" destId="{1CEE24ED-ABFD-4DE0-AEBE-ED17795B5AB4}" srcOrd="2" destOrd="0" presId="urn:microsoft.com/office/officeart/2005/8/layout/radial3"/>
    <dgm:cxn modelId="{9653D982-B42E-4D99-87E6-59F1DF2EA0A0}" type="presParOf" srcId="{07B10492-0DA6-4C56-954D-A0AF7B86AA53}" destId="{8C2424BA-D7CC-4D92-8C69-C736E01094F6}" srcOrd="3" destOrd="0" presId="urn:microsoft.com/office/officeart/2005/8/layout/radial3"/>
    <dgm:cxn modelId="{00D93658-22E5-4FE0-A119-3847AE6D91E5}" type="presParOf" srcId="{07B10492-0DA6-4C56-954D-A0AF7B86AA53}" destId="{60E43A14-2B5E-4C21-A09C-DC8D65ED2FE3}" srcOrd="4" destOrd="0" presId="urn:microsoft.com/office/officeart/2005/8/layout/radial3"/>
    <dgm:cxn modelId="{B80E653C-9B49-4E4D-B4CD-C95E9D5752A6}" type="presParOf" srcId="{07B10492-0DA6-4C56-954D-A0AF7B86AA53}" destId="{5B3B1C2F-07D4-4487-95FA-AAA5D9408097}" srcOrd="5"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10.xml><?xml version="1.0" encoding="utf-8"?>
<dgm:dataModel xmlns:dgm="http://schemas.openxmlformats.org/drawingml/2006/diagram" xmlns:a="http://schemas.openxmlformats.org/drawingml/2006/main">
  <dgm:ptLst>
    <dgm:pt modelId="{E4FF4882-B610-499F-8CC4-39DF68D7322C}" type="doc">
      <dgm:prSet loTypeId="urn:microsoft.com/office/officeart/2005/8/layout/radial3" loCatId="cycle" qsTypeId="urn:microsoft.com/office/officeart/2005/8/quickstyle/simple1" qsCatId="simple" csTypeId="urn:microsoft.com/office/officeart/2005/8/colors/colorful5" csCatId="colorful" phldr="1"/>
      <dgm:spPr/>
      <dgm:t>
        <a:bodyPr/>
        <a:lstStyle/>
        <a:p>
          <a:endParaRPr lang="en-US"/>
        </a:p>
      </dgm:t>
    </dgm:pt>
    <dgm:pt modelId="{6094C5E4-1230-41AE-8DA7-6110B4250FE9}">
      <dgm:prSet phldrT="[Text]" custT="1"/>
      <dgm:spPr>
        <a:solidFill>
          <a:schemeClr val="accent1">
            <a:alpha val="50000"/>
          </a:schemeClr>
        </a:solidFill>
      </dgm:spPr>
      <dgm:t>
        <a:bodyPr/>
        <a:lstStyle/>
        <a:p>
          <a:r>
            <a:rPr lang="en-US" sz="2800" b="1" dirty="0" smtClean="0"/>
            <a:t>Become scientifically literate with psychological research</a:t>
          </a:r>
          <a:endParaRPr lang="en-US" sz="2800" b="1" dirty="0"/>
        </a:p>
      </dgm:t>
    </dgm:pt>
    <dgm:pt modelId="{166950FE-40BF-4A7D-AD92-4CB756B8CC53}" type="parTrans" cxnId="{C93534F0-E8E2-4B5C-964C-3F8C978FA77E}">
      <dgm:prSet/>
      <dgm:spPr/>
      <dgm:t>
        <a:bodyPr/>
        <a:lstStyle/>
        <a:p>
          <a:endParaRPr lang="en-US"/>
        </a:p>
      </dgm:t>
    </dgm:pt>
    <dgm:pt modelId="{A4DE8345-6F5E-4F95-B676-5ECCC2B545A5}" type="sibTrans" cxnId="{C93534F0-E8E2-4B5C-964C-3F8C978FA77E}">
      <dgm:prSet/>
      <dgm:spPr/>
      <dgm:t>
        <a:bodyPr/>
        <a:lstStyle/>
        <a:p>
          <a:endParaRPr lang="en-US"/>
        </a:p>
      </dgm:t>
    </dgm:pt>
    <dgm:pt modelId="{69FC1CBF-C6EB-482D-AF75-03C2C3F2437B}">
      <dgm:prSet phldrT="[Text]" custT="1"/>
      <dgm:spPr>
        <a:solidFill>
          <a:schemeClr val="accent3">
            <a:alpha val="50000"/>
          </a:schemeClr>
        </a:solidFill>
        <a:ln>
          <a:solidFill>
            <a:schemeClr val="tx1"/>
          </a:solidFill>
          <a:prstDash val="dash"/>
        </a:ln>
        <a:effectLst>
          <a:glow rad="139700">
            <a:schemeClr val="accent3">
              <a:satMod val="175000"/>
              <a:alpha val="40000"/>
            </a:schemeClr>
          </a:glow>
        </a:effectLst>
      </dgm:spPr>
      <dgm:t>
        <a:bodyPr/>
        <a:lstStyle/>
        <a:p>
          <a:r>
            <a:rPr lang="en-US" sz="2000" b="1" dirty="0" smtClean="0"/>
            <a:t>Read &amp; evaluate media reports</a:t>
          </a:r>
          <a:endParaRPr lang="en-US" sz="2000" b="1" dirty="0"/>
        </a:p>
      </dgm:t>
    </dgm:pt>
    <dgm:pt modelId="{4769772A-6513-4AA6-A131-A666D5C93577}" type="parTrans" cxnId="{D7E08A1D-E248-4CAD-8F5E-A9B435C1F25F}">
      <dgm:prSet/>
      <dgm:spPr/>
      <dgm:t>
        <a:bodyPr/>
        <a:lstStyle/>
        <a:p>
          <a:endParaRPr lang="en-US"/>
        </a:p>
      </dgm:t>
    </dgm:pt>
    <dgm:pt modelId="{86E2057E-D5CF-45C6-AFB8-5C6C621511F6}" type="sibTrans" cxnId="{D7E08A1D-E248-4CAD-8F5E-A9B435C1F25F}">
      <dgm:prSet/>
      <dgm:spPr/>
      <dgm:t>
        <a:bodyPr/>
        <a:lstStyle/>
        <a:p>
          <a:endParaRPr lang="en-US"/>
        </a:p>
      </dgm:t>
    </dgm:pt>
    <dgm:pt modelId="{61C4EB18-8394-4946-96D5-75FD45EA7304}">
      <dgm:prSet phldrT="[Text]" custT="1"/>
      <dgm:spPr>
        <a:solidFill>
          <a:schemeClr val="accent6">
            <a:alpha val="50000"/>
          </a:schemeClr>
        </a:solidFill>
        <a:ln>
          <a:solidFill>
            <a:schemeClr val="tx1"/>
          </a:solidFill>
          <a:prstDash val="dash"/>
        </a:ln>
        <a:effectLst>
          <a:glow rad="139700">
            <a:schemeClr val="accent6">
              <a:satMod val="175000"/>
              <a:alpha val="40000"/>
            </a:schemeClr>
          </a:glow>
        </a:effectLst>
      </dgm:spPr>
      <dgm:t>
        <a:bodyPr/>
        <a:lstStyle/>
        <a:p>
          <a:r>
            <a:rPr lang="en-US" sz="2000" b="1" dirty="0" smtClean="0"/>
            <a:t>Read &amp; understand original research reports</a:t>
          </a:r>
          <a:endParaRPr lang="en-US" sz="2000" b="1" dirty="0"/>
        </a:p>
      </dgm:t>
    </dgm:pt>
    <dgm:pt modelId="{54034B56-63DA-475E-8F36-9185C4AAA11A}" type="parTrans" cxnId="{1AA7318C-8604-4D7D-A417-DE90AB16E0E8}">
      <dgm:prSet/>
      <dgm:spPr/>
      <dgm:t>
        <a:bodyPr/>
        <a:lstStyle/>
        <a:p>
          <a:endParaRPr lang="en-US"/>
        </a:p>
      </dgm:t>
    </dgm:pt>
    <dgm:pt modelId="{3BF9BB81-E391-491E-9CB5-024FBCEEDF36}" type="sibTrans" cxnId="{1AA7318C-8604-4D7D-A417-DE90AB16E0E8}">
      <dgm:prSet/>
      <dgm:spPr/>
      <dgm:t>
        <a:bodyPr/>
        <a:lstStyle/>
        <a:p>
          <a:endParaRPr lang="en-US"/>
        </a:p>
      </dgm:t>
    </dgm:pt>
    <dgm:pt modelId="{6A502120-76AD-428F-BC7F-FC5296FD8477}">
      <dgm:prSet phldrT="[Text]" custT="1"/>
      <dgm:spPr>
        <a:solidFill>
          <a:schemeClr val="accent5">
            <a:alpha val="50000"/>
          </a:schemeClr>
        </a:solidFill>
        <a:ln>
          <a:solidFill>
            <a:schemeClr val="tx1"/>
          </a:solidFill>
          <a:prstDash val="dash"/>
        </a:ln>
        <a:effectLst>
          <a:glow rad="139700">
            <a:schemeClr val="accent1">
              <a:satMod val="175000"/>
              <a:alpha val="40000"/>
            </a:schemeClr>
          </a:glow>
        </a:effectLst>
      </dgm:spPr>
      <dgm:t>
        <a:bodyPr/>
        <a:lstStyle/>
        <a:p>
          <a:r>
            <a:rPr lang="en-US" sz="2000" b="1" dirty="0" smtClean="0"/>
            <a:t>Critique original research reports</a:t>
          </a:r>
          <a:endParaRPr lang="en-US" sz="2000" b="1" dirty="0"/>
        </a:p>
      </dgm:t>
    </dgm:pt>
    <dgm:pt modelId="{24B9DC7B-8A94-43EB-A93B-487E0A085B8B}" type="parTrans" cxnId="{BD4E3428-4518-4C85-9D8A-10F72E0228B1}">
      <dgm:prSet/>
      <dgm:spPr/>
      <dgm:t>
        <a:bodyPr/>
        <a:lstStyle/>
        <a:p>
          <a:endParaRPr lang="en-US"/>
        </a:p>
      </dgm:t>
    </dgm:pt>
    <dgm:pt modelId="{A00AA9B6-C58E-4426-9ED7-3D20E4ED22B7}" type="sibTrans" cxnId="{BD4E3428-4518-4C85-9D8A-10F72E0228B1}">
      <dgm:prSet/>
      <dgm:spPr/>
      <dgm:t>
        <a:bodyPr/>
        <a:lstStyle/>
        <a:p>
          <a:endParaRPr lang="en-US"/>
        </a:p>
      </dgm:t>
    </dgm:pt>
    <dgm:pt modelId="{E2BB9D90-92C2-48BE-913B-B7D0DAE1C0F3}">
      <dgm:prSet phldrT="[Text]" custT="1"/>
      <dgm:spPr>
        <a:solidFill>
          <a:schemeClr val="accent4">
            <a:alpha val="50000"/>
          </a:schemeClr>
        </a:solidFill>
        <a:ln>
          <a:solidFill>
            <a:schemeClr val="tx1"/>
          </a:solidFill>
          <a:prstDash val="dash"/>
        </a:ln>
        <a:effectLst>
          <a:glow rad="139700">
            <a:schemeClr val="accent4">
              <a:satMod val="175000"/>
              <a:alpha val="40000"/>
            </a:schemeClr>
          </a:glow>
        </a:effectLst>
      </dgm:spPr>
      <dgm:t>
        <a:bodyPr/>
        <a:lstStyle/>
        <a:p>
          <a:r>
            <a:rPr lang="en-US" sz="2000" b="1" dirty="0" smtClean="0"/>
            <a:t>Write scientifically to communicate your findings</a:t>
          </a:r>
          <a:endParaRPr lang="en-US" sz="2000" b="1" dirty="0"/>
        </a:p>
      </dgm:t>
    </dgm:pt>
    <dgm:pt modelId="{AA0D2EE1-4DED-4AA3-830F-63E046776338}" type="parTrans" cxnId="{02544F2B-8A0D-4991-8083-20F48556EF44}">
      <dgm:prSet/>
      <dgm:spPr/>
      <dgm:t>
        <a:bodyPr/>
        <a:lstStyle/>
        <a:p>
          <a:endParaRPr lang="en-US"/>
        </a:p>
      </dgm:t>
    </dgm:pt>
    <dgm:pt modelId="{33FBEEE3-2997-4516-B961-52AF7C712A80}" type="sibTrans" cxnId="{02544F2B-8A0D-4991-8083-20F48556EF44}">
      <dgm:prSet/>
      <dgm:spPr/>
      <dgm:t>
        <a:bodyPr/>
        <a:lstStyle/>
        <a:p>
          <a:endParaRPr lang="en-US"/>
        </a:p>
      </dgm:t>
    </dgm:pt>
    <dgm:pt modelId="{D51C946B-E438-4B44-A9E4-030F4F366036}">
      <dgm:prSet custT="1"/>
      <dgm:spPr>
        <a:ln>
          <a:solidFill>
            <a:schemeClr val="tx1"/>
          </a:solidFill>
          <a:prstDash val="dash"/>
        </a:ln>
        <a:effectLst>
          <a:glow rad="139700">
            <a:schemeClr val="accent3">
              <a:satMod val="175000"/>
              <a:alpha val="40000"/>
            </a:schemeClr>
          </a:glow>
        </a:effectLst>
      </dgm:spPr>
      <dgm:t>
        <a:bodyPr/>
        <a:lstStyle/>
        <a:p>
          <a:r>
            <a:rPr lang="en-US" sz="2000" b="1" dirty="0" smtClean="0"/>
            <a:t>Find original research reports</a:t>
          </a:r>
          <a:endParaRPr lang="en-US" sz="2000" b="1" dirty="0"/>
        </a:p>
      </dgm:t>
    </dgm:pt>
    <dgm:pt modelId="{FF12D8DC-FA28-4BEA-978E-9BB8C3CC7084}" type="parTrans" cxnId="{2B2C638A-CEBF-4556-970C-4AA5CA4BF8CB}">
      <dgm:prSet/>
      <dgm:spPr/>
      <dgm:t>
        <a:bodyPr/>
        <a:lstStyle/>
        <a:p>
          <a:endParaRPr lang="en-US"/>
        </a:p>
      </dgm:t>
    </dgm:pt>
    <dgm:pt modelId="{FC454ADB-FFAE-4621-A23F-653993A85A27}" type="sibTrans" cxnId="{2B2C638A-CEBF-4556-970C-4AA5CA4BF8CB}">
      <dgm:prSet/>
      <dgm:spPr/>
      <dgm:t>
        <a:bodyPr/>
        <a:lstStyle/>
        <a:p>
          <a:endParaRPr lang="en-US"/>
        </a:p>
      </dgm:t>
    </dgm:pt>
    <dgm:pt modelId="{F9EF4C1C-1908-40E1-9F29-E9F30F6C79A1}" type="pres">
      <dgm:prSet presAssocID="{E4FF4882-B610-499F-8CC4-39DF68D7322C}" presName="composite" presStyleCnt="0">
        <dgm:presLayoutVars>
          <dgm:chMax val="1"/>
          <dgm:dir/>
          <dgm:resizeHandles val="exact"/>
        </dgm:presLayoutVars>
      </dgm:prSet>
      <dgm:spPr/>
      <dgm:t>
        <a:bodyPr/>
        <a:lstStyle/>
        <a:p>
          <a:endParaRPr lang="en-US"/>
        </a:p>
      </dgm:t>
    </dgm:pt>
    <dgm:pt modelId="{07B10492-0DA6-4C56-954D-A0AF7B86AA53}" type="pres">
      <dgm:prSet presAssocID="{E4FF4882-B610-499F-8CC4-39DF68D7322C}" presName="radial" presStyleCnt="0">
        <dgm:presLayoutVars>
          <dgm:animLvl val="ctr"/>
        </dgm:presLayoutVars>
      </dgm:prSet>
      <dgm:spPr/>
    </dgm:pt>
    <dgm:pt modelId="{562FE001-1E70-4085-9890-1631840C5140}" type="pres">
      <dgm:prSet presAssocID="{6094C5E4-1230-41AE-8DA7-6110B4250FE9}" presName="centerShape" presStyleLbl="vennNode1" presStyleIdx="0" presStyleCnt="6" custScaleX="131440" custScaleY="127539"/>
      <dgm:spPr/>
      <dgm:t>
        <a:bodyPr/>
        <a:lstStyle/>
        <a:p>
          <a:endParaRPr lang="en-US"/>
        </a:p>
      </dgm:t>
    </dgm:pt>
    <dgm:pt modelId="{C98223F3-51B4-477C-A38F-FAD26915DD22}" type="pres">
      <dgm:prSet presAssocID="{69FC1CBF-C6EB-482D-AF75-03C2C3F2437B}" presName="node" presStyleLbl="vennNode1" presStyleIdx="1" presStyleCnt="6" custScaleX="203077" custScaleY="68447" custRadScaleRad="114794">
        <dgm:presLayoutVars>
          <dgm:bulletEnabled val="1"/>
        </dgm:presLayoutVars>
      </dgm:prSet>
      <dgm:spPr/>
      <dgm:t>
        <a:bodyPr/>
        <a:lstStyle/>
        <a:p>
          <a:endParaRPr lang="en-US"/>
        </a:p>
      </dgm:t>
    </dgm:pt>
    <dgm:pt modelId="{1CEE24ED-ABFD-4DE0-AEBE-ED17795B5AB4}" type="pres">
      <dgm:prSet presAssocID="{D51C946B-E438-4B44-A9E4-030F4F366036}" presName="node" presStyleLbl="vennNode1" presStyleIdx="2" presStyleCnt="6" custScaleX="164822" custRadScaleRad="153072" custRadScaleInc="13054">
        <dgm:presLayoutVars>
          <dgm:bulletEnabled val="1"/>
        </dgm:presLayoutVars>
      </dgm:prSet>
      <dgm:spPr/>
      <dgm:t>
        <a:bodyPr/>
        <a:lstStyle/>
        <a:p>
          <a:endParaRPr lang="en-US"/>
        </a:p>
      </dgm:t>
    </dgm:pt>
    <dgm:pt modelId="{8C2424BA-D7CC-4D92-8C69-C736E01094F6}" type="pres">
      <dgm:prSet presAssocID="{61C4EB18-8394-4946-96D5-75FD45EA7304}" presName="node" presStyleLbl="vennNode1" presStyleIdx="3" presStyleCnt="6" custScaleX="231691" custRadScaleRad="160669" custRadScaleInc="-30262">
        <dgm:presLayoutVars>
          <dgm:bulletEnabled val="1"/>
        </dgm:presLayoutVars>
      </dgm:prSet>
      <dgm:spPr/>
      <dgm:t>
        <a:bodyPr/>
        <a:lstStyle/>
        <a:p>
          <a:endParaRPr lang="en-US"/>
        </a:p>
      </dgm:t>
    </dgm:pt>
    <dgm:pt modelId="{60E43A14-2B5E-4C21-A09C-DC8D65ED2FE3}" type="pres">
      <dgm:prSet presAssocID="{6A502120-76AD-428F-BC7F-FC5296FD8477}" presName="node" presStyleLbl="vennNode1" presStyleIdx="4" presStyleCnt="6" custScaleX="204177" custRadScaleRad="148037" custRadScaleInc="27162">
        <dgm:presLayoutVars>
          <dgm:bulletEnabled val="1"/>
        </dgm:presLayoutVars>
      </dgm:prSet>
      <dgm:spPr/>
      <dgm:t>
        <a:bodyPr/>
        <a:lstStyle/>
        <a:p>
          <a:endParaRPr lang="en-US"/>
        </a:p>
      </dgm:t>
    </dgm:pt>
    <dgm:pt modelId="{5B3B1C2F-07D4-4487-95FA-AAA5D9408097}" type="pres">
      <dgm:prSet presAssocID="{E2BB9D90-92C2-48BE-913B-B7D0DAE1C0F3}" presName="node" presStyleLbl="vennNode1" presStyleIdx="5" presStyleCnt="6" custScaleX="197971" custRadScaleRad="155356" custRadScaleInc="-13230">
        <dgm:presLayoutVars>
          <dgm:bulletEnabled val="1"/>
        </dgm:presLayoutVars>
      </dgm:prSet>
      <dgm:spPr/>
      <dgm:t>
        <a:bodyPr/>
        <a:lstStyle/>
        <a:p>
          <a:endParaRPr lang="en-US"/>
        </a:p>
      </dgm:t>
    </dgm:pt>
  </dgm:ptLst>
  <dgm:cxnLst>
    <dgm:cxn modelId="{25992189-4A01-40BF-A483-B0141F0C7EAD}" type="presOf" srcId="{E4FF4882-B610-499F-8CC4-39DF68D7322C}" destId="{F9EF4C1C-1908-40E1-9F29-E9F30F6C79A1}" srcOrd="0" destOrd="0" presId="urn:microsoft.com/office/officeart/2005/8/layout/radial3"/>
    <dgm:cxn modelId="{D7E08A1D-E248-4CAD-8F5E-A9B435C1F25F}" srcId="{6094C5E4-1230-41AE-8DA7-6110B4250FE9}" destId="{69FC1CBF-C6EB-482D-AF75-03C2C3F2437B}" srcOrd="0" destOrd="0" parTransId="{4769772A-6513-4AA6-A131-A666D5C93577}" sibTransId="{86E2057E-D5CF-45C6-AFB8-5C6C621511F6}"/>
    <dgm:cxn modelId="{EDF98362-44F0-40C7-9119-EB55A774C927}" type="presOf" srcId="{6094C5E4-1230-41AE-8DA7-6110B4250FE9}" destId="{562FE001-1E70-4085-9890-1631840C5140}" srcOrd="0" destOrd="0" presId="urn:microsoft.com/office/officeart/2005/8/layout/radial3"/>
    <dgm:cxn modelId="{CBC9B044-CE69-4BBE-AB27-F71E6C11CEAB}" type="presOf" srcId="{D51C946B-E438-4B44-A9E4-030F4F366036}" destId="{1CEE24ED-ABFD-4DE0-AEBE-ED17795B5AB4}" srcOrd="0" destOrd="0" presId="urn:microsoft.com/office/officeart/2005/8/layout/radial3"/>
    <dgm:cxn modelId="{93EA0436-8E84-4058-9F0E-8299191ADD24}" type="presOf" srcId="{69FC1CBF-C6EB-482D-AF75-03C2C3F2437B}" destId="{C98223F3-51B4-477C-A38F-FAD26915DD22}" srcOrd="0" destOrd="0" presId="urn:microsoft.com/office/officeart/2005/8/layout/radial3"/>
    <dgm:cxn modelId="{6A37E6A4-6AD2-4C27-AB7C-9D1D57B7EC98}" type="presOf" srcId="{6A502120-76AD-428F-BC7F-FC5296FD8477}" destId="{60E43A14-2B5E-4C21-A09C-DC8D65ED2FE3}" srcOrd="0" destOrd="0" presId="urn:microsoft.com/office/officeart/2005/8/layout/radial3"/>
    <dgm:cxn modelId="{882FF2CD-D58F-482D-9D05-F181D61CF456}" type="presOf" srcId="{E2BB9D90-92C2-48BE-913B-B7D0DAE1C0F3}" destId="{5B3B1C2F-07D4-4487-95FA-AAA5D9408097}" srcOrd="0" destOrd="0" presId="urn:microsoft.com/office/officeart/2005/8/layout/radial3"/>
    <dgm:cxn modelId="{BD4E3428-4518-4C85-9D8A-10F72E0228B1}" srcId="{6094C5E4-1230-41AE-8DA7-6110B4250FE9}" destId="{6A502120-76AD-428F-BC7F-FC5296FD8477}" srcOrd="3" destOrd="0" parTransId="{24B9DC7B-8A94-43EB-A93B-487E0A085B8B}" sibTransId="{A00AA9B6-C58E-4426-9ED7-3D20E4ED22B7}"/>
    <dgm:cxn modelId="{1AA7318C-8604-4D7D-A417-DE90AB16E0E8}" srcId="{6094C5E4-1230-41AE-8DA7-6110B4250FE9}" destId="{61C4EB18-8394-4946-96D5-75FD45EA7304}" srcOrd="2" destOrd="0" parTransId="{54034B56-63DA-475E-8F36-9185C4AAA11A}" sibTransId="{3BF9BB81-E391-491E-9CB5-024FBCEEDF36}"/>
    <dgm:cxn modelId="{1BF5D06F-3FA6-4825-A232-43D6502C189C}" type="presOf" srcId="{61C4EB18-8394-4946-96D5-75FD45EA7304}" destId="{8C2424BA-D7CC-4D92-8C69-C736E01094F6}" srcOrd="0" destOrd="0" presId="urn:microsoft.com/office/officeart/2005/8/layout/radial3"/>
    <dgm:cxn modelId="{2B2C638A-CEBF-4556-970C-4AA5CA4BF8CB}" srcId="{6094C5E4-1230-41AE-8DA7-6110B4250FE9}" destId="{D51C946B-E438-4B44-A9E4-030F4F366036}" srcOrd="1" destOrd="0" parTransId="{FF12D8DC-FA28-4BEA-978E-9BB8C3CC7084}" sibTransId="{FC454ADB-FFAE-4621-A23F-653993A85A27}"/>
    <dgm:cxn modelId="{C93534F0-E8E2-4B5C-964C-3F8C978FA77E}" srcId="{E4FF4882-B610-499F-8CC4-39DF68D7322C}" destId="{6094C5E4-1230-41AE-8DA7-6110B4250FE9}" srcOrd="0" destOrd="0" parTransId="{166950FE-40BF-4A7D-AD92-4CB756B8CC53}" sibTransId="{A4DE8345-6F5E-4F95-B676-5ECCC2B545A5}"/>
    <dgm:cxn modelId="{02544F2B-8A0D-4991-8083-20F48556EF44}" srcId="{6094C5E4-1230-41AE-8DA7-6110B4250FE9}" destId="{E2BB9D90-92C2-48BE-913B-B7D0DAE1C0F3}" srcOrd="4" destOrd="0" parTransId="{AA0D2EE1-4DED-4AA3-830F-63E046776338}" sibTransId="{33FBEEE3-2997-4516-B961-52AF7C712A80}"/>
    <dgm:cxn modelId="{6E53B604-0E52-4B4D-BE04-BA6489CD9D5C}" type="presParOf" srcId="{F9EF4C1C-1908-40E1-9F29-E9F30F6C79A1}" destId="{07B10492-0DA6-4C56-954D-A0AF7B86AA53}" srcOrd="0" destOrd="0" presId="urn:microsoft.com/office/officeart/2005/8/layout/radial3"/>
    <dgm:cxn modelId="{F8D7AB09-87CF-470C-A1EA-1C34B84A5E93}" type="presParOf" srcId="{07B10492-0DA6-4C56-954D-A0AF7B86AA53}" destId="{562FE001-1E70-4085-9890-1631840C5140}" srcOrd="0" destOrd="0" presId="urn:microsoft.com/office/officeart/2005/8/layout/radial3"/>
    <dgm:cxn modelId="{C6C87221-E858-42F9-AE8E-A2F2AE975820}" type="presParOf" srcId="{07B10492-0DA6-4C56-954D-A0AF7B86AA53}" destId="{C98223F3-51B4-477C-A38F-FAD26915DD22}" srcOrd="1" destOrd="0" presId="urn:microsoft.com/office/officeart/2005/8/layout/radial3"/>
    <dgm:cxn modelId="{0D84ED78-B80D-4748-B8F5-789ECD91EB26}" type="presParOf" srcId="{07B10492-0DA6-4C56-954D-A0AF7B86AA53}" destId="{1CEE24ED-ABFD-4DE0-AEBE-ED17795B5AB4}" srcOrd="2" destOrd="0" presId="urn:microsoft.com/office/officeart/2005/8/layout/radial3"/>
    <dgm:cxn modelId="{386A4E48-F5D2-42AB-913F-EC0F638569B9}" type="presParOf" srcId="{07B10492-0DA6-4C56-954D-A0AF7B86AA53}" destId="{8C2424BA-D7CC-4D92-8C69-C736E01094F6}" srcOrd="3" destOrd="0" presId="urn:microsoft.com/office/officeart/2005/8/layout/radial3"/>
    <dgm:cxn modelId="{FAAD48C1-8C97-4E93-BFB8-4AFA28885907}" type="presParOf" srcId="{07B10492-0DA6-4C56-954D-A0AF7B86AA53}" destId="{60E43A14-2B5E-4C21-A09C-DC8D65ED2FE3}" srcOrd="4" destOrd="0" presId="urn:microsoft.com/office/officeart/2005/8/layout/radial3"/>
    <dgm:cxn modelId="{73C62FAD-00B0-4AEE-A930-4F357C949AC0}" type="presParOf" srcId="{07B10492-0DA6-4C56-954D-A0AF7B86AA53}" destId="{5B3B1C2F-07D4-4487-95FA-AAA5D9408097}" srcOrd="5"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11.xml><?xml version="1.0" encoding="utf-8"?>
<dgm:dataModel xmlns:dgm="http://schemas.openxmlformats.org/drawingml/2006/diagram" xmlns:a="http://schemas.openxmlformats.org/drawingml/2006/main">
  <dgm:ptLst>
    <dgm:pt modelId="{8189C5F1-A302-4754-90F5-5479010A54F1}" type="doc">
      <dgm:prSet loTypeId="urn:microsoft.com/office/officeart/2005/8/layout/vProcess5" loCatId="process" qsTypeId="urn:microsoft.com/office/officeart/2005/8/quickstyle/simple1" qsCatId="simple" csTypeId="urn:microsoft.com/office/officeart/2005/8/colors/colorful1#1" csCatId="colorful" phldr="1"/>
      <dgm:spPr/>
      <dgm:t>
        <a:bodyPr/>
        <a:lstStyle/>
        <a:p>
          <a:endParaRPr lang="en-US"/>
        </a:p>
      </dgm:t>
    </dgm:pt>
    <dgm:pt modelId="{F87E93DC-D968-4C1D-BDE9-E0BEC86CAFA7}">
      <dgm:prSet phldrT="[Text]"/>
      <dgm:spPr/>
      <dgm:t>
        <a:bodyPr/>
        <a:lstStyle/>
        <a:p>
          <a:r>
            <a:rPr lang="en-US" dirty="0" smtClean="0"/>
            <a:t>Review the literature</a:t>
          </a:r>
          <a:endParaRPr lang="en-US" dirty="0"/>
        </a:p>
      </dgm:t>
    </dgm:pt>
    <dgm:pt modelId="{AE4AA7ED-EB31-4371-AD59-027449B78641}" type="parTrans" cxnId="{7881193F-C782-4885-9D08-E1BF91061778}">
      <dgm:prSet/>
      <dgm:spPr/>
      <dgm:t>
        <a:bodyPr/>
        <a:lstStyle/>
        <a:p>
          <a:endParaRPr lang="en-US"/>
        </a:p>
      </dgm:t>
    </dgm:pt>
    <dgm:pt modelId="{3A80789D-76C8-4615-9652-0BEDEF9B9A2A}" type="sibTrans" cxnId="{7881193F-C782-4885-9D08-E1BF91061778}">
      <dgm:prSet/>
      <dgm:spPr/>
      <dgm:t>
        <a:bodyPr/>
        <a:lstStyle/>
        <a:p>
          <a:endParaRPr lang="en-US"/>
        </a:p>
      </dgm:t>
    </dgm:pt>
    <dgm:pt modelId="{E72DB79F-0DAE-4584-A607-C5A5CAB40617}">
      <dgm:prSet phldrT="[Text]"/>
      <dgm:spPr/>
      <dgm:t>
        <a:bodyPr/>
        <a:lstStyle/>
        <a:p>
          <a:r>
            <a:rPr lang="en-US" dirty="0" smtClean="0"/>
            <a:t>Form a hypothesis</a:t>
          </a:r>
          <a:endParaRPr lang="en-US" dirty="0"/>
        </a:p>
      </dgm:t>
    </dgm:pt>
    <dgm:pt modelId="{4E8B5B2D-BD63-437F-92BA-4793146887F1}" type="parTrans" cxnId="{6CE33B3E-0EE7-4558-9209-315FE6CF69E2}">
      <dgm:prSet/>
      <dgm:spPr/>
      <dgm:t>
        <a:bodyPr/>
        <a:lstStyle/>
        <a:p>
          <a:endParaRPr lang="en-US"/>
        </a:p>
      </dgm:t>
    </dgm:pt>
    <dgm:pt modelId="{230AF2D1-CA91-46EF-BB04-CCD99DD62FE4}" type="sibTrans" cxnId="{6CE33B3E-0EE7-4558-9209-315FE6CF69E2}">
      <dgm:prSet/>
      <dgm:spPr/>
      <dgm:t>
        <a:bodyPr/>
        <a:lstStyle/>
        <a:p>
          <a:endParaRPr lang="en-US"/>
        </a:p>
      </dgm:t>
    </dgm:pt>
    <dgm:pt modelId="{1151A80D-A705-4E59-9EFF-98727D8E1F89}">
      <dgm:prSet phldrT="[Text]"/>
      <dgm:spPr/>
      <dgm:t>
        <a:bodyPr/>
        <a:lstStyle/>
        <a:p>
          <a:r>
            <a:rPr lang="en-US" dirty="0" smtClean="0"/>
            <a:t>Propose a study &amp; get approval</a:t>
          </a:r>
          <a:endParaRPr lang="en-US" dirty="0"/>
        </a:p>
      </dgm:t>
    </dgm:pt>
    <dgm:pt modelId="{25FAE57C-566D-47A6-B1AF-AC482D62BE68}" type="parTrans" cxnId="{8386CD6D-B6AB-41D8-903A-9882FF0AC202}">
      <dgm:prSet/>
      <dgm:spPr/>
      <dgm:t>
        <a:bodyPr/>
        <a:lstStyle/>
        <a:p>
          <a:endParaRPr lang="en-US"/>
        </a:p>
      </dgm:t>
    </dgm:pt>
    <dgm:pt modelId="{8C468134-D40F-4026-8BF3-A1ED9290116A}" type="sibTrans" cxnId="{8386CD6D-B6AB-41D8-903A-9882FF0AC202}">
      <dgm:prSet/>
      <dgm:spPr/>
      <dgm:t>
        <a:bodyPr/>
        <a:lstStyle/>
        <a:p>
          <a:endParaRPr lang="en-US"/>
        </a:p>
      </dgm:t>
    </dgm:pt>
    <dgm:pt modelId="{B1C3BA31-C9BA-43A2-977E-2C440228EE43}">
      <dgm:prSet phldrT="[Text]"/>
      <dgm:spPr/>
      <dgm:t>
        <a:bodyPr/>
        <a:lstStyle/>
        <a:p>
          <a:r>
            <a:rPr lang="en-US" dirty="0" smtClean="0"/>
            <a:t>Conduct the study</a:t>
          </a:r>
          <a:endParaRPr lang="en-US" dirty="0"/>
        </a:p>
      </dgm:t>
    </dgm:pt>
    <dgm:pt modelId="{31509B02-1AF1-4CFC-8F2C-73352D07BB79}" type="parTrans" cxnId="{46FB3458-793B-4287-974B-6165FCF8B459}">
      <dgm:prSet/>
      <dgm:spPr/>
      <dgm:t>
        <a:bodyPr/>
        <a:lstStyle/>
        <a:p>
          <a:endParaRPr lang="en-US"/>
        </a:p>
      </dgm:t>
    </dgm:pt>
    <dgm:pt modelId="{A3604FB0-80C6-4C28-ADEE-A7C4582EECE9}" type="sibTrans" cxnId="{46FB3458-793B-4287-974B-6165FCF8B459}">
      <dgm:prSet/>
      <dgm:spPr/>
      <dgm:t>
        <a:bodyPr/>
        <a:lstStyle/>
        <a:p>
          <a:endParaRPr lang="en-US"/>
        </a:p>
      </dgm:t>
    </dgm:pt>
    <dgm:pt modelId="{FC437DF2-7F18-449A-8C29-1AD50812038E}">
      <dgm:prSet phldrT="[Text]"/>
      <dgm:spPr/>
      <dgm:t>
        <a:bodyPr/>
        <a:lstStyle/>
        <a:p>
          <a:r>
            <a:rPr lang="en-US" dirty="0" smtClean="0"/>
            <a:t>Report the results</a:t>
          </a:r>
          <a:endParaRPr lang="en-US" dirty="0"/>
        </a:p>
      </dgm:t>
    </dgm:pt>
    <dgm:pt modelId="{658EA89F-7EF2-4A1B-BAA9-95B81131AE73}" type="parTrans" cxnId="{2F194EB2-698A-4BFF-AF69-504E720C0CDB}">
      <dgm:prSet/>
      <dgm:spPr/>
      <dgm:t>
        <a:bodyPr/>
        <a:lstStyle/>
        <a:p>
          <a:endParaRPr lang="en-US"/>
        </a:p>
      </dgm:t>
    </dgm:pt>
    <dgm:pt modelId="{E5180DD8-642D-4B56-8BE0-DC6FEEDF0BFC}" type="sibTrans" cxnId="{2F194EB2-698A-4BFF-AF69-504E720C0CDB}">
      <dgm:prSet/>
      <dgm:spPr/>
      <dgm:t>
        <a:bodyPr/>
        <a:lstStyle/>
        <a:p>
          <a:endParaRPr lang="en-US"/>
        </a:p>
      </dgm:t>
    </dgm:pt>
    <dgm:pt modelId="{1E5DD63F-862A-4E09-A983-F5CBCE7585CC}" type="pres">
      <dgm:prSet presAssocID="{8189C5F1-A302-4754-90F5-5479010A54F1}" presName="outerComposite" presStyleCnt="0">
        <dgm:presLayoutVars>
          <dgm:chMax val="5"/>
          <dgm:dir/>
          <dgm:resizeHandles val="exact"/>
        </dgm:presLayoutVars>
      </dgm:prSet>
      <dgm:spPr/>
      <dgm:t>
        <a:bodyPr/>
        <a:lstStyle/>
        <a:p>
          <a:endParaRPr lang="en-US"/>
        </a:p>
      </dgm:t>
    </dgm:pt>
    <dgm:pt modelId="{49C14DE2-54BD-41F1-AA8C-07D7D22B559C}" type="pres">
      <dgm:prSet presAssocID="{8189C5F1-A302-4754-90F5-5479010A54F1}" presName="dummyMaxCanvas" presStyleCnt="0">
        <dgm:presLayoutVars/>
      </dgm:prSet>
      <dgm:spPr/>
    </dgm:pt>
    <dgm:pt modelId="{A8D3FF44-EECF-4B56-939D-2FDDA289AA09}" type="pres">
      <dgm:prSet presAssocID="{8189C5F1-A302-4754-90F5-5479010A54F1}" presName="FiveNodes_1" presStyleLbl="node1" presStyleIdx="0" presStyleCnt="5">
        <dgm:presLayoutVars>
          <dgm:bulletEnabled val="1"/>
        </dgm:presLayoutVars>
      </dgm:prSet>
      <dgm:spPr/>
      <dgm:t>
        <a:bodyPr/>
        <a:lstStyle/>
        <a:p>
          <a:endParaRPr lang="en-US"/>
        </a:p>
      </dgm:t>
    </dgm:pt>
    <dgm:pt modelId="{603E8C49-E8EC-4D94-AEA5-AC224AAADE4B}" type="pres">
      <dgm:prSet presAssocID="{8189C5F1-A302-4754-90F5-5479010A54F1}" presName="FiveNodes_2" presStyleLbl="node1" presStyleIdx="1" presStyleCnt="5">
        <dgm:presLayoutVars>
          <dgm:bulletEnabled val="1"/>
        </dgm:presLayoutVars>
      </dgm:prSet>
      <dgm:spPr/>
      <dgm:t>
        <a:bodyPr/>
        <a:lstStyle/>
        <a:p>
          <a:endParaRPr lang="en-US"/>
        </a:p>
      </dgm:t>
    </dgm:pt>
    <dgm:pt modelId="{844CC83E-BDD6-4EF3-ABBF-8085E2962A19}" type="pres">
      <dgm:prSet presAssocID="{8189C5F1-A302-4754-90F5-5479010A54F1}" presName="FiveNodes_3" presStyleLbl="node1" presStyleIdx="2" presStyleCnt="5">
        <dgm:presLayoutVars>
          <dgm:bulletEnabled val="1"/>
        </dgm:presLayoutVars>
      </dgm:prSet>
      <dgm:spPr/>
      <dgm:t>
        <a:bodyPr/>
        <a:lstStyle/>
        <a:p>
          <a:endParaRPr lang="en-US"/>
        </a:p>
      </dgm:t>
    </dgm:pt>
    <dgm:pt modelId="{A54AEDF2-2D0C-4245-9D8A-18950FA3ABBF}" type="pres">
      <dgm:prSet presAssocID="{8189C5F1-A302-4754-90F5-5479010A54F1}" presName="FiveNodes_4" presStyleLbl="node1" presStyleIdx="3" presStyleCnt="5">
        <dgm:presLayoutVars>
          <dgm:bulletEnabled val="1"/>
        </dgm:presLayoutVars>
      </dgm:prSet>
      <dgm:spPr/>
      <dgm:t>
        <a:bodyPr/>
        <a:lstStyle/>
        <a:p>
          <a:endParaRPr lang="en-US"/>
        </a:p>
      </dgm:t>
    </dgm:pt>
    <dgm:pt modelId="{5767057D-7B05-4152-9C5D-BB1AE964D086}" type="pres">
      <dgm:prSet presAssocID="{8189C5F1-A302-4754-90F5-5479010A54F1}" presName="FiveNodes_5" presStyleLbl="node1" presStyleIdx="4" presStyleCnt="5">
        <dgm:presLayoutVars>
          <dgm:bulletEnabled val="1"/>
        </dgm:presLayoutVars>
      </dgm:prSet>
      <dgm:spPr/>
      <dgm:t>
        <a:bodyPr/>
        <a:lstStyle/>
        <a:p>
          <a:endParaRPr lang="en-US"/>
        </a:p>
      </dgm:t>
    </dgm:pt>
    <dgm:pt modelId="{24CD8220-2EF4-45C0-BBD5-77AF2937FCB6}" type="pres">
      <dgm:prSet presAssocID="{8189C5F1-A302-4754-90F5-5479010A54F1}" presName="FiveConn_1-2" presStyleLbl="fgAccFollowNode1" presStyleIdx="0" presStyleCnt="4">
        <dgm:presLayoutVars>
          <dgm:bulletEnabled val="1"/>
        </dgm:presLayoutVars>
      </dgm:prSet>
      <dgm:spPr/>
      <dgm:t>
        <a:bodyPr/>
        <a:lstStyle/>
        <a:p>
          <a:endParaRPr lang="en-US"/>
        </a:p>
      </dgm:t>
    </dgm:pt>
    <dgm:pt modelId="{E16DC165-561C-468A-BD0A-B1A91F0A2A53}" type="pres">
      <dgm:prSet presAssocID="{8189C5F1-A302-4754-90F5-5479010A54F1}" presName="FiveConn_2-3" presStyleLbl="fgAccFollowNode1" presStyleIdx="1" presStyleCnt="4">
        <dgm:presLayoutVars>
          <dgm:bulletEnabled val="1"/>
        </dgm:presLayoutVars>
      </dgm:prSet>
      <dgm:spPr/>
      <dgm:t>
        <a:bodyPr/>
        <a:lstStyle/>
        <a:p>
          <a:endParaRPr lang="en-US"/>
        </a:p>
      </dgm:t>
    </dgm:pt>
    <dgm:pt modelId="{8BFCE6BC-6957-4E3C-9BA0-9CB9538B9F74}" type="pres">
      <dgm:prSet presAssocID="{8189C5F1-A302-4754-90F5-5479010A54F1}" presName="FiveConn_3-4" presStyleLbl="fgAccFollowNode1" presStyleIdx="2" presStyleCnt="4">
        <dgm:presLayoutVars>
          <dgm:bulletEnabled val="1"/>
        </dgm:presLayoutVars>
      </dgm:prSet>
      <dgm:spPr/>
      <dgm:t>
        <a:bodyPr/>
        <a:lstStyle/>
        <a:p>
          <a:endParaRPr lang="en-US"/>
        </a:p>
      </dgm:t>
    </dgm:pt>
    <dgm:pt modelId="{A3EE7891-C380-4A54-9750-D0968A1CDADF}" type="pres">
      <dgm:prSet presAssocID="{8189C5F1-A302-4754-90F5-5479010A54F1}" presName="FiveConn_4-5" presStyleLbl="fgAccFollowNode1" presStyleIdx="3" presStyleCnt="4">
        <dgm:presLayoutVars>
          <dgm:bulletEnabled val="1"/>
        </dgm:presLayoutVars>
      </dgm:prSet>
      <dgm:spPr/>
      <dgm:t>
        <a:bodyPr/>
        <a:lstStyle/>
        <a:p>
          <a:endParaRPr lang="en-US"/>
        </a:p>
      </dgm:t>
    </dgm:pt>
    <dgm:pt modelId="{D3258E16-8EC8-4F59-9DA7-13616D148AAD}" type="pres">
      <dgm:prSet presAssocID="{8189C5F1-A302-4754-90F5-5479010A54F1}" presName="FiveNodes_1_text" presStyleLbl="node1" presStyleIdx="4" presStyleCnt="5">
        <dgm:presLayoutVars>
          <dgm:bulletEnabled val="1"/>
        </dgm:presLayoutVars>
      </dgm:prSet>
      <dgm:spPr/>
      <dgm:t>
        <a:bodyPr/>
        <a:lstStyle/>
        <a:p>
          <a:endParaRPr lang="en-US"/>
        </a:p>
      </dgm:t>
    </dgm:pt>
    <dgm:pt modelId="{F79A1308-81C1-4C91-9F7D-B5AAA12D7C5F}" type="pres">
      <dgm:prSet presAssocID="{8189C5F1-A302-4754-90F5-5479010A54F1}" presName="FiveNodes_2_text" presStyleLbl="node1" presStyleIdx="4" presStyleCnt="5">
        <dgm:presLayoutVars>
          <dgm:bulletEnabled val="1"/>
        </dgm:presLayoutVars>
      </dgm:prSet>
      <dgm:spPr/>
      <dgm:t>
        <a:bodyPr/>
        <a:lstStyle/>
        <a:p>
          <a:endParaRPr lang="en-US"/>
        </a:p>
      </dgm:t>
    </dgm:pt>
    <dgm:pt modelId="{02DCA15A-FE19-4325-9AC1-69FFBC4A8F6C}" type="pres">
      <dgm:prSet presAssocID="{8189C5F1-A302-4754-90F5-5479010A54F1}" presName="FiveNodes_3_text" presStyleLbl="node1" presStyleIdx="4" presStyleCnt="5">
        <dgm:presLayoutVars>
          <dgm:bulletEnabled val="1"/>
        </dgm:presLayoutVars>
      </dgm:prSet>
      <dgm:spPr/>
      <dgm:t>
        <a:bodyPr/>
        <a:lstStyle/>
        <a:p>
          <a:endParaRPr lang="en-US"/>
        </a:p>
      </dgm:t>
    </dgm:pt>
    <dgm:pt modelId="{3F501260-65C8-4C01-B14F-3EF6DC186900}" type="pres">
      <dgm:prSet presAssocID="{8189C5F1-A302-4754-90F5-5479010A54F1}" presName="FiveNodes_4_text" presStyleLbl="node1" presStyleIdx="4" presStyleCnt="5">
        <dgm:presLayoutVars>
          <dgm:bulletEnabled val="1"/>
        </dgm:presLayoutVars>
      </dgm:prSet>
      <dgm:spPr/>
      <dgm:t>
        <a:bodyPr/>
        <a:lstStyle/>
        <a:p>
          <a:endParaRPr lang="en-US"/>
        </a:p>
      </dgm:t>
    </dgm:pt>
    <dgm:pt modelId="{F758FFFC-87C0-48C1-962C-1DB9A0A74AC5}" type="pres">
      <dgm:prSet presAssocID="{8189C5F1-A302-4754-90F5-5479010A54F1}" presName="FiveNodes_5_text" presStyleLbl="node1" presStyleIdx="4" presStyleCnt="5">
        <dgm:presLayoutVars>
          <dgm:bulletEnabled val="1"/>
        </dgm:presLayoutVars>
      </dgm:prSet>
      <dgm:spPr/>
      <dgm:t>
        <a:bodyPr/>
        <a:lstStyle/>
        <a:p>
          <a:endParaRPr lang="en-US"/>
        </a:p>
      </dgm:t>
    </dgm:pt>
  </dgm:ptLst>
  <dgm:cxnLst>
    <dgm:cxn modelId="{11A98F05-33E8-4BAD-B2FC-8C5821DB0153}" type="presOf" srcId="{8189C5F1-A302-4754-90F5-5479010A54F1}" destId="{1E5DD63F-862A-4E09-A983-F5CBCE7585CC}" srcOrd="0" destOrd="0" presId="urn:microsoft.com/office/officeart/2005/8/layout/vProcess5"/>
    <dgm:cxn modelId="{238C0EDF-75CB-41BD-BA0D-99A835AA7F35}" type="presOf" srcId="{3A80789D-76C8-4615-9652-0BEDEF9B9A2A}" destId="{24CD8220-2EF4-45C0-BBD5-77AF2937FCB6}" srcOrd="0" destOrd="0" presId="urn:microsoft.com/office/officeart/2005/8/layout/vProcess5"/>
    <dgm:cxn modelId="{D74CC9BA-74F7-4497-B414-3BA6933C8550}" type="presOf" srcId="{F87E93DC-D968-4C1D-BDE9-E0BEC86CAFA7}" destId="{A8D3FF44-EECF-4B56-939D-2FDDA289AA09}" srcOrd="0" destOrd="0" presId="urn:microsoft.com/office/officeart/2005/8/layout/vProcess5"/>
    <dgm:cxn modelId="{8386CD6D-B6AB-41D8-903A-9882FF0AC202}" srcId="{8189C5F1-A302-4754-90F5-5479010A54F1}" destId="{1151A80D-A705-4E59-9EFF-98727D8E1F89}" srcOrd="2" destOrd="0" parTransId="{25FAE57C-566D-47A6-B1AF-AC482D62BE68}" sibTransId="{8C468134-D40F-4026-8BF3-A1ED9290116A}"/>
    <dgm:cxn modelId="{2F194EB2-698A-4BFF-AF69-504E720C0CDB}" srcId="{8189C5F1-A302-4754-90F5-5479010A54F1}" destId="{FC437DF2-7F18-449A-8C29-1AD50812038E}" srcOrd="4" destOrd="0" parTransId="{658EA89F-7EF2-4A1B-BAA9-95B81131AE73}" sibTransId="{E5180DD8-642D-4B56-8BE0-DC6FEEDF0BFC}"/>
    <dgm:cxn modelId="{9EE1630A-E637-4B19-B08A-45F1C811B1C0}" type="presOf" srcId="{B1C3BA31-C9BA-43A2-977E-2C440228EE43}" destId="{A54AEDF2-2D0C-4245-9D8A-18950FA3ABBF}" srcOrd="0" destOrd="0" presId="urn:microsoft.com/office/officeart/2005/8/layout/vProcess5"/>
    <dgm:cxn modelId="{71B8D932-63C8-44D3-A9AD-2E34FE983703}" type="presOf" srcId="{F87E93DC-D968-4C1D-BDE9-E0BEC86CAFA7}" destId="{D3258E16-8EC8-4F59-9DA7-13616D148AAD}" srcOrd="1" destOrd="0" presId="urn:microsoft.com/office/officeart/2005/8/layout/vProcess5"/>
    <dgm:cxn modelId="{90CD1D67-6A8F-4BF0-A312-A8F33CA6AC4A}" type="presOf" srcId="{E72DB79F-0DAE-4584-A607-C5A5CAB40617}" destId="{603E8C49-E8EC-4D94-AEA5-AC224AAADE4B}" srcOrd="0" destOrd="0" presId="urn:microsoft.com/office/officeart/2005/8/layout/vProcess5"/>
    <dgm:cxn modelId="{60C47368-0D2D-49DF-9D53-9E5665BB5B12}" type="presOf" srcId="{1151A80D-A705-4E59-9EFF-98727D8E1F89}" destId="{02DCA15A-FE19-4325-9AC1-69FFBC4A8F6C}" srcOrd="1" destOrd="0" presId="urn:microsoft.com/office/officeart/2005/8/layout/vProcess5"/>
    <dgm:cxn modelId="{DF4749A2-0474-4B1F-930D-CE4CE64CD1CB}" type="presOf" srcId="{FC437DF2-7F18-449A-8C29-1AD50812038E}" destId="{5767057D-7B05-4152-9C5D-BB1AE964D086}" srcOrd="0" destOrd="0" presId="urn:microsoft.com/office/officeart/2005/8/layout/vProcess5"/>
    <dgm:cxn modelId="{DD0490DA-3C9D-48CF-88FC-AE9EAEA0A343}" type="presOf" srcId="{230AF2D1-CA91-46EF-BB04-CCD99DD62FE4}" destId="{E16DC165-561C-468A-BD0A-B1A91F0A2A53}" srcOrd="0" destOrd="0" presId="urn:microsoft.com/office/officeart/2005/8/layout/vProcess5"/>
    <dgm:cxn modelId="{D4EA9CC4-B87D-4961-9300-B1ED1E6CEE7C}" type="presOf" srcId="{8C468134-D40F-4026-8BF3-A1ED9290116A}" destId="{8BFCE6BC-6957-4E3C-9BA0-9CB9538B9F74}" srcOrd="0" destOrd="0" presId="urn:microsoft.com/office/officeart/2005/8/layout/vProcess5"/>
    <dgm:cxn modelId="{33FBBFC9-801D-4D92-A48D-8362D222EB50}" type="presOf" srcId="{E72DB79F-0DAE-4584-A607-C5A5CAB40617}" destId="{F79A1308-81C1-4C91-9F7D-B5AAA12D7C5F}" srcOrd="1" destOrd="0" presId="urn:microsoft.com/office/officeart/2005/8/layout/vProcess5"/>
    <dgm:cxn modelId="{6CE33B3E-0EE7-4558-9209-315FE6CF69E2}" srcId="{8189C5F1-A302-4754-90F5-5479010A54F1}" destId="{E72DB79F-0DAE-4584-A607-C5A5CAB40617}" srcOrd="1" destOrd="0" parTransId="{4E8B5B2D-BD63-437F-92BA-4793146887F1}" sibTransId="{230AF2D1-CA91-46EF-BB04-CCD99DD62FE4}"/>
    <dgm:cxn modelId="{58994DBF-FFB8-4C24-88DE-1EA408012DD0}" type="presOf" srcId="{FC437DF2-7F18-449A-8C29-1AD50812038E}" destId="{F758FFFC-87C0-48C1-962C-1DB9A0A74AC5}" srcOrd="1" destOrd="0" presId="urn:microsoft.com/office/officeart/2005/8/layout/vProcess5"/>
    <dgm:cxn modelId="{123E21FF-B2E7-400A-B0BB-BB672493C4CF}" type="presOf" srcId="{A3604FB0-80C6-4C28-ADEE-A7C4582EECE9}" destId="{A3EE7891-C380-4A54-9750-D0968A1CDADF}" srcOrd="0" destOrd="0" presId="urn:microsoft.com/office/officeart/2005/8/layout/vProcess5"/>
    <dgm:cxn modelId="{4FD6D3C2-FBE3-4FF9-9E9D-0DEF8523C751}" type="presOf" srcId="{B1C3BA31-C9BA-43A2-977E-2C440228EE43}" destId="{3F501260-65C8-4C01-B14F-3EF6DC186900}" srcOrd="1" destOrd="0" presId="urn:microsoft.com/office/officeart/2005/8/layout/vProcess5"/>
    <dgm:cxn modelId="{46FB3458-793B-4287-974B-6165FCF8B459}" srcId="{8189C5F1-A302-4754-90F5-5479010A54F1}" destId="{B1C3BA31-C9BA-43A2-977E-2C440228EE43}" srcOrd="3" destOrd="0" parTransId="{31509B02-1AF1-4CFC-8F2C-73352D07BB79}" sibTransId="{A3604FB0-80C6-4C28-ADEE-A7C4582EECE9}"/>
    <dgm:cxn modelId="{311E6123-287D-4D0F-B349-6546B4C9A88D}" type="presOf" srcId="{1151A80D-A705-4E59-9EFF-98727D8E1F89}" destId="{844CC83E-BDD6-4EF3-ABBF-8085E2962A19}" srcOrd="0" destOrd="0" presId="urn:microsoft.com/office/officeart/2005/8/layout/vProcess5"/>
    <dgm:cxn modelId="{7881193F-C782-4885-9D08-E1BF91061778}" srcId="{8189C5F1-A302-4754-90F5-5479010A54F1}" destId="{F87E93DC-D968-4C1D-BDE9-E0BEC86CAFA7}" srcOrd="0" destOrd="0" parTransId="{AE4AA7ED-EB31-4371-AD59-027449B78641}" sibTransId="{3A80789D-76C8-4615-9652-0BEDEF9B9A2A}"/>
    <dgm:cxn modelId="{20E5A205-C6B9-4002-8D4D-E08BAD0EDB38}" type="presParOf" srcId="{1E5DD63F-862A-4E09-A983-F5CBCE7585CC}" destId="{49C14DE2-54BD-41F1-AA8C-07D7D22B559C}" srcOrd="0" destOrd="0" presId="urn:microsoft.com/office/officeart/2005/8/layout/vProcess5"/>
    <dgm:cxn modelId="{741D78F6-EBB1-4F64-99B6-5B1CD4E64419}" type="presParOf" srcId="{1E5DD63F-862A-4E09-A983-F5CBCE7585CC}" destId="{A8D3FF44-EECF-4B56-939D-2FDDA289AA09}" srcOrd="1" destOrd="0" presId="urn:microsoft.com/office/officeart/2005/8/layout/vProcess5"/>
    <dgm:cxn modelId="{312A5EA4-4A6B-445A-A99D-B33B0B8B20B7}" type="presParOf" srcId="{1E5DD63F-862A-4E09-A983-F5CBCE7585CC}" destId="{603E8C49-E8EC-4D94-AEA5-AC224AAADE4B}" srcOrd="2" destOrd="0" presId="urn:microsoft.com/office/officeart/2005/8/layout/vProcess5"/>
    <dgm:cxn modelId="{524CA881-CDC9-4C27-9429-FEA819D7DE85}" type="presParOf" srcId="{1E5DD63F-862A-4E09-A983-F5CBCE7585CC}" destId="{844CC83E-BDD6-4EF3-ABBF-8085E2962A19}" srcOrd="3" destOrd="0" presId="urn:microsoft.com/office/officeart/2005/8/layout/vProcess5"/>
    <dgm:cxn modelId="{A43FA17F-113F-4F1E-8ECD-7BE53C369045}" type="presParOf" srcId="{1E5DD63F-862A-4E09-A983-F5CBCE7585CC}" destId="{A54AEDF2-2D0C-4245-9D8A-18950FA3ABBF}" srcOrd="4" destOrd="0" presId="urn:microsoft.com/office/officeart/2005/8/layout/vProcess5"/>
    <dgm:cxn modelId="{A488F151-00C6-4DB1-8E6B-F4F9955FF272}" type="presParOf" srcId="{1E5DD63F-862A-4E09-A983-F5CBCE7585CC}" destId="{5767057D-7B05-4152-9C5D-BB1AE964D086}" srcOrd="5" destOrd="0" presId="urn:microsoft.com/office/officeart/2005/8/layout/vProcess5"/>
    <dgm:cxn modelId="{833D8392-B694-4E9A-B0E1-38F710108A47}" type="presParOf" srcId="{1E5DD63F-862A-4E09-A983-F5CBCE7585CC}" destId="{24CD8220-2EF4-45C0-BBD5-77AF2937FCB6}" srcOrd="6" destOrd="0" presId="urn:microsoft.com/office/officeart/2005/8/layout/vProcess5"/>
    <dgm:cxn modelId="{4F85CDE4-EAFF-4EC8-B686-A2194C17BBCD}" type="presParOf" srcId="{1E5DD63F-862A-4E09-A983-F5CBCE7585CC}" destId="{E16DC165-561C-468A-BD0A-B1A91F0A2A53}" srcOrd="7" destOrd="0" presId="urn:microsoft.com/office/officeart/2005/8/layout/vProcess5"/>
    <dgm:cxn modelId="{B3B43060-5123-4C31-845A-23FBF0CD8617}" type="presParOf" srcId="{1E5DD63F-862A-4E09-A983-F5CBCE7585CC}" destId="{8BFCE6BC-6957-4E3C-9BA0-9CB9538B9F74}" srcOrd="8" destOrd="0" presId="urn:microsoft.com/office/officeart/2005/8/layout/vProcess5"/>
    <dgm:cxn modelId="{8061C7E4-27D5-4BBA-BF64-D14B8C3C7550}" type="presParOf" srcId="{1E5DD63F-862A-4E09-A983-F5CBCE7585CC}" destId="{A3EE7891-C380-4A54-9750-D0968A1CDADF}" srcOrd="9" destOrd="0" presId="urn:microsoft.com/office/officeart/2005/8/layout/vProcess5"/>
    <dgm:cxn modelId="{9348E6BE-1C24-4BA1-A368-05539356180C}" type="presParOf" srcId="{1E5DD63F-862A-4E09-A983-F5CBCE7585CC}" destId="{D3258E16-8EC8-4F59-9DA7-13616D148AAD}" srcOrd="10" destOrd="0" presId="urn:microsoft.com/office/officeart/2005/8/layout/vProcess5"/>
    <dgm:cxn modelId="{03864BFA-CFA4-4CAA-A197-B1083B06AA01}" type="presParOf" srcId="{1E5DD63F-862A-4E09-A983-F5CBCE7585CC}" destId="{F79A1308-81C1-4C91-9F7D-B5AAA12D7C5F}" srcOrd="11" destOrd="0" presId="urn:microsoft.com/office/officeart/2005/8/layout/vProcess5"/>
    <dgm:cxn modelId="{07F459CA-53DD-4FBB-BCE2-22DDC4DBC5AD}" type="presParOf" srcId="{1E5DD63F-862A-4E09-A983-F5CBCE7585CC}" destId="{02DCA15A-FE19-4325-9AC1-69FFBC4A8F6C}" srcOrd="12" destOrd="0" presId="urn:microsoft.com/office/officeart/2005/8/layout/vProcess5"/>
    <dgm:cxn modelId="{389B3017-7BC7-400C-B088-74105B8761F2}" type="presParOf" srcId="{1E5DD63F-862A-4E09-A983-F5CBCE7585CC}" destId="{3F501260-65C8-4C01-B14F-3EF6DC186900}" srcOrd="13" destOrd="0" presId="urn:microsoft.com/office/officeart/2005/8/layout/vProcess5"/>
    <dgm:cxn modelId="{C2751219-1CBA-4FE2-B523-B34B2D258821}" type="presParOf" srcId="{1E5DD63F-862A-4E09-A983-F5CBCE7585CC}" destId="{F758FFFC-87C0-48C1-962C-1DB9A0A74AC5}"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790505D-E1AB-4070-B7DD-6A745F22AA9A}" type="doc">
      <dgm:prSet loTypeId="urn:microsoft.com/office/officeart/2005/8/layout/vProcess5" loCatId="process" qsTypeId="urn:microsoft.com/office/officeart/2005/8/quickstyle/simple1" qsCatId="simple" csTypeId="urn:microsoft.com/office/officeart/2005/8/colors/colorful3" csCatId="colorful" phldr="1"/>
      <dgm:spPr/>
      <dgm:t>
        <a:bodyPr/>
        <a:lstStyle/>
        <a:p>
          <a:endParaRPr lang="en-US"/>
        </a:p>
      </dgm:t>
    </dgm:pt>
    <dgm:pt modelId="{DAAC87C0-150D-4EAB-810F-7CE60F73852C}">
      <dgm:prSet phldrT="[Text]"/>
      <dgm:spPr/>
      <dgm:t>
        <a:bodyPr/>
        <a:lstStyle/>
        <a:p>
          <a:pPr rtl="0"/>
          <a:r>
            <a:rPr lang="en-US" dirty="0" smtClean="0"/>
            <a:t>Summary &amp; Evaluation of Original Research Report</a:t>
          </a:r>
          <a:endParaRPr lang="en-US" dirty="0"/>
        </a:p>
      </dgm:t>
    </dgm:pt>
    <dgm:pt modelId="{5C68EF90-B779-4C67-9C4A-9D2C84B98CFE}" type="parTrans" cxnId="{06BD9512-7DE5-4B48-B83C-36E53F283DC4}">
      <dgm:prSet/>
      <dgm:spPr/>
      <dgm:t>
        <a:bodyPr/>
        <a:lstStyle/>
        <a:p>
          <a:endParaRPr lang="en-US"/>
        </a:p>
      </dgm:t>
    </dgm:pt>
    <dgm:pt modelId="{1411A8BB-6E87-4F43-9532-481D2F4A71C3}" type="sibTrans" cxnId="{06BD9512-7DE5-4B48-B83C-36E53F283DC4}">
      <dgm:prSet/>
      <dgm:spPr/>
      <dgm:t>
        <a:bodyPr/>
        <a:lstStyle/>
        <a:p>
          <a:endParaRPr lang="en-US"/>
        </a:p>
      </dgm:t>
    </dgm:pt>
    <dgm:pt modelId="{4E973721-E534-42D5-8B20-E53EE9F96CD7}">
      <dgm:prSet phldrT="[Text]"/>
      <dgm:spPr/>
      <dgm:t>
        <a:bodyPr/>
        <a:lstStyle/>
        <a:p>
          <a:r>
            <a:rPr lang="en-US" smtClean="0"/>
            <a:t>Summary &amp; Evaluation of Media Report</a:t>
          </a:r>
          <a:endParaRPr lang="en-US" dirty="0"/>
        </a:p>
      </dgm:t>
    </dgm:pt>
    <dgm:pt modelId="{23884C86-4F01-44EF-99CE-49BB83AAD2E2}" type="parTrans" cxnId="{8D69A864-719A-4650-AB54-6B24E021F065}">
      <dgm:prSet/>
      <dgm:spPr/>
      <dgm:t>
        <a:bodyPr/>
        <a:lstStyle/>
        <a:p>
          <a:endParaRPr lang="en-US"/>
        </a:p>
      </dgm:t>
    </dgm:pt>
    <dgm:pt modelId="{DA39AD43-7273-4DB2-AA12-FD7C11E0E445}" type="sibTrans" cxnId="{8D69A864-719A-4650-AB54-6B24E021F065}">
      <dgm:prSet/>
      <dgm:spPr/>
      <dgm:t>
        <a:bodyPr/>
        <a:lstStyle/>
        <a:p>
          <a:endParaRPr lang="en-US"/>
        </a:p>
      </dgm:t>
    </dgm:pt>
    <dgm:pt modelId="{EF9E65FA-0BD3-4B66-8718-B066D898CCF0}">
      <dgm:prSet phldrT="[Text]"/>
      <dgm:spPr/>
      <dgm:t>
        <a:bodyPr/>
        <a:lstStyle/>
        <a:p>
          <a:r>
            <a:rPr lang="en-US" dirty="0" smtClean="0"/>
            <a:t>Synthesis Comparing the Original Report &amp; Media Report</a:t>
          </a:r>
          <a:endParaRPr lang="en-US" dirty="0"/>
        </a:p>
      </dgm:t>
    </dgm:pt>
    <dgm:pt modelId="{D9AFAFC2-B079-4436-A084-5CABF25905C6}" type="parTrans" cxnId="{AE957020-518F-422B-AB0B-33FAAAF6225F}">
      <dgm:prSet/>
      <dgm:spPr/>
      <dgm:t>
        <a:bodyPr/>
        <a:lstStyle/>
        <a:p>
          <a:endParaRPr lang="en-US"/>
        </a:p>
      </dgm:t>
    </dgm:pt>
    <dgm:pt modelId="{F06A3A86-A945-4B3B-B0C3-30FA77A4ED80}" type="sibTrans" cxnId="{AE957020-518F-422B-AB0B-33FAAAF6225F}">
      <dgm:prSet/>
      <dgm:spPr/>
      <dgm:t>
        <a:bodyPr/>
        <a:lstStyle/>
        <a:p>
          <a:endParaRPr lang="en-US"/>
        </a:p>
      </dgm:t>
    </dgm:pt>
    <dgm:pt modelId="{755ABE5C-C8C3-4837-ACA0-ABDB61D34EE9}" type="pres">
      <dgm:prSet presAssocID="{7790505D-E1AB-4070-B7DD-6A745F22AA9A}" presName="outerComposite" presStyleCnt="0">
        <dgm:presLayoutVars>
          <dgm:chMax val="5"/>
          <dgm:dir/>
          <dgm:resizeHandles val="exact"/>
        </dgm:presLayoutVars>
      </dgm:prSet>
      <dgm:spPr/>
      <dgm:t>
        <a:bodyPr/>
        <a:lstStyle/>
        <a:p>
          <a:endParaRPr lang="en-US"/>
        </a:p>
      </dgm:t>
    </dgm:pt>
    <dgm:pt modelId="{CFFC840B-1354-499F-B9CA-DBE418E2D443}" type="pres">
      <dgm:prSet presAssocID="{7790505D-E1AB-4070-B7DD-6A745F22AA9A}" presName="dummyMaxCanvas" presStyleCnt="0">
        <dgm:presLayoutVars/>
      </dgm:prSet>
      <dgm:spPr/>
      <dgm:t>
        <a:bodyPr/>
        <a:lstStyle/>
        <a:p>
          <a:endParaRPr lang="en-US"/>
        </a:p>
      </dgm:t>
    </dgm:pt>
    <dgm:pt modelId="{59CF6CF2-4E88-4898-A77A-F40B41089396}" type="pres">
      <dgm:prSet presAssocID="{7790505D-E1AB-4070-B7DD-6A745F22AA9A}" presName="ThreeNodes_1" presStyleLbl="node1" presStyleIdx="0" presStyleCnt="3">
        <dgm:presLayoutVars>
          <dgm:bulletEnabled val="1"/>
        </dgm:presLayoutVars>
      </dgm:prSet>
      <dgm:spPr/>
      <dgm:t>
        <a:bodyPr/>
        <a:lstStyle/>
        <a:p>
          <a:endParaRPr lang="en-US"/>
        </a:p>
      </dgm:t>
    </dgm:pt>
    <dgm:pt modelId="{17BE9D7B-BBB9-463B-AEC7-370766C3BFB9}" type="pres">
      <dgm:prSet presAssocID="{7790505D-E1AB-4070-B7DD-6A745F22AA9A}" presName="ThreeNodes_2" presStyleLbl="node1" presStyleIdx="1" presStyleCnt="3">
        <dgm:presLayoutVars>
          <dgm:bulletEnabled val="1"/>
        </dgm:presLayoutVars>
      </dgm:prSet>
      <dgm:spPr/>
      <dgm:t>
        <a:bodyPr/>
        <a:lstStyle/>
        <a:p>
          <a:endParaRPr lang="en-US"/>
        </a:p>
      </dgm:t>
    </dgm:pt>
    <dgm:pt modelId="{B98C3C50-9459-42E2-82D2-F1DE4F787F4C}" type="pres">
      <dgm:prSet presAssocID="{7790505D-E1AB-4070-B7DD-6A745F22AA9A}" presName="ThreeNodes_3" presStyleLbl="node1" presStyleIdx="2" presStyleCnt="3">
        <dgm:presLayoutVars>
          <dgm:bulletEnabled val="1"/>
        </dgm:presLayoutVars>
      </dgm:prSet>
      <dgm:spPr/>
      <dgm:t>
        <a:bodyPr/>
        <a:lstStyle/>
        <a:p>
          <a:endParaRPr lang="en-US"/>
        </a:p>
      </dgm:t>
    </dgm:pt>
    <dgm:pt modelId="{B293F531-C89A-4046-81FD-E4204E1B0265}" type="pres">
      <dgm:prSet presAssocID="{7790505D-E1AB-4070-B7DD-6A745F22AA9A}" presName="ThreeConn_1-2" presStyleLbl="fgAccFollowNode1" presStyleIdx="0" presStyleCnt="2">
        <dgm:presLayoutVars>
          <dgm:bulletEnabled val="1"/>
        </dgm:presLayoutVars>
      </dgm:prSet>
      <dgm:spPr/>
      <dgm:t>
        <a:bodyPr/>
        <a:lstStyle/>
        <a:p>
          <a:endParaRPr lang="en-US"/>
        </a:p>
      </dgm:t>
    </dgm:pt>
    <dgm:pt modelId="{8769BAEE-06B1-48E4-B727-4CCFB49CDAA2}" type="pres">
      <dgm:prSet presAssocID="{7790505D-E1AB-4070-B7DD-6A745F22AA9A}" presName="ThreeConn_2-3" presStyleLbl="fgAccFollowNode1" presStyleIdx="1" presStyleCnt="2">
        <dgm:presLayoutVars>
          <dgm:bulletEnabled val="1"/>
        </dgm:presLayoutVars>
      </dgm:prSet>
      <dgm:spPr/>
      <dgm:t>
        <a:bodyPr/>
        <a:lstStyle/>
        <a:p>
          <a:endParaRPr lang="en-US"/>
        </a:p>
      </dgm:t>
    </dgm:pt>
    <dgm:pt modelId="{33C6CC49-A938-443E-BC8A-C0B10C3D49E3}" type="pres">
      <dgm:prSet presAssocID="{7790505D-E1AB-4070-B7DD-6A745F22AA9A}" presName="ThreeNodes_1_text" presStyleLbl="node1" presStyleIdx="2" presStyleCnt="3">
        <dgm:presLayoutVars>
          <dgm:bulletEnabled val="1"/>
        </dgm:presLayoutVars>
      </dgm:prSet>
      <dgm:spPr/>
      <dgm:t>
        <a:bodyPr/>
        <a:lstStyle/>
        <a:p>
          <a:endParaRPr lang="en-US"/>
        </a:p>
      </dgm:t>
    </dgm:pt>
    <dgm:pt modelId="{2DF44EB3-8396-492C-A843-2878D43BE953}" type="pres">
      <dgm:prSet presAssocID="{7790505D-E1AB-4070-B7DD-6A745F22AA9A}" presName="ThreeNodes_2_text" presStyleLbl="node1" presStyleIdx="2" presStyleCnt="3">
        <dgm:presLayoutVars>
          <dgm:bulletEnabled val="1"/>
        </dgm:presLayoutVars>
      </dgm:prSet>
      <dgm:spPr/>
      <dgm:t>
        <a:bodyPr/>
        <a:lstStyle/>
        <a:p>
          <a:endParaRPr lang="en-US"/>
        </a:p>
      </dgm:t>
    </dgm:pt>
    <dgm:pt modelId="{B339EC95-20FB-4700-9BA8-DEE8271A7017}" type="pres">
      <dgm:prSet presAssocID="{7790505D-E1AB-4070-B7DD-6A745F22AA9A}" presName="ThreeNodes_3_text" presStyleLbl="node1" presStyleIdx="2" presStyleCnt="3">
        <dgm:presLayoutVars>
          <dgm:bulletEnabled val="1"/>
        </dgm:presLayoutVars>
      </dgm:prSet>
      <dgm:spPr/>
      <dgm:t>
        <a:bodyPr/>
        <a:lstStyle/>
        <a:p>
          <a:endParaRPr lang="en-US"/>
        </a:p>
      </dgm:t>
    </dgm:pt>
  </dgm:ptLst>
  <dgm:cxnLst>
    <dgm:cxn modelId="{AE957020-518F-422B-AB0B-33FAAAF6225F}" srcId="{7790505D-E1AB-4070-B7DD-6A745F22AA9A}" destId="{EF9E65FA-0BD3-4B66-8718-B066D898CCF0}" srcOrd="2" destOrd="0" parTransId="{D9AFAFC2-B079-4436-A084-5CABF25905C6}" sibTransId="{F06A3A86-A945-4B3B-B0C3-30FA77A4ED80}"/>
    <dgm:cxn modelId="{8D69A864-719A-4650-AB54-6B24E021F065}" srcId="{7790505D-E1AB-4070-B7DD-6A745F22AA9A}" destId="{4E973721-E534-42D5-8B20-E53EE9F96CD7}" srcOrd="1" destOrd="0" parTransId="{23884C86-4F01-44EF-99CE-49BB83AAD2E2}" sibTransId="{DA39AD43-7273-4DB2-AA12-FD7C11E0E445}"/>
    <dgm:cxn modelId="{39AA9CDB-B87F-499D-9571-B76159B2495A}" type="presOf" srcId="{DAAC87C0-150D-4EAB-810F-7CE60F73852C}" destId="{33C6CC49-A938-443E-BC8A-C0B10C3D49E3}" srcOrd="1" destOrd="0" presId="urn:microsoft.com/office/officeart/2005/8/layout/vProcess5"/>
    <dgm:cxn modelId="{6AEEA944-3DCB-443D-B603-D0F0EF2AF9C5}" type="presOf" srcId="{4E973721-E534-42D5-8B20-E53EE9F96CD7}" destId="{2DF44EB3-8396-492C-A843-2878D43BE953}" srcOrd="1" destOrd="0" presId="urn:microsoft.com/office/officeart/2005/8/layout/vProcess5"/>
    <dgm:cxn modelId="{D762DC0D-7809-4D94-A7D4-4489C692F92D}" type="presOf" srcId="{1411A8BB-6E87-4F43-9532-481D2F4A71C3}" destId="{B293F531-C89A-4046-81FD-E4204E1B0265}" srcOrd="0" destOrd="0" presId="urn:microsoft.com/office/officeart/2005/8/layout/vProcess5"/>
    <dgm:cxn modelId="{57DF01A5-0AE6-4F17-B87B-3FF6004DB6B9}" type="presOf" srcId="{DAAC87C0-150D-4EAB-810F-7CE60F73852C}" destId="{59CF6CF2-4E88-4898-A77A-F40B41089396}" srcOrd="0" destOrd="0" presId="urn:microsoft.com/office/officeart/2005/8/layout/vProcess5"/>
    <dgm:cxn modelId="{468BC3C3-A326-4FC2-A502-20EAD6CB5C2D}" type="presOf" srcId="{7790505D-E1AB-4070-B7DD-6A745F22AA9A}" destId="{755ABE5C-C8C3-4837-ACA0-ABDB61D34EE9}" srcOrd="0" destOrd="0" presId="urn:microsoft.com/office/officeart/2005/8/layout/vProcess5"/>
    <dgm:cxn modelId="{49D56C0B-8230-44C4-8EDE-89417BEE7EAA}" type="presOf" srcId="{4E973721-E534-42D5-8B20-E53EE9F96CD7}" destId="{17BE9D7B-BBB9-463B-AEC7-370766C3BFB9}" srcOrd="0" destOrd="0" presId="urn:microsoft.com/office/officeart/2005/8/layout/vProcess5"/>
    <dgm:cxn modelId="{E809B9EA-10B9-4131-A5F3-13E095352772}" type="presOf" srcId="{DA39AD43-7273-4DB2-AA12-FD7C11E0E445}" destId="{8769BAEE-06B1-48E4-B727-4CCFB49CDAA2}" srcOrd="0" destOrd="0" presId="urn:microsoft.com/office/officeart/2005/8/layout/vProcess5"/>
    <dgm:cxn modelId="{F67922F8-92AE-4504-8FE1-346E651F11B6}" type="presOf" srcId="{EF9E65FA-0BD3-4B66-8718-B066D898CCF0}" destId="{B98C3C50-9459-42E2-82D2-F1DE4F787F4C}" srcOrd="0" destOrd="0" presId="urn:microsoft.com/office/officeart/2005/8/layout/vProcess5"/>
    <dgm:cxn modelId="{00A6627C-3CB2-4CAF-B748-C83CBAAEC4AE}" type="presOf" srcId="{EF9E65FA-0BD3-4B66-8718-B066D898CCF0}" destId="{B339EC95-20FB-4700-9BA8-DEE8271A7017}" srcOrd="1" destOrd="0" presId="urn:microsoft.com/office/officeart/2005/8/layout/vProcess5"/>
    <dgm:cxn modelId="{06BD9512-7DE5-4B48-B83C-36E53F283DC4}" srcId="{7790505D-E1AB-4070-B7DD-6A745F22AA9A}" destId="{DAAC87C0-150D-4EAB-810F-7CE60F73852C}" srcOrd="0" destOrd="0" parTransId="{5C68EF90-B779-4C67-9C4A-9D2C84B98CFE}" sibTransId="{1411A8BB-6E87-4F43-9532-481D2F4A71C3}"/>
    <dgm:cxn modelId="{488D9042-8BCE-452E-A658-2BB13B28088D}" type="presParOf" srcId="{755ABE5C-C8C3-4837-ACA0-ABDB61D34EE9}" destId="{CFFC840B-1354-499F-B9CA-DBE418E2D443}" srcOrd="0" destOrd="0" presId="urn:microsoft.com/office/officeart/2005/8/layout/vProcess5"/>
    <dgm:cxn modelId="{E73943F0-212F-4EB2-9428-D114758523D9}" type="presParOf" srcId="{755ABE5C-C8C3-4837-ACA0-ABDB61D34EE9}" destId="{59CF6CF2-4E88-4898-A77A-F40B41089396}" srcOrd="1" destOrd="0" presId="urn:microsoft.com/office/officeart/2005/8/layout/vProcess5"/>
    <dgm:cxn modelId="{18CF66F9-CED9-4B38-B2AC-878E5BB9DBA7}" type="presParOf" srcId="{755ABE5C-C8C3-4837-ACA0-ABDB61D34EE9}" destId="{17BE9D7B-BBB9-463B-AEC7-370766C3BFB9}" srcOrd="2" destOrd="0" presId="urn:microsoft.com/office/officeart/2005/8/layout/vProcess5"/>
    <dgm:cxn modelId="{466CC2A9-BC01-49D7-A1F9-84F7852F7AE5}" type="presParOf" srcId="{755ABE5C-C8C3-4837-ACA0-ABDB61D34EE9}" destId="{B98C3C50-9459-42E2-82D2-F1DE4F787F4C}" srcOrd="3" destOrd="0" presId="urn:microsoft.com/office/officeart/2005/8/layout/vProcess5"/>
    <dgm:cxn modelId="{EC82466C-E583-4D32-9EC1-8D65DFCD5EC8}" type="presParOf" srcId="{755ABE5C-C8C3-4837-ACA0-ABDB61D34EE9}" destId="{B293F531-C89A-4046-81FD-E4204E1B0265}" srcOrd="4" destOrd="0" presId="urn:microsoft.com/office/officeart/2005/8/layout/vProcess5"/>
    <dgm:cxn modelId="{FEC75ECC-8E78-473B-B28A-8DB32248F277}" type="presParOf" srcId="{755ABE5C-C8C3-4837-ACA0-ABDB61D34EE9}" destId="{8769BAEE-06B1-48E4-B727-4CCFB49CDAA2}" srcOrd="5" destOrd="0" presId="urn:microsoft.com/office/officeart/2005/8/layout/vProcess5"/>
    <dgm:cxn modelId="{5EC42D41-5087-4295-BBE9-AB832F8A61B9}" type="presParOf" srcId="{755ABE5C-C8C3-4837-ACA0-ABDB61D34EE9}" destId="{33C6CC49-A938-443E-BC8A-C0B10C3D49E3}" srcOrd="6" destOrd="0" presId="urn:microsoft.com/office/officeart/2005/8/layout/vProcess5"/>
    <dgm:cxn modelId="{99172555-3E0C-43BF-B9B8-9098254EEF50}" type="presParOf" srcId="{755ABE5C-C8C3-4837-ACA0-ABDB61D34EE9}" destId="{2DF44EB3-8396-492C-A843-2878D43BE953}" srcOrd="7" destOrd="0" presId="urn:microsoft.com/office/officeart/2005/8/layout/vProcess5"/>
    <dgm:cxn modelId="{FDACF5CF-517B-49FB-98A1-6B60C9FBF7D9}" type="presParOf" srcId="{755ABE5C-C8C3-4837-ACA0-ABDB61D34EE9}" destId="{B339EC95-20FB-4700-9BA8-DEE8271A7017}"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EA5117-DC2F-4489-84C0-CBAD06358748}"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63E07012-43D2-4218-975C-24768183C5B5}">
      <dgm:prSet phldrT="[Text]"/>
      <dgm:spPr/>
      <dgm:t>
        <a:bodyPr/>
        <a:lstStyle/>
        <a:p>
          <a:r>
            <a:rPr lang="en-US" dirty="0" smtClean="0"/>
            <a:t>Test Anxiety</a:t>
          </a:r>
          <a:endParaRPr lang="en-US" dirty="0"/>
        </a:p>
      </dgm:t>
    </dgm:pt>
    <dgm:pt modelId="{8A998C77-7BE8-4CC8-BBB3-089E386701B7}" type="parTrans" cxnId="{A27CDA90-D7A6-41C2-B3B5-C3B118496C09}">
      <dgm:prSet/>
      <dgm:spPr/>
      <dgm:t>
        <a:bodyPr/>
        <a:lstStyle/>
        <a:p>
          <a:endParaRPr lang="en-US"/>
        </a:p>
      </dgm:t>
    </dgm:pt>
    <dgm:pt modelId="{AA70A412-75D8-4AAA-A935-C465514B6DE5}" type="sibTrans" cxnId="{A27CDA90-D7A6-41C2-B3B5-C3B118496C09}">
      <dgm:prSet/>
      <dgm:spPr/>
      <dgm:t>
        <a:bodyPr/>
        <a:lstStyle/>
        <a:p>
          <a:endParaRPr lang="en-US"/>
        </a:p>
      </dgm:t>
    </dgm:pt>
    <dgm:pt modelId="{ACC06150-2AA1-4E98-BE53-819B8C98C22E}">
      <dgm:prSet phldrT="[Text]"/>
      <dgm:spPr/>
      <dgm:t>
        <a:bodyPr/>
        <a:lstStyle/>
        <a:p>
          <a:r>
            <a:rPr lang="en-US" dirty="0" smtClean="0"/>
            <a:t>Cognitive</a:t>
          </a:r>
          <a:endParaRPr lang="en-US" dirty="0"/>
        </a:p>
      </dgm:t>
    </dgm:pt>
    <dgm:pt modelId="{2256DDE9-1986-4D1D-A604-75D9A5B1BD54}" type="parTrans" cxnId="{FECBCA30-73DF-4611-99E1-A1D3C13A9706}">
      <dgm:prSet/>
      <dgm:spPr/>
      <dgm:t>
        <a:bodyPr/>
        <a:lstStyle/>
        <a:p>
          <a:endParaRPr lang="en-US"/>
        </a:p>
      </dgm:t>
    </dgm:pt>
    <dgm:pt modelId="{B1CF9045-D6A9-4488-AAB1-E781692CE2D2}" type="sibTrans" cxnId="{FECBCA30-73DF-4611-99E1-A1D3C13A9706}">
      <dgm:prSet/>
      <dgm:spPr/>
      <dgm:t>
        <a:bodyPr/>
        <a:lstStyle/>
        <a:p>
          <a:endParaRPr lang="en-US"/>
        </a:p>
      </dgm:t>
    </dgm:pt>
    <dgm:pt modelId="{3F4D8ACA-D656-490A-AEA7-854CAE4E3FF2}">
      <dgm:prSet phldrT="[Text]"/>
      <dgm:spPr/>
      <dgm:t>
        <a:bodyPr/>
        <a:lstStyle/>
        <a:p>
          <a:r>
            <a:rPr lang="en-US" dirty="0" smtClean="0"/>
            <a:t>Educational</a:t>
          </a:r>
          <a:endParaRPr lang="en-US" dirty="0"/>
        </a:p>
      </dgm:t>
    </dgm:pt>
    <dgm:pt modelId="{00DD6746-FCD4-46CC-97A8-1C428DA6F19A}" type="parTrans" cxnId="{AF34B762-74BA-47E6-803C-93805470B98E}">
      <dgm:prSet/>
      <dgm:spPr/>
      <dgm:t>
        <a:bodyPr/>
        <a:lstStyle/>
        <a:p>
          <a:endParaRPr lang="en-US"/>
        </a:p>
      </dgm:t>
    </dgm:pt>
    <dgm:pt modelId="{33363BFA-9FE3-4D6D-A378-F15A46FD4D62}" type="sibTrans" cxnId="{AF34B762-74BA-47E6-803C-93805470B98E}">
      <dgm:prSet/>
      <dgm:spPr/>
      <dgm:t>
        <a:bodyPr/>
        <a:lstStyle/>
        <a:p>
          <a:endParaRPr lang="en-US"/>
        </a:p>
      </dgm:t>
    </dgm:pt>
    <dgm:pt modelId="{1169E6B2-9233-4F05-8F83-D5EBBBD05FE7}">
      <dgm:prSet phldrT="[Text]"/>
      <dgm:spPr/>
      <dgm:t>
        <a:bodyPr/>
        <a:lstStyle/>
        <a:p>
          <a:r>
            <a:rPr lang="en-US" dirty="0" smtClean="0"/>
            <a:t>Clinical</a:t>
          </a:r>
          <a:endParaRPr lang="en-US" dirty="0"/>
        </a:p>
      </dgm:t>
    </dgm:pt>
    <dgm:pt modelId="{C29D7BCC-86D6-4EFC-AFB0-F08341D10991}" type="parTrans" cxnId="{3AD2AE73-4F6E-4599-9F6D-0BEA5ABF192A}">
      <dgm:prSet/>
      <dgm:spPr/>
      <dgm:t>
        <a:bodyPr/>
        <a:lstStyle/>
        <a:p>
          <a:endParaRPr lang="en-US"/>
        </a:p>
      </dgm:t>
    </dgm:pt>
    <dgm:pt modelId="{E9E79D99-9D42-46C2-8243-0FF1C383178B}" type="sibTrans" cxnId="{3AD2AE73-4F6E-4599-9F6D-0BEA5ABF192A}">
      <dgm:prSet/>
      <dgm:spPr/>
      <dgm:t>
        <a:bodyPr/>
        <a:lstStyle/>
        <a:p>
          <a:endParaRPr lang="en-US"/>
        </a:p>
      </dgm:t>
    </dgm:pt>
    <dgm:pt modelId="{493BDA96-D6A3-48EC-99BB-B39ACC44FD22}">
      <dgm:prSet phldrT="[Text]"/>
      <dgm:spPr/>
      <dgm:t>
        <a:bodyPr/>
        <a:lstStyle/>
        <a:p>
          <a:r>
            <a:rPr lang="en-US" dirty="0" smtClean="0"/>
            <a:t>Counseling</a:t>
          </a:r>
          <a:endParaRPr lang="en-US" dirty="0"/>
        </a:p>
      </dgm:t>
    </dgm:pt>
    <dgm:pt modelId="{7831EA6A-7F95-430B-ABB2-C40D64603C9D}" type="parTrans" cxnId="{8D1F70BF-98CC-4A04-B6F4-ECCC072CAF9C}">
      <dgm:prSet/>
      <dgm:spPr/>
      <dgm:t>
        <a:bodyPr/>
        <a:lstStyle/>
        <a:p>
          <a:endParaRPr lang="en-US"/>
        </a:p>
      </dgm:t>
    </dgm:pt>
    <dgm:pt modelId="{18FBEE99-70FB-4EF3-B36B-11C13FEA1C06}" type="sibTrans" cxnId="{8D1F70BF-98CC-4A04-B6F4-ECCC072CAF9C}">
      <dgm:prSet/>
      <dgm:spPr/>
      <dgm:t>
        <a:bodyPr/>
        <a:lstStyle/>
        <a:p>
          <a:endParaRPr lang="en-US"/>
        </a:p>
      </dgm:t>
    </dgm:pt>
    <dgm:pt modelId="{FE38E0C8-0B62-41D3-9BF8-D3B97B199220}" type="pres">
      <dgm:prSet presAssocID="{BAEA5117-DC2F-4489-84C0-CBAD06358748}" presName="cycle" presStyleCnt="0">
        <dgm:presLayoutVars>
          <dgm:chMax val="1"/>
          <dgm:dir/>
          <dgm:animLvl val="ctr"/>
          <dgm:resizeHandles val="exact"/>
        </dgm:presLayoutVars>
      </dgm:prSet>
      <dgm:spPr/>
      <dgm:t>
        <a:bodyPr/>
        <a:lstStyle/>
        <a:p>
          <a:endParaRPr lang="en-US"/>
        </a:p>
      </dgm:t>
    </dgm:pt>
    <dgm:pt modelId="{B39DA9A0-C1F4-4652-95B8-17F2BBF3389A}" type="pres">
      <dgm:prSet presAssocID="{63E07012-43D2-4218-975C-24768183C5B5}" presName="centerShape" presStyleLbl="node0" presStyleIdx="0" presStyleCnt="1"/>
      <dgm:spPr/>
      <dgm:t>
        <a:bodyPr/>
        <a:lstStyle/>
        <a:p>
          <a:endParaRPr lang="en-US"/>
        </a:p>
      </dgm:t>
    </dgm:pt>
    <dgm:pt modelId="{AE78CB6B-8ACB-43F2-8869-2D9A9EBC0278}" type="pres">
      <dgm:prSet presAssocID="{2256DDE9-1986-4D1D-A604-75D9A5B1BD54}" presName="parTrans" presStyleLbl="bgSibTrans2D1" presStyleIdx="0" presStyleCnt="4"/>
      <dgm:spPr/>
      <dgm:t>
        <a:bodyPr/>
        <a:lstStyle/>
        <a:p>
          <a:endParaRPr lang="en-US"/>
        </a:p>
      </dgm:t>
    </dgm:pt>
    <dgm:pt modelId="{39830CE3-B61F-432A-B764-79D780BFEC31}" type="pres">
      <dgm:prSet presAssocID="{ACC06150-2AA1-4E98-BE53-819B8C98C22E}" presName="node" presStyleLbl="node1" presStyleIdx="0" presStyleCnt="4">
        <dgm:presLayoutVars>
          <dgm:bulletEnabled val="1"/>
        </dgm:presLayoutVars>
      </dgm:prSet>
      <dgm:spPr/>
      <dgm:t>
        <a:bodyPr/>
        <a:lstStyle/>
        <a:p>
          <a:endParaRPr lang="en-US"/>
        </a:p>
      </dgm:t>
    </dgm:pt>
    <dgm:pt modelId="{CA6542F8-A157-484D-B8DC-D4E59D553D32}" type="pres">
      <dgm:prSet presAssocID="{00DD6746-FCD4-46CC-97A8-1C428DA6F19A}" presName="parTrans" presStyleLbl="bgSibTrans2D1" presStyleIdx="1" presStyleCnt="4"/>
      <dgm:spPr/>
      <dgm:t>
        <a:bodyPr/>
        <a:lstStyle/>
        <a:p>
          <a:endParaRPr lang="en-US"/>
        </a:p>
      </dgm:t>
    </dgm:pt>
    <dgm:pt modelId="{1168A83D-2509-4869-A4E1-CA8C8781EC13}" type="pres">
      <dgm:prSet presAssocID="{3F4D8ACA-D656-490A-AEA7-854CAE4E3FF2}" presName="node" presStyleLbl="node1" presStyleIdx="1" presStyleCnt="4">
        <dgm:presLayoutVars>
          <dgm:bulletEnabled val="1"/>
        </dgm:presLayoutVars>
      </dgm:prSet>
      <dgm:spPr/>
      <dgm:t>
        <a:bodyPr/>
        <a:lstStyle/>
        <a:p>
          <a:endParaRPr lang="en-US"/>
        </a:p>
      </dgm:t>
    </dgm:pt>
    <dgm:pt modelId="{4D2F7E0F-FBAF-4DE6-95D0-6B1A031E9C9B}" type="pres">
      <dgm:prSet presAssocID="{C29D7BCC-86D6-4EFC-AFB0-F08341D10991}" presName="parTrans" presStyleLbl="bgSibTrans2D1" presStyleIdx="2" presStyleCnt="4"/>
      <dgm:spPr/>
      <dgm:t>
        <a:bodyPr/>
        <a:lstStyle/>
        <a:p>
          <a:endParaRPr lang="en-US"/>
        </a:p>
      </dgm:t>
    </dgm:pt>
    <dgm:pt modelId="{25A518C3-C9A6-4613-9E99-4A9D9B2DB88E}" type="pres">
      <dgm:prSet presAssocID="{1169E6B2-9233-4F05-8F83-D5EBBBD05FE7}" presName="node" presStyleLbl="node1" presStyleIdx="2" presStyleCnt="4">
        <dgm:presLayoutVars>
          <dgm:bulletEnabled val="1"/>
        </dgm:presLayoutVars>
      </dgm:prSet>
      <dgm:spPr/>
      <dgm:t>
        <a:bodyPr/>
        <a:lstStyle/>
        <a:p>
          <a:endParaRPr lang="en-US"/>
        </a:p>
      </dgm:t>
    </dgm:pt>
    <dgm:pt modelId="{E29279F8-F953-463E-9664-18D11229C466}" type="pres">
      <dgm:prSet presAssocID="{7831EA6A-7F95-430B-ABB2-C40D64603C9D}" presName="parTrans" presStyleLbl="bgSibTrans2D1" presStyleIdx="3" presStyleCnt="4"/>
      <dgm:spPr/>
      <dgm:t>
        <a:bodyPr/>
        <a:lstStyle/>
        <a:p>
          <a:endParaRPr lang="en-US"/>
        </a:p>
      </dgm:t>
    </dgm:pt>
    <dgm:pt modelId="{4D879BB5-DF9F-4E95-91A3-EB23062DEC47}" type="pres">
      <dgm:prSet presAssocID="{493BDA96-D6A3-48EC-99BB-B39ACC44FD22}" presName="node" presStyleLbl="node1" presStyleIdx="3" presStyleCnt="4">
        <dgm:presLayoutVars>
          <dgm:bulletEnabled val="1"/>
        </dgm:presLayoutVars>
      </dgm:prSet>
      <dgm:spPr/>
      <dgm:t>
        <a:bodyPr/>
        <a:lstStyle/>
        <a:p>
          <a:endParaRPr lang="en-US"/>
        </a:p>
      </dgm:t>
    </dgm:pt>
  </dgm:ptLst>
  <dgm:cxnLst>
    <dgm:cxn modelId="{AF34B762-74BA-47E6-803C-93805470B98E}" srcId="{63E07012-43D2-4218-975C-24768183C5B5}" destId="{3F4D8ACA-D656-490A-AEA7-854CAE4E3FF2}" srcOrd="1" destOrd="0" parTransId="{00DD6746-FCD4-46CC-97A8-1C428DA6F19A}" sibTransId="{33363BFA-9FE3-4D6D-A378-F15A46FD4D62}"/>
    <dgm:cxn modelId="{1BA4D245-2697-49C6-B6E6-F389B1B2F989}" type="presOf" srcId="{63E07012-43D2-4218-975C-24768183C5B5}" destId="{B39DA9A0-C1F4-4652-95B8-17F2BBF3389A}" srcOrd="0" destOrd="0" presId="urn:microsoft.com/office/officeart/2005/8/layout/radial4"/>
    <dgm:cxn modelId="{24D4B9F4-8507-4D43-B953-B5BDE83D3779}" type="presOf" srcId="{1169E6B2-9233-4F05-8F83-D5EBBBD05FE7}" destId="{25A518C3-C9A6-4613-9E99-4A9D9B2DB88E}" srcOrd="0" destOrd="0" presId="urn:microsoft.com/office/officeart/2005/8/layout/radial4"/>
    <dgm:cxn modelId="{8D7B9A83-6063-4DC9-AF0F-E2EC21685AFA}" type="presOf" srcId="{C29D7BCC-86D6-4EFC-AFB0-F08341D10991}" destId="{4D2F7E0F-FBAF-4DE6-95D0-6B1A031E9C9B}" srcOrd="0" destOrd="0" presId="urn:microsoft.com/office/officeart/2005/8/layout/radial4"/>
    <dgm:cxn modelId="{B87BAB7B-ACC6-477F-AD63-5FEB30C9E91D}" type="presOf" srcId="{ACC06150-2AA1-4E98-BE53-819B8C98C22E}" destId="{39830CE3-B61F-432A-B764-79D780BFEC31}" srcOrd="0" destOrd="0" presId="urn:microsoft.com/office/officeart/2005/8/layout/radial4"/>
    <dgm:cxn modelId="{66C00D2A-F6A0-4C46-B354-5A5ED3D0798A}" type="presOf" srcId="{7831EA6A-7F95-430B-ABB2-C40D64603C9D}" destId="{E29279F8-F953-463E-9664-18D11229C466}" srcOrd="0" destOrd="0" presId="urn:microsoft.com/office/officeart/2005/8/layout/radial4"/>
    <dgm:cxn modelId="{3AD2AE73-4F6E-4599-9F6D-0BEA5ABF192A}" srcId="{63E07012-43D2-4218-975C-24768183C5B5}" destId="{1169E6B2-9233-4F05-8F83-D5EBBBD05FE7}" srcOrd="2" destOrd="0" parTransId="{C29D7BCC-86D6-4EFC-AFB0-F08341D10991}" sibTransId="{E9E79D99-9D42-46C2-8243-0FF1C383178B}"/>
    <dgm:cxn modelId="{FECBCA30-73DF-4611-99E1-A1D3C13A9706}" srcId="{63E07012-43D2-4218-975C-24768183C5B5}" destId="{ACC06150-2AA1-4E98-BE53-819B8C98C22E}" srcOrd="0" destOrd="0" parTransId="{2256DDE9-1986-4D1D-A604-75D9A5B1BD54}" sibTransId="{B1CF9045-D6A9-4488-AAB1-E781692CE2D2}"/>
    <dgm:cxn modelId="{A1905680-485F-4EBF-AD9D-07B2CD417091}" type="presOf" srcId="{2256DDE9-1986-4D1D-A604-75D9A5B1BD54}" destId="{AE78CB6B-8ACB-43F2-8869-2D9A9EBC0278}" srcOrd="0" destOrd="0" presId="urn:microsoft.com/office/officeart/2005/8/layout/radial4"/>
    <dgm:cxn modelId="{FFB139DE-96D0-4338-A6E9-567E44E23BBE}" type="presOf" srcId="{3F4D8ACA-D656-490A-AEA7-854CAE4E3FF2}" destId="{1168A83D-2509-4869-A4E1-CA8C8781EC13}" srcOrd="0" destOrd="0" presId="urn:microsoft.com/office/officeart/2005/8/layout/radial4"/>
    <dgm:cxn modelId="{1BFFABA5-0884-4B1E-A410-F15DD44FC9A2}" type="presOf" srcId="{493BDA96-D6A3-48EC-99BB-B39ACC44FD22}" destId="{4D879BB5-DF9F-4E95-91A3-EB23062DEC47}" srcOrd="0" destOrd="0" presId="urn:microsoft.com/office/officeart/2005/8/layout/radial4"/>
    <dgm:cxn modelId="{3C0B8D0C-D436-4C2C-B646-80B2FE9639AD}" type="presOf" srcId="{BAEA5117-DC2F-4489-84C0-CBAD06358748}" destId="{FE38E0C8-0B62-41D3-9BF8-D3B97B199220}" srcOrd="0" destOrd="0" presId="urn:microsoft.com/office/officeart/2005/8/layout/radial4"/>
    <dgm:cxn modelId="{A27CDA90-D7A6-41C2-B3B5-C3B118496C09}" srcId="{BAEA5117-DC2F-4489-84C0-CBAD06358748}" destId="{63E07012-43D2-4218-975C-24768183C5B5}" srcOrd="0" destOrd="0" parTransId="{8A998C77-7BE8-4CC8-BBB3-089E386701B7}" sibTransId="{AA70A412-75D8-4AAA-A935-C465514B6DE5}"/>
    <dgm:cxn modelId="{8D1F70BF-98CC-4A04-B6F4-ECCC072CAF9C}" srcId="{63E07012-43D2-4218-975C-24768183C5B5}" destId="{493BDA96-D6A3-48EC-99BB-B39ACC44FD22}" srcOrd="3" destOrd="0" parTransId="{7831EA6A-7F95-430B-ABB2-C40D64603C9D}" sibTransId="{18FBEE99-70FB-4EF3-B36B-11C13FEA1C06}"/>
    <dgm:cxn modelId="{701D4082-D0F5-4379-8B42-ECCA97CAB416}" type="presOf" srcId="{00DD6746-FCD4-46CC-97A8-1C428DA6F19A}" destId="{CA6542F8-A157-484D-B8DC-D4E59D553D32}" srcOrd="0" destOrd="0" presId="urn:microsoft.com/office/officeart/2005/8/layout/radial4"/>
    <dgm:cxn modelId="{A715E03C-D340-4D48-91C9-04576FD62985}" type="presParOf" srcId="{FE38E0C8-0B62-41D3-9BF8-D3B97B199220}" destId="{B39DA9A0-C1F4-4652-95B8-17F2BBF3389A}" srcOrd="0" destOrd="0" presId="urn:microsoft.com/office/officeart/2005/8/layout/radial4"/>
    <dgm:cxn modelId="{C346E2CF-65A3-4091-9222-9F28BE4BC10D}" type="presParOf" srcId="{FE38E0C8-0B62-41D3-9BF8-D3B97B199220}" destId="{AE78CB6B-8ACB-43F2-8869-2D9A9EBC0278}" srcOrd="1" destOrd="0" presId="urn:microsoft.com/office/officeart/2005/8/layout/radial4"/>
    <dgm:cxn modelId="{B74C2705-E08B-4D37-AF8B-38C9CC0F60F3}" type="presParOf" srcId="{FE38E0C8-0B62-41D3-9BF8-D3B97B199220}" destId="{39830CE3-B61F-432A-B764-79D780BFEC31}" srcOrd="2" destOrd="0" presId="urn:microsoft.com/office/officeart/2005/8/layout/radial4"/>
    <dgm:cxn modelId="{5D89202D-A5BE-4AD4-BDBF-28146E8C3F91}" type="presParOf" srcId="{FE38E0C8-0B62-41D3-9BF8-D3B97B199220}" destId="{CA6542F8-A157-484D-B8DC-D4E59D553D32}" srcOrd="3" destOrd="0" presId="urn:microsoft.com/office/officeart/2005/8/layout/radial4"/>
    <dgm:cxn modelId="{0456BB11-FA82-4404-8D8A-E5DFB5698D9D}" type="presParOf" srcId="{FE38E0C8-0B62-41D3-9BF8-D3B97B199220}" destId="{1168A83D-2509-4869-A4E1-CA8C8781EC13}" srcOrd="4" destOrd="0" presId="urn:microsoft.com/office/officeart/2005/8/layout/radial4"/>
    <dgm:cxn modelId="{8077ECEE-958F-445F-828E-23F2CA3F094A}" type="presParOf" srcId="{FE38E0C8-0B62-41D3-9BF8-D3B97B199220}" destId="{4D2F7E0F-FBAF-4DE6-95D0-6B1A031E9C9B}" srcOrd="5" destOrd="0" presId="urn:microsoft.com/office/officeart/2005/8/layout/radial4"/>
    <dgm:cxn modelId="{4CC150FD-69C2-4CBA-94CB-1DDF2E2B70AF}" type="presParOf" srcId="{FE38E0C8-0B62-41D3-9BF8-D3B97B199220}" destId="{25A518C3-C9A6-4613-9E99-4A9D9B2DB88E}" srcOrd="6" destOrd="0" presId="urn:microsoft.com/office/officeart/2005/8/layout/radial4"/>
    <dgm:cxn modelId="{C2891249-C108-4BC6-9BA9-1D578DECB57B}" type="presParOf" srcId="{FE38E0C8-0B62-41D3-9BF8-D3B97B199220}" destId="{E29279F8-F953-463E-9664-18D11229C466}" srcOrd="7" destOrd="0" presId="urn:microsoft.com/office/officeart/2005/8/layout/radial4"/>
    <dgm:cxn modelId="{10B3BA0E-6DD5-408C-B16C-F9CA9EBBF835}" type="presParOf" srcId="{FE38E0C8-0B62-41D3-9BF8-D3B97B199220}" destId="{4D879BB5-DF9F-4E95-91A3-EB23062DEC47}"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FF4882-B610-499F-8CC4-39DF68D7322C}" type="doc">
      <dgm:prSet loTypeId="urn:microsoft.com/office/officeart/2005/8/layout/radial3" loCatId="cycle" qsTypeId="urn:microsoft.com/office/officeart/2005/8/quickstyle/simple1" qsCatId="simple" csTypeId="urn:microsoft.com/office/officeart/2005/8/colors/colorful5" csCatId="colorful" phldr="1"/>
      <dgm:spPr/>
      <dgm:t>
        <a:bodyPr/>
        <a:lstStyle/>
        <a:p>
          <a:endParaRPr lang="en-US"/>
        </a:p>
      </dgm:t>
    </dgm:pt>
    <dgm:pt modelId="{6094C5E4-1230-41AE-8DA7-6110B4250FE9}">
      <dgm:prSet phldrT="[Text]" custT="1"/>
      <dgm:spPr>
        <a:solidFill>
          <a:schemeClr val="accent1">
            <a:alpha val="50000"/>
          </a:schemeClr>
        </a:solidFill>
      </dgm:spPr>
      <dgm:t>
        <a:bodyPr/>
        <a:lstStyle/>
        <a:p>
          <a:r>
            <a:rPr lang="en-US" sz="2800" b="1" dirty="0" smtClean="0"/>
            <a:t>Become scientifically literate with psychological research</a:t>
          </a:r>
          <a:endParaRPr lang="en-US" sz="2800" b="1" dirty="0"/>
        </a:p>
      </dgm:t>
    </dgm:pt>
    <dgm:pt modelId="{166950FE-40BF-4A7D-AD92-4CB756B8CC53}" type="parTrans" cxnId="{C93534F0-E8E2-4B5C-964C-3F8C978FA77E}">
      <dgm:prSet/>
      <dgm:spPr/>
      <dgm:t>
        <a:bodyPr/>
        <a:lstStyle/>
        <a:p>
          <a:endParaRPr lang="en-US"/>
        </a:p>
      </dgm:t>
    </dgm:pt>
    <dgm:pt modelId="{A4DE8345-6F5E-4F95-B676-5ECCC2B545A5}" type="sibTrans" cxnId="{C93534F0-E8E2-4B5C-964C-3F8C978FA77E}">
      <dgm:prSet/>
      <dgm:spPr/>
      <dgm:t>
        <a:bodyPr/>
        <a:lstStyle/>
        <a:p>
          <a:endParaRPr lang="en-US"/>
        </a:p>
      </dgm:t>
    </dgm:pt>
    <dgm:pt modelId="{69FC1CBF-C6EB-482D-AF75-03C2C3F2437B}">
      <dgm:prSet phldrT="[Text]" custT="1"/>
      <dgm:spPr>
        <a:solidFill>
          <a:schemeClr val="accent3">
            <a:alpha val="50000"/>
          </a:schemeClr>
        </a:solidFill>
        <a:ln cmpd="sng">
          <a:solidFill>
            <a:schemeClr val="tx1"/>
          </a:solidFill>
          <a:prstDash val="dash"/>
        </a:ln>
        <a:effectLst>
          <a:glow rad="101600">
            <a:schemeClr val="accent3">
              <a:satMod val="175000"/>
              <a:alpha val="40000"/>
            </a:schemeClr>
          </a:glow>
        </a:effectLst>
      </dgm:spPr>
      <dgm:t>
        <a:bodyPr/>
        <a:lstStyle/>
        <a:p>
          <a:r>
            <a:rPr lang="en-US" sz="2000" b="1" dirty="0" smtClean="0"/>
            <a:t>Read &amp; evaluate media reports</a:t>
          </a:r>
          <a:endParaRPr lang="en-US" sz="2000" b="1" dirty="0"/>
        </a:p>
      </dgm:t>
    </dgm:pt>
    <dgm:pt modelId="{4769772A-6513-4AA6-A131-A666D5C93577}" type="parTrans" cxnId="{D7E08A1D-E248-4CAD-8F5E-A9B435C1F25F}">
      <dgm:prSet/>
      <dgm:spPr/>
      <dgm:t>
        <a:bodyPr/>
        <a:lstStyle/>
        <a:p>
          <a:endParaRPr lang="en-US"/>
        </a:p>
      </dgm:t>
    </dgm:pt>
    <dgm:pt modelId="{86E2057E-D5CF-45C6-AFB8-5C6C621511F6}" type="sibTrans" cxnId="{D7E08A1D-E248-4CAD-8F5E-A9B435C1F25F}">
      <dgm:prSet/>
      <dgm:spPr/>
      <dgm:t>
        <a:bodyPr/>
        <a:lstStyle/>
        <a:p>
          <a:endParaRPr lang="en-US"/>
        </a:p>
      </dgm:t>
    </dgm:pt>
    <dgm:pt modelId="{61C4EB18-8394-4946-96D5-75FD45EA7304}">
      <dgm:prSet phldrT="[Text]" custT="1"/>
      <dgm:spPr>
        <a:solidFill>
          <a:schemeClr val="accent6">
            <a:alpha val="50000"/>
          </a:schemeClr>
        </a:solidFill>
      </dgm:spPr>
      <dgm:t>
        <a:bodyPr/>
        <a:lstStyle/>
        <a:p>
          <a:r>
            <a:rPr lang="en-US" sz="2000" b="1" dirty="0" smtClean="0"/>
            <a:t>Read &amp; understand original research reports</a:t>
          </a:r>
          <a:endParaRPr lang="en-US" sz="2000" b="1" dirty="0"/>
        </a:p>
      </dgm:t>
    </dgm:pt>
    <dgm:pt modelId="{54034B56-63DA-475E-8F36-9185C4AAA11A}" type="parTrans" cxnId="{1AA7318C-8604-4D7D-A417-DE90AB16E0E8}">
      <dgm:prSet/>
      <dgm:spPr/>
      <dgm:t>
        <a:bodyPr/>
        <a:lstStyle/>
        <a:p>
          <a:endParaRPr lang="en-US"/>
        </a:p>
      </dgm:t>
    </dgm:pt>
    <dgm:pt modelId="{3BF9BB81-E391-491E-9CB5-024FBCEEDF36}" type="sibTrans" cxnId="{1AA7318C-8604-4D7D-A417-DE90AB16E0E8}">
      <dgm:prSet/>
      <dgm:spPr/>
      <dgm:t>
        <a:bodyPr/>
        <a:lstStyle/>
        <a:p>
          <a:endParaRPr lang="en-US"/>
        </a:p>
      </dgm:t>
    </dgm:pt>
    <dgm:pt modelId="{6A502120-76AD-428F-BC7F-FC5296FD8477}">
      <dgm:prSet phldrT="[Text]" custT="1"/>
      <dgm:spPr>
        <a:solidFill>
          <a:schemeClr val="accent5">
            <a:alpha val="50000"/>
          </a:schemeClr>
        </a:solidFill>
      </dgm:spPr>
      <dgm:t>
        <a:bodyPr/>
        <a:lstStyle/>
        <a:p>
          <a:r>
            <a:rPr lang="en-US" sz="2000" b="1" dirty="0" smtClean="0"/>
            <a:t>Critique original research reports</a:t>
          </a:r>
          <a:endParaRPr lang="en-US" sz="2000" b="1" dirty="0"/>
        </a:p>
      </dgm:t>
    </dgm:pt>
    <dgm:pt modelId="{24B9DC7B-8A94-43EB-A93B-487E0A085B8B}" type="parTrans" cxnId="{BD4E3428-4518-4C85-9D8A-10F72E0228B1}">
      <dgm:prSet/>
      <dgm:spPr/>
      <dgm:t>
        <a:bodyPr/>
        <a:lstStyle/>
        <a:p>
          <a:endParaRPr lang="en-US"/>
        </a:p>
      </dgm:t>
    </dgm:pt>
    <dgm:pt modelId="{A00AA9B6-C58E-4426-9ED7-3D20E4ED22B7}" type="sibTrans" cxnId="{BD4E3428-4518-4C85-9D8A-10F72E0228B1}">
      <dgm:prSet/>
      <dgm:spPr/>
      <dgm:t>
        <a:bodyPr/>
        <a:lstStyle/>
        <a:p>
          <a:endParaRPr lang="en-US"/>
        </a:p>
      </dgm:t>
    </dgm:pt>
    <dgm:pt modelId="{E2BB9D90-92C2-48BE-913B-B7D0DAE1C0F3}">
      <dgm:prSet phldrT="[Text]" custT="1"/>
      <dgm:spPr>
        <a:solidFill>
          <a:schemeClr val="accent4">
            <a:alpha val="50000"/>
          </a:schemeClr>
        </a:solidFill>
      </dgm:spPr>
      <dgm:t>
        <a:bodyPr/>
        <a:lstStyle/>
        <a:p>
          <a:r>
            <a:rPr lang="en-US" sz="2000" b="1" dirty="0" smtClean="0"/>
            <a:t>Write scientifically to communicate your findings</a:t>
          </a:r>
          <a:endParaRPr lang="en-US" sz="2000" b="1" dirty="0"/>
        </a:p>
      </dgm:t>
    </dgm:pt>
    <dgm:pt modelId="{AA0D2EE1-4DED-4AA3-830F-63E046776338}" type="parTrans" cxnId="{02544F2B-8A0D-4991-8083-20F48556EF44}">
      <dgm:prSet/>
      <dgm:spPr/>
      <dgm:t>
        <a:bodyPr/>
        <a:lstStyle/>
        <a:p>
          <a:endParaRPr lang="en-US"/>
        </a:p>
      </dgm:t>
    </dgm:pt>
    <dgm:pt modelId="{33FBEEE3-2997-4516-B961-52AF7C712A80}" type="sibTrans" cxnId="{02544F2B-8A0D-4991-8083-20F48556EF44}">
      <dgm:prSet/>
      <dgm:spPr/>
      <dgm:t>
        <a:bodyPr/>
        <a:lstStyle/>
        <a:p>
          <a:endParaRPr lang="en-US"/>
        </a:p>
      </dgm:t>
    </dgm:pt>
    <dgm:pt modelId="{D51C946B-E438-4B44-A9E4-030F4F366036}">
      <dgm:prSet custT="1"/>
      <dgm:spPr/>
      <dgm:t>
        <a:bodyPr/>
        <a:lstStyle/>
        <a:p>
          <a:r>
            <a:rPr lang="en-US" sz="2000" b="1" dirty="0" smtClean="0"/>
            <a:t>Find original research reports</a:t>
          </a:r>
          <a:endParaRPr lang="en-US" sz="2000" b="1" dirty="0"/>
        </a:p>
      </dgm:t>
    </dgm:pt>
    <dgm:pt modelId="{FF12D8DC-FA28-4BEA-978E-9BB8C3CC7084}" type="parTrans" cxnId="{2B2C638A-CEBF-4556-970C-4AA5CA4BF8CB}">
      <dgm:prSet/>
      <dgm:spPr/>
      <dgm:t>
        <a:bodyPr/>
        <a:lstStyle/>
        <a:p>
          <a:endParaRPr lang="en-US"/>
        </a:p>
      </dgm:t>
    </dgm:pt>
    <dgm:pt modelId="{FC454ADB-FFAE-4621-A23F-653993A85A27}" type="sibTrans" cxnId="{2B2C638A-CEBF-4556-970C-4AA5CA4BF8CB}">
      <dgm:prSet/>
      <dgm:spPr/>
      <dgm:t>
        <a:bodyPr/>
        <a:lstStyle/>
        <a:p>
          <a:endParaRPr lang="en-US"/>
        </a:p>
      </dgm:t>
    </dgm:pt>
    <dgm:pt modelId="{F9EF4C1C-1908-40E1-9F29-E9F30F6C79A1}" type="pres">
      <dgm:prSet presAssocID="{E4FF4882-B610-499F-8CC4-39DF68D7322C}" presName="composite" presStyleCnt="0">
        <dgm:presLayoutVars>
          <dgm:chMax val="1"/>
          <dgm:dir/>
          <dgm:resizeHandles val="exact"/>
        </dgm:presLayoutVars>
      </dgm:prSet>
      <dgm:spPr/>
      <dgm:t>
        <a:bodyPr/>
        <a:lstStyle/>
        <a:p>
          <a:endParaRPr lang="en-US"/>
        </a:p>
      </dgm:t>
    </dgm:pt>
    <dgm:pt modelId="{07B10492-0DA6-4C56-954D-A0AF7B86AA53}" type="pres">
      <dgm:prSet presAssocID="{E4FF4882-B610-499F-8CC4-39DF68D7322C}" presName="radial" presStyleCnt="0">
        <dgm:presLayoutVars>
          <dgm:animLvl val="ctr"/>
        </dgm:presLayoutVars>
      </dgm:prSet>
      <dgm:spPr/>
    </dgm:pt>
    <dgm:pt modelId="{562FE001-1E70-4085-9890-1631840C5140}" type="pres">
      <dgm:prSet presAssocID="{6094C5E4-1230-41AE-8DA7-6110B4250FE9}" presName="centerShape" presStyleLbl="vennNode1" presStyleIdx="0" presStyleCnt="6" custScaleX="131440" custScaleY="127539"/>
      <dgm:spPr/>
      <dgm:t>
        <a:bodyPr/>
        <a:lstStyle/>
        <a:p>
          <a:endParaRPr lang="en-US"/>
        </a:p>
      </dgm:t>
    </dgm:pt>
    <dgm:pt modelId="{C98223F3-51B4-477C-A38F-FAD26915DD22}" type="pres">
      <dgm:prSet presAssocID="{69FC1CBF-C6EB-482D-AF75-03C2C3F2437B}" presName="node" presStyleLbl="vennNode1" presStyleIdx="1" presStyleCnt="6" custScaleX="203077" custScaleY="68447" custRadScaleRad="114794">
        <dgm:presLayoutVars>
          <dgm:bulletEnabled val="1"/>
        </dgm:presLayoutVars>
      </dgm:prSet>
      <dgm:spPr/>
      <dgm:t>
        <a:bodyPr/>
        <a:lstStyle/>
        <a:p>
          <a:endParaRPr lang="en-US"/>
        </a:p>
      </dgm:t>
    </dgm:pt>
    <dgm:pt modelId="{1CEE24ED-ABFD-4DE0-AEBE-ED17795B5AB4}" type="pres">
      <dgm:prSet presAssocID="{D51C946B-E438-4B44-A9E4-030F4F366036}" presName="node" presStyleLbl="vennNode1" presStyleIdx="2" presStyleCnt="6" custScaleX="164822" custRadScaleRad="153072" custRadScaleInc="13054">
        <dgm:presLayoutVars>
          <dgm:bulletEnabled val="1"/>
        </dgm:presLayoutVars>
      </dgm:prSet>
      <dgm:spPr/>
      <dgm:t>
        <a:bodyPr/>
        <a:lstStyle/>
        <a:p>
          <a:endParaRPr lang="en-US"/>
        </a:p>
      </dgm:t>
    </dgm:pt>
    <dgm:pt modelId="{8C2424BA-D7CC-4D92-8C69-C736E01094F6}" type="pres">
      <dgm:prSet presAssocID="{61C4EB18-8394-4946-96D5-75FD45EA7304}" presName="node" presStyleLbl="vennNode1" presStyleIdx="3" presStyleCnt="6" custScaleX="231691" custRadScaleRad="160669" custRadScaleInc="-30262">
        <dgm:presLayoutVars>
          <dgm:bulletEnabled val="1"/>
        </dgm:presLayoutVars>
      </dgm:prSet>
      <dgm:spPr/>
      <dgm:t>
        <a:bodyPr/>
        <a:lstStyle/>
        <a:p>
          <a:endParaRPr lang="en-US"/>
        </a:p>
      </dgm:t>
    </dgm:pt>
    <dgm:pt modelId="{60E43A14-2B5E-4C21-A09C-DC8D65ED2FE3}" type="pres">
      <dgm:prSet presAssocID="{6A502120-76AD-428F-BC7F-FC5296FD8477}" presName="node" presStyleLbl="vennNode1" presStyleIdx="4" presStyleCnt="6" custScaleX="204177" custRadScaleRad="148037" custRadScaleInc="27162">
        <dgm:presLayoutVars>
          <dgm:bulletEnabled val="1"/>
        </dgm:presLayoutVars>
      </dgm:prSet>
      <dgm:spPr/>
      <dgm:t>
        <a:bodyPr/>
        <a:lstStyle/>
        <a:p>
          <a:endParaRPr lang="en-US"/>
        </a:p>
      </dgm:t>
    </dgm:pt>
    <dgm:pt modelId="{5B3B1C2F-07D4-4487-95FA-AAA5D9408097}" type="pres">
      <dgm:prSet presAssocID="{E2BB9D90-92C2-48BE-913B-B7D0DAE1C0F3}" presName="node" presStyleLbl="vennNode1" presStyleIdx="5" presStyleCnt="6" custScaleX="197971" custRadScaleRad="155356" custRadScaleInc="-13230">
        <dgm:presLayoutVars>
          <dgm:bulletEnabled val="1"/>
        </dgm:presLayoutVars>
      </dgm:prSet>
      <dgm:spPr/>
      <dgm:t>
        <a:bodyPr/>
        <a:lstStyle/>
        <a:p>
          <a:endParaRPr lang="en-US"/>
        </a:p>
      </dgm:t>
    </dgm:pt>
  </dgm:ptLst>
  <dgm:cxnLst>
    <dgm:cxn modelId="{D7E08A1D-E248-4CAD-8F5E-A9B435C1F25F}" srcId="{6094C5E4-1230-41AE-8DA7-6110B4250FE9}" destId="{69FC1CBF-C6EB-482D-AF75-03C2C3F2437B}" srcOrd="0" destOrd="0" parTransId="{4769772A-6513-4AA6-A131-A666D5C93577}" sibTransId="{86E2057E-D5CF-45C6-AFB8-5C6C621511F6}"/>
    <dgm:cxn modelId="{C5C35625-F4B7-4414-A391-8FB55E05D1A5}" type="presOf" srcId="{E4FF4882-B610-499F-8CC4-39DF68D7322C}" destId="{F9EF4C1C-1908-40E1-9F29-E9F30F6C79A1}" srcOrd="0" destOrd="0" presId="urn:microsoft.com/office/officeart/2005/8/layout/radial3"/>
    <dgm:cxn modelId="{7F71FAE3-8B14-4934-AB6B-175C3E3B230C}" type="presOf" srcId="{E2BB9D90-92C2-48BE-913B-B7D0DAE1C0F3}" destId="{5B3B1C2F-07D4-4487-95FA-AAA5D9408097}" srcOrd="0" destOrd="0" presId="urn:microsoft.com/office/officeart/2005/8/layout/radial3"/>
    <dgm:cxn modelId="{BD4E3428-4518-4C85-9D8A-10F72E0228B1}" srcId="{6094C5E4-1230-41AE-8DA7-6110B4250FE9}" destId="{6A502120-76AD-428F-BC7F-FC5296FD8477}" srcOrd="3" destOrd="0" parTransId="{24B9DC7B-8A94-43EB-A93B-487E0A085B8B}" sibTransId="{A00AA9B6-C58E-4426-9ED7-3D20E4ED22B7}"/>
    <dgm:cxn modelId="{A88875CA-6074-410C-9FC6-DBE781354859}" type="presOf" srcId="{6094C5E4-1230-41AE-8DA7-6110B4250FE9}" destId="{562FE001-1E70-4085-9890-1631840C5140}" srcOrd="0" destOrd="0" presId="urn:microsoft.com/office/officeart/2005/8/layout/radial3"/>
    <dgm:cxn modelId="{1AA7318C-8604-4D7D-A417-DE90AB16E0E8}" srcId="{6094C5E4-1230-41AE-8DA7-6110B4250FE9}" destId="{61C4EB18-8394-4946-96D5-75FD45EA7304}" srcOrd="2" destOrd="0" parTransId="{54034B56-63DA-475E-8F36-9185C4AAA11A}" sibTransId="{3BF9BB81-E391-491E-9CB5-024FBCEEDF36}"/>
    <dgm:cxn modelId="{ACA2E1AF-ADA7-458B-AC72-D73AB131334F}" type="presOf" srcId="{69FC1CBF-C6EB-482D-AF75-03C2C3F2437B}" destId="{C98223F3-51B4-477C-A38F-FAD26915DD22}" srcOrd="0" destOrd="0" presId="urn:microsoft.com/office/officeart/2005/8/layout/radial3"/>
    <dgm:cxn modelId="{2B2C638A-CEBF-4556-970C-4AA5CA4BF8CB}" srcId="{6094C5E4-1230-41AE-8DA7-6110B4250FE9}" destId="{D51C946B-E438-4B44-A9E4-030F4F366036}" srcOrd="1" destOrd="0" parTransId="{FF12D8DC-FA28-4BEA-978E-9BB8C3CC7084}" sibTransId="{FC454ADB-FFAE-4621-A23F-653993A85A27}"/>
    <dgm:cxn modelId="{C93534F0-E8E2-4B5C-964C-3F8C978FA77E}" srcId="{E4FF4882-B610-499F-8CC4-39DF68D7322C}" destId="{6094C5E4-1230-41AE-8DA7-6110B4250FE9}" srcOrd="0" destOrd="0" parTransId="{166950FE-40BF-4A7D-AD92-4CB756B8CC53}" sibTransId="{A4DE8345-6F5E-4F95-B676-5ECCC2B545A5}"/>
    <dgm:cxn modelId="{633B33AD-3FEE-4710-AB72-34EA14593F8D}" type="presOf" srcId="{61C4EB18-8394-4946-96D5-75FD45EA7304}" destId="{8C2424BA-D7CC-4D92-8C69-C736E01094F6}" srcOrd="0" destOrd="0" presId="urn:microsoft.com/office/officeart/2005/8/layout/radial3"/>
    <dgm:cxn modelId="{02544F2B-8A0D-4991-8083-20F48556EF44}" srcId="{6094C5E4-1230-41AE-8DA7-6110B4250FE9}" destId="{E2BB9D90-92C2-48BE-913B-B7D0DAE1C0F3}" srcOrd="4" destOrd="0" parTransId="{AA0D2EE1-4DED-4AA3-830F-63E046776338}" sibTransId="{33FBEEE3-2997-4516-B961-52AF7C712A80}"/>
    <dgm:cxn modelId="{E08586C0-D9BC-4498-B452-0C3B1444ECD9}" type="presOf" srcId="{D51C946B-E438-4B44-A9E4-030F4F366036}" destId="{1CEE24ED-ABFD-4DE0-AEBE-ED17795B5AB4}" srcOrd="0" destOrd="0" presId="urn:microsoft.com/office/officeart/2005/8/layout/radial3"/>
    <dgm:cxn modelId="{66F3B26F-9B16-4190-A1F9-56E191498FF3}" type="presOf" srcId="{6A502120-76AD-428F-BC7F-FC5296FD8477}" destId="{60E43A14-2B5E-4C21-A09C-DC8D65ED2FE3}" srcOrd="0" destOrd="0" presId="urn:microsoft.com/office/officeart/2005/8/layout/radial3"/>
    <dgm:cxn modelId="{3EFD1E98-E25D-42B0-ADA3-0A060F3FA725}" type="presParOf" srcId="{F9EF4C1C-1908-40E1-9F29-E9F30F6C79A1}" destId="{07B10492-0DA6-4C56-954D-A0AF7B86AA53}" srcOrd="0" destOrd="0" presId="urn:microsoft.com/office/officeart/2005/8/layout/radial3"/>
    <dgm:cxn modelId="{10E1185C-5DDA-42A8-8ECF-4EE8FAB63231}" type="presParOf" srcId="{07B10492-0DA6-4C56-954D-A0AF7B86AA53}" destId="{562FE001-1E70-4085-9890-1631840C5140}" srcOrd="0" destOrd="0" presId="urn:microsoft.com/office/officeart/2005/8/layout/radial3"/>
    <dgm:cxn modelId="{CF98FFD0-EEB8-4732-B10A-FEF5DCA0AF40}" type="presParOf" srcId="{07B10492-0DA6-4C56-954D-A0AF7B86AA53}" destId="{C98223F3-51B4-477C-A38F-FAD26915DD22}" srcOrd="1" destOrd="0" presId="urn:microsoft.com/office/officeart/2005/8/layout/radial3"/>
    <dgm:cxn modelId="{0FF496E0-B916-4049-AC50-A79268405F1A}" type="presParOf" srcId="{07B10492-0DA6-4C56-954D-A0AF7B86AA53}" destId="{1CEE24ED-ABFD-4DE0-AEBE-ED17795B5AB4}" srcOrd="2" destOrd="0" presId="urn:microsoft.com/office/officeart/2005/8/layout/radial3"/>
    <dgm:cxn modelId="{70C90A5A-61AD-4157-B63D-E147E40E3347}" type="presParOf" srcId="{07B10492-0DA6-4C56-954D-A0AF7B86AA53}" destId="{8C2424BA-D7CC-4D92-8C69-C736E01094F6}" srcOrd="3" destOrd="0" presId="urn:microsoft.com/office/officeart/2005/8/layout/radial3"/>
    <dgm:cxn modelId="{7A7193C7-7B67-4B3D-9CB6-327D0FC29898}" type="presParOf" srcId="{07B10492-0DA6-4C56-954D-A0AF7B86AA53}" destId="{60E43A14-2B5E-4C21-A09C-DC8D65ED2FE3}" srcOrd="4" destOrd="0" presId="urn:microsoft.com/office/officeart/2005/8/layout/radial3"/>
    <dgm:cxn modelId="{88EB8F87-C078-4095-8275-F79C0A8E32EB}" type="presParOf" srcId="{07B10492-0DA6-4C56-954D-A0AF7B86AA53}" destId="{5B3B1C2F-07D4-4487-95FA-AAA5D9408097}" srcOrd="5"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8189C5F1-A302-4754-90F5-5479010A54F1}" type="doc">
      <dgm:prSet loTypeId="urn:microsoft.com/office/officeart/2005/8/layout/vProcess5" loCatId="process" qsTypeId="urn:microsoft.com/office/officeart/2005/8/quickstyle/simple1" qsCatId="simple" csTypeId="urn:microsoft.com/office/officeart/2005/8/colors/colorful1#1" csCatId="colorful" phldr="1"/>
      <dgm:spPr/>
      <dgm:t>
        <a:bodyPr/>
        <a:lstStyle/>
        <a:p>
          <a:endParaRPr lang="en-US"/>
        </a:p>
      </dgm:t>
    </dgm:pt>
    <dgm:pt modelId="{F87E93DC-D968-4C1D-BDE9-E0BEC86CAFA7}">
      <dgm:prSet phldrT="[Text]" custT="1"/>
      <dgm:spPr/>
      <dgm:t>
        <a:bodyPr/>
        <a:lstStyle/>
        <a:p>
          <a:r>
            <a:rPr lang="en-US" sz="2800" b="1" dirty="0" smtClean="0"/>
            <a:t>Review the literature</a:t>
          </a:r>
          <a:endParaRPr lang="en-US" sz="2800" b="1" dirty="0"/>
        </a:p>
      </dgm:t>
    </dgm:pt>
    <dgm:pt modelId="{AE4AA7ED-EB31-4371-AD59-027449B78641}" type="parTrans" cxnId="{7881193F-C782-4885-9D08-E1BF91061778}">
      <dgm:prSet/>
      <dgm:spPr/>
      <dgm:t>
        <a:bodyPr/>
        <a:lstStyle/>
        <a:p>
          <a:endParaRPr lang="en-US" sz="2000" b="1"/>
        </a:p>
      </dgm:t>
    </dgm:pt>
    <dgm:pt modelId="{3A80789D-76C8-4615-9652-0BEDEF9B9A2A}" type="sibTrans" cxnId="{7881193F-C782-4885-9D08-E1BF91061778}">
      <dgm:prSet custT="1"/>
      <dgm:spPr/>
      <dgm:t>
        <a:bodyPr/>
        <a:lstStyle/>
        <a:p>
          <a:endParaRPr lang="en-US" sz="2400" b="1"/>
        </a:p>
      </dgm:t>
    </dgm:pt>
    <dgm:pt modelId="{E72DB79F-0DAE-4584-A607-C5A5CAB40617}">
      <dgm:prSet phldrT="[Text]" custT="1"/>
      <dgm:spPr/>
      <dgm:t>
        <a:bodyPr/>
        <a:lstStyle/>
        <a:p>
          <a:r>
            <a:rPr lang="en-US" sz="2800" b="1" dirty="0" smtClean="0"/>
            <a:t>Form a hypothesis</a:t>
          </a:r>
          <a:endParaRPr lang="en-US" sz="2800" b="1" dirty="0"/>
        </a:p>
      </dgm:t>
    </dgm:pt>
    <dgm:pt modelId="{4E8B5B2D-BD63-437F-92BA-4793146887F1}" type="parTrans" cxnId="{6CE33B3E-0EE7-4558-9209-315FE6CF69E2}">
      <dgm:prSet/>
      <dgm:spPr/>
      <dgm:t>
        <a:bodyPr/>
        <a:lstStyle/>
        <a:p>
          <a:endParaRPr lang="en-US" sz="2000" b="1"/>
        </a:p>
      </dgm:t>
    </dgm:pt>
    <dgm:pt modelId="{230AF2D1-CA91-46EF-BB04-CCD99DD62FE4}" type="sibTrans" cxnId="{6CE33B3E-0EE7-4558-9209-315FE6CF69E2}">
      <dgm:prSet custT="1"/>
      <dgm:spPr/>
      <dgm:t>
        <a:bodyPr/>
        <a:lstStyle/>
        <a:p>
          <a:endParaRPr lang="en-US" sz="2400" b="1"/>
        </a:p>
      </dgm:t>
    </dgm:pt>
    <dgm:pt modelId="{1151A80D-A705-4E59-9EFF-98727D8E1F89}">
      <dgm:prSet phldrT="[Text]" custT="1"/>
      <dgm:spPr/>
      <dgm:t>
        <a:bodyPr/>
        <a:lstStyle/>
        <a:p>
          <a:r>
            <a:rPr lang="en-US" sz="2800" b="1" dirty="0" smtClean="0"/>
            <a:t>Propose a study &amp; get approval</a:t>
          </a:r>
          <a:endParaRPr lang="en-US" sz="2800" b="1" dirty="0"/>
        </a:p>
      </dgm:t>
    </dgm:pt>
    <dgm:pt modelId="{25FAE57C-566D-47A6-B1AF-AC482D62BE68}" type="parTrans" cxnId="{8386CD6D-B6AB-41D8-903A-9882FF0AC202}">
      <dgm:prSet/>
      <dgm:spPr/>
      <dgm:t>
        <a:bodyPr/>
        <a:lstStyle/>
        <a:p>
          <a:endParaRPr lang="en-US" sz="2000" b="1"/>
        </a:p>
      </dgm:t>
    </dgm:pt>
    <dgm:pt modelId="{8C468134-D40F-4026-8BF3-A1ED9290116A}" type="sibTrans" cxnId="{8386CD6D-B6AB-41D8-903A-9882FF0AC202}">
      <dgm:prSet custT="1"/>
      <dgm:spPr/>
      <dgm:t>
        <a:bodyPr/>
        <a:lstStyle/>
        <a:p>
          <a:endParaRPr lang="en-US" sz="2400" b="1"/>
        </a:p>
      </dgm:t>
    </dgm:pt>
    <dgm:pt modelId="{B1C3BA31-C9BA-43A2-977E-2C440228EE43}">
      <dgm:prSet phldrT="[Text]" custT="1"/>
      <dgm:spPr/>
      <dgm:t>
        <a:bodyPr/>
        <a:lstStyle/>
        <a:p>
          <a:r>
            <a:rPr lang="en-US" sz="2800" b="1" dirty="0" smtClean="0"/>
            <a:t>Conduct the study</a:t>
          </a:r>
          <a:endParaRPr lang="en-US" sz="2800" b="1" dirty="0"/>
        </a:p>
      </dgm:t>
    </dgm:pt>
    <dgm:pt modelId="{31509B02-1AF1-4CFC-8F2C-73352D07BB79}" type="parTrans" cxnId="{46FB3458-793B-4287-974B-6165FCF8B459}">
      <dgm:prSet/>
      <dgm:spPr/>
      <dgm:t>
        <a:bodyPr/>
        <a:lstStyle/>
        <a:p>
          <a:endParaRPr lang="en-US" sz="2000" b="1"/>
        </a:p>
      </dgm:t>
    </dgm:pt>
    <dgm:pt modelId="{A3604FB0-80C6-4C28-ADEE-A7C4582EECE9}" type="sibTrans" cxnId="{46FB3458-793B-4287-974B-6165FCF8B459}">
      <dgm:prSet custT="1"/>
      <dgm:spPr/>
      <dgm:t>
        <a:bodyPr/>
        <a:lstStyle/>
        <a:p>
          <a:endParaRPr lang="en-US" sz="2400" b="1"/>
        </a:p>
      </dgm:t>
    </dgm:pt>
    <dgm:pt modelId="{FC437DF2-7F18-449A-8C29-1AD50812038E}">
      <dgm:prSet phldrT="[Text]" custT="1"/>
      <dgm:spPr/>
      <dgm:t>
        <a:bodyPr/>
        <a:lstStyle/>
        <a:p>
          <a:r>
            <a:rPr lang="en-US" sz="2800" b="1" dirty="0" smtClean="0"/>
            <a:t>Report the results</a:t>
          </a:r>
          <a:endParaRPr lang="en-US" sz="2800" b="1" dirty="0"/>
        </a:p>
      </dgm:t>
    </dgm:pt>
    <dgm:pt modelId="{658EA89F-7EF2-4A1B-BAA9-95B81131AE73}" type="parTrans" cxnId="{2F194EB2-698A-4BFF-AF69-504E720C0CDB}">
      <dgm:prSet/>
      <dgm:spPr/>
      <dgm:t>
        <a:bodyPr/>
        <a:lstStyle/>
        <a:p>
          <a:endParaRPr lang="en-US" sz="2000" b="1"/>
        </a:p>
      </dgm:t>
    </dgm:pt>
    <dgm:pt modelId="{E5180DD8-642D-4B56-8BE0-DC6FEEDF0BFC}" type="sibTrans" cxnId="{2F194EB2-698A-4BFF-AF69-504E720C0CDB}">
      <dgm:prSet/>
      <dgm:spPr/>
      <dgm:t>
        <a:bodyPr/>
        <a:lstStyle/>
        <a:p>
          <a:endParaRPr lang="en-US" sz="2000" b="1"/>
        </a:p>
      </dgm:t>
    </dgm:pt>
    <dgm:pt modelId="{1E5DD63F-862A-4E09-A983-F5CBCE7585CC}" type="pres">
      <dgm:prSet presAssocID="{8189C5F1-A302-4754-90F5-5479010A54F1}" presName="outerComposite" presStyleCnt="0">
        <dgm:presLayoutVars>
          <dgm:chMax val="5"/>
          <dgm:dir/>
          <dgm:resizeHandles val="exact"/>
        </dgm:presLayoutVars>
      </dgm:prSet>
      <dgm:spPr/>
      <dgm:t>
        <a:bodyPr/>
        <a:lstStyle/>
        <a:p>
          <a:endParaRPr lang="en-US"/>
        </a:p>
      </dgm:t>
    </dgm:pt>
    <dgm:pt modelId="{49C14DE2-54BD-41F1-AA8C-07D7D22B559C}" type="pres">
      <dgm:prSet presAssocID="{8189C5F1-A302-4754-90F5-5479010A54F1}" presName="dummyMaxCanvas" presStyleCnt="0">
        <dgm:presLayoutVars/>
      </dgm:prSet>
      <dgm:spPr/>
    </dgm:pt>
    <dgm:pt modelId="{A8D3FF44-EECF-4B56-939D-2FDDA289AA09}" type="pres">
      <dgm:prSet presAssocID="{8189C5F1-A302-4754-90F5-5479010A54F1}" presName="FiveNodes_1" presStyleLbl="node1" presStyleIdx="0" presStyleCnt="5">
        <dgm:presLayoutVars>
          <dgm:bulletEnabled val="1"/>
        </dgm:presLayoutVars>
      </dgm:prSet>
      <dgm:spPr/>
      <dgm:t>
        <a:bodyPr/>
        <a:lstStyle/>
        <a:p>
          <a:endParaRPr lang="en-US"/>
        </a:p>
      </dgm:t>
    </dgm:pt>
    <dgm:pt modelId="{603E8C49-E8EC-4D94-AEA5-AC224AAADE4B}" type="pres">
      <dgm:prSet presAssocID="{8189C5F1-A302-4754-90F5-5479010A54F1}" presName="FiveNodes_2" presStyleLbl="node1" presStyleIdx="1" presStyleCnt="5">
        <dgm:presLayoutVars>
          <dgm:bulletEnabled val="1"/>
        </dgm:presLayoutVars>
      </dgm:prSet>
      <dgm:spPr/>
      <dgm:t>
        <a:bodyPr/>
        <a:lstStyle/>
        <a:p>
          <a:endParaRPr lang="en-US"/>
        </a:p>
      </dgm:t>
    </dgm:pt>
    <dgm:pt modelId="{844CC83E-BDD6-4EF3-ABBF-8085E2962A19}" type="pres">
      <dgm:prSet presAssocID="{8189C5F1-A302-4754-90F5-5479010A54F1}" presName="FiveNodes_3" presStyleLbl="node1" presStyleIdx="2" presStyleCnt="5" custScaleX="108225" custLinFactNeighborX="1202">
        <dgm:presLayoutVars>
          <dgm:bulletEnabled val="1"/>
        </dgm:presLayoutVars>
      </dgm:prSet>
      <dgm:spPr/>
      <dgm:t>
        <a:bodyPr/>
        <a:lstStyle/>
        <a:p>
          <a:endParaRPr lang="en-US"/>
        </a:p>
      </dgm:t>
    </dgm:pt>
    <dgm:pt modelId="{A54AEDF2-2D0C-4245-9D8A-18950FA3ABBF}" type="pres">
      <dgm:prSet presAssocID="{8189C5F1-A302-4754-90F5-5479010A54F1}" presName="FiveNodes_4" presStyleLbl="node1" presStyleIdx="3" presStyleCnt="5">
        <dgm:presLayoutVars>
          <dgm:bulletEnabled val="1"/>
        </dgm:presLayoutVars>
      </dgm:prSet>
      <dgm:spPr/>
      <dgm:t>
        <a:bodyPr/>
        <a:lstStyle/>
        <a:p>
          <a:endParaRPr lang="en-US"/>
        </a:p>
      </dgm:t>
    </dgm:pt>
    <dgm:pt modelId="{5767057D-7B05-4152-9C5D-BB1AE964D086}" type="pres">
      <dgm:prSet presAssocID="{8189C5F1-A302-4754-90F5-5479010A54F1}" presName="FiveNodes_5" presStyleLbl="node1" presStyleIdx="4" presStyleCnt="5">
        <dgm:presLayoutVars>
          <dgm:bulletEnabled val="1"/>
        </dgm:presLayoutVars>
      </dgm:prSet>
      <dgm:spPr/>
      <dgm:t>
        <a:bodyPr/>
        <a:lstStyle/>
        <a:p>
          <a:endParaRPr lang="en-US"/>
        </a:p>
      </dgm:t>
    </dgm:pt>
    <dgm:pt modelId="{24CD8220-2EF4-45C0-BBD5-77AF2937FCB6}" type="pres">
      <dgm:prSet presAssocID="{8189C5F1-A302-4754-90F5-5479010A54F1}" presName="FiveConn_1-2" presStyleLbl="fgAccFollowNode1" presStyleIdx="0" presStyleCnt="4">
        <dgm:presLayoutVars>
          <dgm:bulletEnabled val="1"/>
        </dgm:presLayoutVars>
      </dgm:prSet>
      <dgm:spPr/>
      <dgm:t>
        <a:bodyPr/>
        <a:lstStyle/>
        <a:p>
          <a:endParaRPr lang="en-US"/>
        </a:p>
      </dgm:t>
    </dgm:pt>
    <dgm:pt modelId="{E16DC165-561C-468A-BD0A-B1A91F0A2A53}" type="pres">
      <dgm:prSet presAssocID="{8189C5F1-A302-4754-90F5-5479010A54F1}" presName="FiveConn_2-3" presStyleLbl="fgAccFollowNode1" presStyleIdx="1" presStyleCnt="4">
        <dgm:presLayoutVars>
          <dgm:bulletEnabled val="1"/>
        </dgm:presLayoutVars>
      </dgm:prSet>
      <dgm:spPr/>
      <dgm:t>
        <a:bodyPr/>
        <a:lstStyle/>
        <a:p>
          <a:endParaRPr lang="en-US"/>
        </a:p>
      </dgm:t>
    </dgm:pt>
    <dgm:pt modelId="{8BFCE6BC-6957-4E3C-9BA0-9CB9538B9F74}" type="pres">
      <dgm:prSet presAssocID="{8189C5F1-A302-4754-90F5-5479010A54F1}" presName="FiveConn_3-4" presStyleLbl="fgAccFollowNode1" presStyleIdx="2" presStyleCnt="4">
        <dgm:presLayoutVars>
          <dgm:bulletEnabled val="1"/>
        </dgm:presLayoutVars>
      </dgm:prSet>
      <dgm:spPr/>
      <dgm:t>
        <a:bodyPr/>
        <a:lstStyle/>
        <a:p>
          <a:endParaRPr lang="en-US"/>
        </a:p>
      </dgm:t>
    </dgm:pt>
    <dgm:pt modelId="{A3EE7891-C380-4A54-9750-D0968A1CDADF}" type="pres">
      <dgm:prSet presAssocID="{8189C5F1-A302-4754-90F5-5479010A54F1}" presName="FiveConn_4-5" presStyleLbl="fgAccFollowNode1" presStyleIdx="3" presStyleCnt="4">
        <dgm:presLayoutVars>
          <dgm:bulletEnabled val="1"/>
        </dgm:presLayoutVars>
      </dgm:prSet>
      <dgm:spPr/>
      <dgm:t>
        <a:bodyPr/>
        <a:lstStyle/>
        <a:p>
          <a:endParaRPr lang="en-US"/>
        </a:p>
      </dgm:t>
    </dgm:pt>
    <dgm:pt modelId="{D3258E16-8EC8-4F59-9DA7-13616D148AAD}" type="pres">
      <dgm:prSet presAssocID="{8189C5F1-A302-4754-90F5-5479010A54F1}" presName="FiveNodes_1_text" presStyleLbl="node1" presStyleIdx="4" presStyleCnt="5">
        <dgm:presLayoutVars>
          <dgm:bulletEnabled val="1"/>
        </dgm:presLayoutVars>
      </dgm:prSet>
      <dgm:spPr/>
      <dgm:t>
        <a:bodyPr/>
        <a:lstStyle/>
        <a:p>
          <a:endParaRPr lang="en-US"/>
        </a:p>
      </dgm:t>
    </dgm:pt>
    <dgm:pt modelId="{F79A1308-81C1-4C91-9F7D-B5AAA12D7C5F}" type="pres">
      <dgm:prSet presAssocID="{8189C5F1-A302-4754-90F5-5479010A54F1}" presName="FiveNodes_2_text" presStyleLbl="node1" presStyleIdx="4" presStyleCnt="5">
        <dgm:presLayoutVars>
          <dgm:bulletEnabled val="1"/>
        </dgm:presLayoutVars>
      </dgm:prSet>
      <dgm:spPr/>
      <dgm:t>
        <a:bodyPr/>
        <a:lstStyle/>
        <a:p>
          <a:endParaRPr lang="en-US"/>
        </a:p>
      </dgm:t>
    </dgm:pt>
    <dgm:pt modelId="{02DCA15A-FE19-4325-9AC1-69FFBC4A8F6C}" type="pres">
      <dgm:prSet presAssocID="{8189C5F1-A302-4754-90F5-5479010A54F1}" presName="FiveNodes_3_text" presStyleLbl="node1" presStyleIdx="4" presStyleCnt="5">
        <dgm:presLayoutVars>
          <dgm:bulletEnabled val="1"/>
        </dgm:presLayoutVars>
      </dgm:prSet>
      <dgm:spPr/>
      <dgm:t>
        <a:bodyPr/>
        <a:lstStyle/>
        <a:p>
          <a:endParaRPr lang="en-US"/>
        </a:p>
      </dgm:t>
    </dgm:pt>
    <dgm:pt modelId="{3F501260-65C8-4C01-B14F-3EF6DC186900}" type="pres">
      <dgm:prSet presAssocID="{8189C5F1-A302-4754-90F5-5479010A54F1}" presName="FiveNodes_4_text" presStyleLbl="node1" presStyleIdx="4" presStyleCnt="5">
        <dgm:presLayoutVars>
          <dgm:bulletEnabled val="1"/>
        </dgm:presLayoutVars>
      </dgm:prSet>
      <dgm:spPr/>
      <dgm:t>
        <a:bodyPr/>
        <a:lstStyle/>
        <a:p>
          <a:endParaRPr lang="en-US"/>
        </a:p>
      </dgm:t>
    </dgm:pt>
    <dgm:pt modelId="{F758FFFC-87C0-48C1-962C-1DB9A0A74AC5}" type="pres">
      <dgm:prSet presAssocID="{8189C5F1-A302-4754-90F5-5479010A54F1}" presName="FiveNodes_5_text" presStyleLbl="node1" presStyleIdx="4" presStyleCnt="5">
        <dgm:presLayoutVars>
          <dgm:bulletEnabled val="1"/>
        </dgm:presLayoutVars>
      </dgm:prSet>
      <dgm:spPr/>
      <dgm:t>
        <a:bodyPr/>
        <a:lstStyle/>
        <a:p>
          <a:endParaRPr lang="en-US"/>
        </a:p>
      </dgm:t>
    </dgm:pt>
  </dgm:ptLst>
  <dgm:cxnLst>
    <dgm:cxn modelId="{9D2832FA-B980-4984-A103-A541223D8D43}" type="presOf" srcId="{F87E93DC-D968-4C1D-BDE9-E0BEC86CAFA7}" destId="{A8D3FF44-EECF-4B56-939D-2FDDA289AA09}" srcOrd="0" destOrd="0" presId="urn:microsoft.com/office/officeart/2005/8/layout/vProcess5"/>
    <dgm:cxn modelId="{FB5520E4-9356-450E-83BB-48257D367954}" type="presOf" srcId="{A3604FB0-80C6-4C28-ADEE-A7C4582EECE9}" destId="{A3EE7891-C380-4A54-9750-D0968A1CDADF}" srcOrd="0" destOrd="0" presId="urn:microsoft.com/office/officeart/2005/8/layout/vProcess5"/>
    <dgm:cxn modelId="{FC5921E0-637C-4A73-8903-3D5EE14EB81D}" type="presOf" srcId="{1151A80D-A705-4E59-9EFF-98727D8E1F89}" destId="{02DCA15A-FE19-4325-9AC1-69FFBC4A8F6C}" srcOrd="1" destOrd="0" presId="urn:microsoft.com/office/officeart/2005/8/layout/vProcess5"/>
    <dgm:cxn modelId="{8386CD6D-B6AB-41D8-903A-9882FF0AC202}" srcId="{8189C5F1-A302-4754-90F5-5479010A54F1}" destId="{1151A80D-A705-4E59-9EFF-98727D8E1F89}" srcOrd="2" destOrd="0" parTransId="{25FAE57C-566D-47A6-B1AF-AC482D62BE68}" sibTransId="{8C468134-D40F-4026-8BF3-A1ED9290116A}"/>
    <dgm:cxn modelId="{2F194EB2-698A-4BFF-AF69-504E720C0CDB}" srcId="{8189C5F1-A302-4754-90F5-5479010A54F1}" destId="{FC437DF2-7F18-449A-8C29-1AD50812038E}" srcOrd="4" destOrd="0" parTransId="{658EA89F-7EF2-4A1B-BAA9-95B81131AE73}" sibTransId="{E5180DD8-642D-4B56-8BE0-DC6FEEDF0BFC}"/>
    <dgm:cxn modelId="{63FA5563-AB6B-4945-9D8A-DCB15FC56B9C}" type="presOf" srcId="{E72DB79F-0DAE-4584-A607-C5A5CAB40617}" destId="{F79A1308-81C1-4C91-9F7D-B5AAA12D7C5F}" srcOrd="1" destOrd="0" presId="urn:microsoft.com/office/officeart/2005/8/layout/vProcess5"/>
    <dgm:cxn modelId="{C8C32E11-BA70-46C0-9E2D-28FBE973837F}" type="presOf" srcId="{8C468134-D40F-4026-8BF3-A1ED9290116A}" destId="{8BFCE6BC-6957-4E3C-9BA0-9CB9538B9F74}" srcOrd="0" destOrd="0" presId="urn:microsoft.com/office/officeart/2005/8/layout/vProcess5"/>
    <dgm:cxn modelId="{B0B6FECF-C969-4DB1-A2E9-325C2DC0C66C}" type="presOf" srcId="{FC437DF2-7F18-449A-8C29-1AD50812038E}" destId="{F758FFFC-87C0-48C1-962C-1DB9A0A74AC5}" srcOrd="1" destOrd="0" presId="urn:microsoft.com/office/officeart/2005/8/layout/vProcess5"/>
    <dgm:cxn modelId="{E625123F-4232-45DD-88C6-F6C32B8762E9}" type="presOf" srcId="{B1C3BA31-C9BA-43A2-977E-2C440228EE43}" destId="{3F501260-65C8-4C01-B14F-3EF6DC186900}" srcOrd="1" destOrd="0" presId="urn:microsoft.com/office/officeart/2005/8/layout/vProcess5"/>
    <dgm:cxn modelId="{94E85182-1BBE-4548-9DF0-E81E657F085E}" type="presOf" srcId="{F87E93DC-D968-4C1D-BDE9-E0BEC86CAFA7}" destId="{D3258E16-8EC8-4F59-9DA7-13616D148AAD}" srcOrd="1" destOrd="0" presId="urn:microsoft.com/office/officeart/2005/8/layout/vProcess5"/>
    <dgm:cxn modelId="{D71C29A2-A444-44F7-BF41-5D40E663047B}" type="presOf" srcId="{E72DB79F-0DAE-4584-A607-C5A5CAB40617}" destId="{603E8C49-E8EC-4D94-AEA5-AC224AAADE4B}" srcOrd="0" destOrd="0" presId="urn:microsoft.com/office/officeart/2005/8/layout/vProcess5"/>
    <dgm:cxn modelId="{0C5407B8-1D62-4651-ACB4-1BBED0A9163E}" type="presOf" srcId="{230AF2D1-CA91-46EF-BB04-CCD99DD62FE4}" destId="{E16DC165-561C-468A-BD0A-B1A91F0A2A53}" srcOrd="0" destOrd="0" presId="urn:microsoft.com/office/officeart/2005/8/layout/vProcess5"/>
    <dgm:cxn modelId="{C8FDF84D-DA9E-48C6-ACCD-9B89AA01C560}" type="presOf" srcId="{8189C5F1-A302-4754-90F5-5479010A54F1}" destId="{1E5DD63F-862A-4E09-A983-F5CBCE7585CC}" srcOrd="0" destOrd="0" presId="urn:microsoft.com/office/officeart/2005/8/layout/vProcess5"/>
    <dgm:cxn modelId="{9F55C4BD-BEA0-46E1-8FDF-6639A7622E3D}" type="presOf" srcId="{B1C3BA31-C9BA-43A2-977E-2C440228EE43}" destId="{A54AEDF2-2D0C-4245-9D8A-18950FA3ABBF}" srcOrd="0" destOrd="0" presId="urn:microsoft.com/office/officeart/2005/8/layout/vProcess5"/>
    <dgm:cxn modelId="{9502863D-3E7A-4041-932B-411EBE7C55EB}" type="presOf" srcId="{1151A80D-A705-4E59-9EFF-98727D8E1F89}" destId="{844CC83E-BDD6-4EF3-ABBF-8085E2962A19}" srcOrd="0" destOrd="0" presId="urn:microsoft.com/office/officeart/2005/8/layout/vProcess5"/>
    <dgm:cxn modelId="{6CE33B3E-0EE7-4558-9209-315FE6CF69E2}" srcId="{8189C5F1-A302-4754-90F5-5479010A54F1}" destId="{E72DB79F-0DAE-4584-A607-C5A5CAB40617}" srcOrd="1" destOrd="0" parTransId="{4E8B5B2D-BD63-437F-92BA-4793146887F1}" sibTransId="{230AF2D1-CA91-46EF-BB04-CCD99DD62FE4}"/>
    <dgm:cxn modelId="{18AAF047-7C67-4A46-93FC-CBA1C341E0AF}" type="presOf" srcId="{FC437DF2-7F18-449A-8C29-1AD50812038E}" destId="{5767057D-7B05-4152-9C5D-BB1AE964D086}" srcOrd="0" destOrd="0" presId="urn:microsoft.com/office/officeart/2005/8/layout/vProcess5"/>
    <dgm:cxn modelId="{46FB3458-793B-4287-974B-6165FCF8B459}" srcId="{8189C5F1-A302-4754-90F5-5479010A54F1}" destId="{B1C3BA31-C9BA-43A2-977E-2C440228EE43}" srcOrd="3" destOrd="0" parTransId="{31509B02-1AF1-4CFC-8F2C-73352D07BB79}" sibTransId="{A3604FB0-80C6-4C28-ADEE-A7C4582EECE9}"/>
    <dgm:cxn modelId="{7881193F-C782-4885-9D08-E1BF91061778}" srcId="{8189C5F1-A302-4754-90F5-5479010A54F1}" destId="{F87E93DC-D968-4C1D-BDE9-E0BEC86CAFA7}" srcOrd="0" destOrd="0" parTransId="{AE4AA7ED-EB31-4371-AD59-027449B78641}" sibTransId="{3A80789D-76C8-4615-9652-0BEDEF9B9A2A}"/>
    <dgm:cxn modelId="{E05380FD-539C-429B-8BA4-34D29CC14BBA}" type="presOf" srcId="{3A80789D-76C8-4615-9652-0BEDEF9B9A2A}" destId="{24CD8220-2EF4-45C0-BBD5-77AF2937FCB6}" srcOrd="0" destOrd="0" presId="urn:microsoft.com/office/officeart/2005/8/layout/vProcess5"/>
    <dgm:cxn modelId="{BD258B09-7AE0-4D8E-B5EB-F3B326ABFEAA}" type="presParOf" srcId="{1E5DD63F-862A-4E09-A983-F5CBCE7585CC}" destId="{49C14DE2-54BD-41F1-AA8C-07D7D22B559C}" srcOrd="0" destOrd="0" presId="urn:microsoft.com/office/officeart/2005/8/layout/vProcess5"/>
    <dgm:cxn modelId="{F3DAECDE-D976-4D56-8B03-6C115BF21C15}" type="presParOf" srcId="{1E5DD63F-862A-4E09-A983-F5CBCE7585CC}" destId="{A8D3FF44-EECF-4B56-939D-2FDDA289AA09}" srcOrd="1" destOrd="0" presId="urn:microsoft.com/office/officeart/2005/8/layout/vProcess5"/>
    <dgm:cxn modelId="{C2C4E065-717A-488A-B28C-31A62FD16508}" type="presParOf" srcId="{1E5DD63F-862A-4E09-A983-F5CBCE7585CC}" destId="{603E8C49-E8EC-4D94-AEA5-AC224AAADE4B}" srcOrd="2" destOrd="0" presId="urn:microsoft.com/office/officeart/2005/8/layout/vProcess5"/>
    <dgm:cxn modelId="{D81C18DF-1040-48A7-804E-9C631CFEA69E}" type="presParOf" srcId="{1E5DD63F-862A-4E09-A983-F5CBCE7585CC}" destId="{844CC83E-BDD6-4EF3-ABBF-8085E2962A19}" srcOrd="3" destOrd="0" presId="urn:microsoft.com/office/officeart/2005/8/layout/vProcess5"/>
    <dgm:cxn modelId="{6A5DDE8F-8F52-4DD8-AA60-ADECABC36946}" type="presParOf" srcId="{1E5DD63F-862A-4E09-A983-F5CBCE7585CC}" destId="{A54AEDF2-2D0C-4245-9D8A-18950FA3ABBF}" srcOrd="4" destOrd="0" presId="urn:microsoft.com/office/officeart/2005/8/layout/vProcess5"/>
    <dgm:cxn modelId="{8BD96756-FBC3-4544-8D38-A68CD9E65303}" type="presParOf" srcId="{1E5DD63F-862A-4E09-A983-F5CBCE7585CC}" destId="{5767057D-7B05-4152-9C5D-BB1AE964D086}" srcOrd="5" destOrd="0" presId="urn:microsoft.com/office/officeart/2005/8/layout/vProcess5"/>
    <dgm:cxn modelId="{C297C4B4-F72F-4072-A9DB-AE8C4972EE0E}" type="presParOf" srcId="{1E5DD63F-862A-4E09-A983-F5CBCE7585CC}" destId="{24CD8220-2EF4-45C0-BBD5-77AF2937FCB6}" srcOrd="6" destOrd="0" presId="urn:microsoft.com/office/officeart/2005/8/layout/vProcess5"/>
    <dgm:cxn modelId="{8C6213B3-E5E2-4441-9895-4887F36563B5}" type="presParOf" srcId="{1E5DD63F-862A-4E09-A983-F5CBCE7585CC}" destId="{E16DC165-561C-468A-BD0A-B1A91F0A2A53}" srcOrd="7" destOrd="0" presId="urn:microsoft.com/office/officeart/2005/8/layout/vProcess5"/>
    <dgm:cxn modelId="{D438506D-C5FE-4719-B662-E712882D34F5}" type="presParOf" srcId="{1E5DD63F-862A-4E09-A983-F5CBCE7585CC}" destId="{8BFCE6BC-6957-4E3C-9BA0-9CB9538B9F74}" srcOrd="8" destOrd="0" presId="urn:microsoft.com/office/officeart/2005/8/layout/vProcess5"/>
    <dgm:cxn modelId="{58DDC4BE-F9A0-4A8E-8164-C840A32DED03}" type="presParOf" srcId="{1E5DD63F-862A-4E09-A983-F5CBCE7585CC}" destId="{A3EE7891-C380-4A54-9750-D0968A1CDADF}" srcOrd="9" destOrd="0" presId="urn:microsoft.com/office/officeart/2005/8/layout/vProcess5"/>
    <dgm:cxn modelId="{AEA1FEF9-5AA2-4824-95FD-828AC88F2351}" type="presParOf" srcId="{1E5DD63F-862A-4E09-A983-F5CBCE7585CC}" destId="{D3258E16-8EC8-4F59-9DA7-13616D148AAD}" srcOrd="10" destOrd="0" presId="urn:microsoft.com/office/officeart/2005/8/layout/vProcess5"/>
    <dgm:cxn modelId="{3613199B-5419-42F0-B35D-88A1F2B2DC94}" type="presParOf" srcId="{1E5DD63F-862A-4E09-A983-F5CBCE7585CC}" destId="{F79A1308-81C1-4C91-9F7D-B5AAA12D7C5F}" srcOrd="11" destOrd="0" presId="urn:microsoft.com/office/officeart/2005/8/layout/vProcess5"/>
    <dgm:cxn modelId="{282E993C-7D1F-4C35-B490-E460BF8424E5}" type="presParOf" srcId="{1E5DD63F-862A-4E09-A983-F5CBCE7585CC}" destId="{02DCA15A-FE19-4325-9AC1-69FFBC4A8F6C}" srcOrd="12" destOrd="0" presId="urn:microsoft.com/office/officeart/2005/8/layout/vProcess5"/>
    <dgm:cxn modelId="{6F6543ED-1023-482F-B3E8-9D054F557547}" type="presParOf" srcId="{1E5DD63F-862A-4E09-A983-F5CBCE7585CC}" destId="{3F501260-65C8-4C01-B14F-3EF6DC186900}" srcOrd="13" destOrd="0" presId="urn:microsoft.com/office/officeart/2005/8/layout/vProcess5"/>
    <dgm:cxn modelId="{52FD45C4-9FEE-406C-A549-2E813A811CA7}" type="presParOf" srcId="{1E5DD63F-862A-4E09-A983-F5CBCE7585CC}" destId="{F758FFFC-87C0-48C1-962C-1DB9A0A74AC5}"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4FF4882-B610-499F-8CC4-39DF68D7322C}" type="doc">
      <dgm:prSet loTypeId="urn:microsoft.com/office/officeart/2005/8/layout/radial3" loCatId="cycle" qsTypeId="urn:microsoft.com/office/officeart/2005/8/quickstyle/simple1" qsCatId="simple" csTypeId="urn:microsoft.com/office/officeart/2005/8/colors/colorful5" csCatId="colorful" phldr="1"/>
      <dgm:spPr/>
      <dgm:t>
        <a:bodyPr/>
        <a:lstStyle/>
        <a:p>
          <a:endParaRPr lang="en-US"/>
        </a:p>
      </dgm:t>
    </dgm:pt>
    <dgm:pt modelId="{6094C5E4-1230-41AE-8DA7-6110B4250FE9}">
      <dgm:prSet phldrT="[Text]" custT="1"/>
      <dgm:spPr>
        <a:solidFill>
          <a:schemeClr val="accent1">
            <a:alpha val="50000"/>
          </a:schemeClr>
        </a:solidFill>
      </dgm:spPr>
      <dgm:t>
        <a:bodyPr/>
        <a:lstStyle/>
        <a:p>
          <a:r>
            <a:rPr lang="en-US" sz="2800" b="1" dirty="0" smtClean="0"/>
            <a:t>Become scientifically literate with psychological research</a:t>
          </a:r>
          <a:endParaRPr lang="en-US" sz="2800" b="1" dirty="0"/>
        </a:p>
      </dgm:t>
    </dgm:pt>
    <dgm:pt modelId="{166950FE-40BF-4A7D-AD92-4CB756B8CC53}" type="parTrans" cxnId="{C93534F0-E8E2-4B5C-964C-3F8C978FA77E}">
      <dgm:prSet/>
      <dgm:spPr/>
      <dgm:t>
        <a:bodyPr/>
        <a:lstStyle/>
        <a:p>
          <a:endParaRPr lang="en-US"/>
        </a:p>
      </dgm:t>
    </dgm:pt>
    <dgm:pt modelId="{A4DE8345-6F5E-4F95-B676-5ECCC2B545A5}" type="sibTrans" cxnId="{C93534F0-E8E2-4B5C-964C-3F8C978FA77E}">
      <dgm:prSet/>
      <dgm:spPr/>
      <dgm:t>
        <a:bodyPr/>
        <a:lstStyle/>
        <a:p>
          <a:endParaRPr lang="en-US"/>
        </a:p>
      </dgm:t>
    </dgm:pt>
    <dgm:pt modelId="{69FC1CBF-C6EB-482D-AF75-03C2C3F2437B}">
      <dgm:prSet phldrT="[Text]" custT="1"/>
      <dgm:spPr>
        <a:solidFill>
          <a:schemeClr val="accent3">
            <a:alpha val="50000"/>
          </a:schemeClr>
        </a:solidFill>
        <a:ln>
          <a:prstDash val="dash"/>
        </a:ln>
        <a:effectLst>
          <a:glow rad="101600">
            <a:schemeClr val="accent3">
              <a:satMod val="175000"/>
              <a:alpha val="40000"/>
            </a:schemeClr>
          </a:glow>
        </a:effectLst>
      </dgm:spPr>
      <dgm:t>
        <a:bodyPr/>
        <a:lstStyle/>
        <a:p>
          <a:r>
            <a:rPr lang="en-US" sz="2000" b="1" dirty="0" smtClean="0"/>
            <a:t>Read &amp; evaluate media reports</a:t>
          </a:r>
          <a:endParaRPr lang="en-US" sz="2000" b="1" dirty="0"/>
        </a:p>
      </dgm:t>
    </dgm:pt>
    <dgm:pt modelId="{4769772A-6513-4AA6-A131-A666D5C93577}" type="parTrans" cxnId="{D7E08A1D-E248-4CAD-8F5E-A9B435C1F25F}">
      <dgm:prSet/>
      <dgm:spPr/>
      <dgm:t>
        <a:bodyPr/>
        <a:lstStyle/>
        <a:p>
          <a:endParaRPr lang="en-US"/>
        </a:p>
      </dgm:t>
    </dgm:pt>
    <dgm:pt modelId="{86E2057E-D5CF-45C6-AFB8-5C6C621511F6}" type="sibTrans" cxnId="{D7E08A1D-E248-4CAD-8F5E-A9B435C1F25F}">
      <dgm:prSet/>
      <dgm:spPr/>
      <dgm:t>
        <a:bodyPr/>
        <a:lstStyle/>
        <a:p>
          <a:endParaRPr lang="en-US"/>
        </a:p>
      </dgm:t>
    </dgm:pt>
    <dgm:pt modelId="{61C4EB18-8394-4946-96D5-75FD45EA7304}">
      <dgm:prSet phldrT="[Text]" custT="1"/>
      <dgm:spPr>
        <a:solidFill>
          <a:schemeClr val="accent6">
            <a:alpha val="50000"/>
          </a:schemeClr>
        </a:solidFill>
      </dgm:spPr>
      <dgm:t>
        <a:bodyPr/>
        <a:lstStyle/>
        <a:p>
          <a:r>
            <a:rPr lang="en-US" sz="2000" b="1" dirty="0" smtClean="0"/>
            <a:t>Read &amp; understand original research reports</a:t>
          </a:r>
          <a:endParaRPr lang="en-US" sz="2000" b="1" dirty="0"/>
        </a:p>
      </dgm:t>
    </dgm:pt>
    <dgm:pt modelId="{54034B56-63DA-475E-8F36-9185C4AAA11A}" type="parTrans" cxnId="{1AA7318C-8604-4D7D-A417-DE90AB16E0E8}">
      <dgm:prSet/>
      <dgm:spPr/>
      <dgm:t>
        <a:bodyPr/>
        <a:lstStyle/>
        <a:p>
          <a:endParaRPr lang="en-US"/>
        </a:p>
      </dgm:t>
    </dgm:pt>
    <dgm:pt modelId="{3BF9BB81-E391-491E-9CB5-024FBCEEDF36}" type="sibTrans" cxnId="{1AA7318C-8604-4D7D-A417-DE90AB16E0E8}">
      <dgm:prSet/>
      <dgm:spPr/>
      <dgm:t>
        <a:bodyPr/>
        <a:lstStyle/>
        <a:p>
          <a:endParaRPr lang="en-US"/>
        </a:p>
      </dgm:t>
    </dgm:pt>
    <dgm:pt modelId="{6A502120-76AD-428F-BC7F-FC5296FD8477}">
      <dgm:prSet phldrT="[Text]" custT="1"/>
      <dgm:spPr>
        <a:solidFill>
          <a:schemeClr val="accent5">
            <a:alpha val="50000"/>
          </a:schemeClr>
        </a:solidFill>
      </dgm:spPr>
      <dgm:t>
        <a:bodyPr/>
        <a:lstStyle/>
        <a:p>
          <a:r>
            <a:rPr lang="en-US" sz="2000" b="1" dirty="0" smtClean="0"/>
            <a:t>Critique original research reports</a:t>
          </a:r>
          <a:endParaRPr lang="en-US" sz="2000" b="1" dirty="0"/>
        </a:p>
      </dgm:t>
    </dgm:pt>
    <dgm:pt modelId="{24B9DC7B-8A94-43EB-A93B-487E0A085B8B}" type="parTrans" cxnId="{BD4E3428-4518-4C85-9D8A-10F72E0228B1}">
      <dgm:prSet/>
      <dgm:spPr/>
      <dgm:t>
        <a:bodyPr/>
        <a:lstStyle/>
        <a:p>
          <a:endParaRPr lang="en-US"/>
        </a:p>
      </dgm:t>
    </dgm:pt>
    <dgm:pt modelId="{A00AA9B6-C58E-4426-9ED7-3D20E4ED22B7}" type="sibTrans" cxnId="{BD4E3428-4518-4C85-9D8A-10F72E0228B1}">
      <dgm:prSet/>
      <dgm:spPr/>
      <dgm:t>
        <a:bodyPr/>
        <a:lstStyle/>
        <a:p>
          <a:endParaRPr lang="en-US"/>
        </a:p>
      </dgm:t>
    </dgm:pt>
    <dgm:pt modelId="{E2BB9D90-92C2-48BE-913B-B7D0DAE1C0F3}">
      <dgm:prSet phldrT="[Text]" custT="1"/>
      <dgm:spPr>
        <a:solidFill>
          <a:schemeClr val="accent4">
            <a:alpha val="50000"/>
          </a:schemeClr>
        </a:solidFill>
      </dgm:spPr>
      <dgm:t>
        <a:bodyPr/>
        <a:lstStyle/>
        <a:p>
          <a:r>
            <a:rPr lang="en-US" sz="2000" b="1" dirty="0" smtClean="0"/>
            <a:t>Write scientifically to communicate your findings</a:t>
          </a:r>
          <a:endParaRPr lang="en-US" sz="2000" b="1" dirty="0"/>
        </a:p>
      </dgm:t>
    </dgm:pt>
    <dgm:pt modelId="{AA0D2EE1-4DED-4AA3-830F-63E046776338}" type="parTrans" cxnId="{02544F2B-8A0D-4991-8083-20F48556EF44}">
      <dgm:prSet/>
      <dgm:spPr/>
      <dgm:t>
        <a:bodyPr/>
        <a:lstStyle/>
        <a:p>
          <a:endParaRPr lang="en-US"/>
        </a:p>
      </dgm:t>
    </dgm:pt>
    <dgm:pt modelId="{33FBEEE3-2997-4516-B961-52AF7C712A80}" type="sibTrans" cxnId="{02544F2B-8A0D-4991-8083-20F48556EF44}">
      <dgm:prSet/>
      <dgm:spPr/>
      <dgm:t>
        <a:bodyPr/>
        <a:lstStyle/>
        <a:p>
          <a:endParaRPr lang="en-US"/>
        </a:p>
      </dgm:t>
    </dgm:pt>
    <dgm:pt modelId="{D51C946B-E438-4B44-A9E4-030F4F366036}">
      <dgm:prSet custT="1"/>
      <dgm:spPr/>
      <dgm:t>
        <a:bodyPr/>
        <a:lstStyle/>
        <a:p>
          <a:r>
            <a:rPr lang="en-US" sz="2000" b="1" dirty="0" smtClean="0"/>
            <a:t>Find original research reports</a:t>
          </a:r>
          <a:endParaRPr lang="en-US" sz="2000" b="1" dirty="0"/>
        </a:p>
      </dgm:t>
    </dgm:pt>
    <dgm:pt modelId="{FF12D8DC-FA28-4BEA-978E-9BB8C3CC7084}" type="parTrans" cxnId="{2B2C638A-CEBF-4556-970C-4AA5CA4BF8CB}">
      <dgm:prSet/>
      <dgm:spPr/>
      <dgm:t>
        <a:bodyPr/>
        <a:lstStyle/>
        <a:p>
          <a:endParaRPr lang="en-US"/>
        </a:p>
      </dgm:t>
    </dgm:pt>
    <dgm:pt modelId="{FC454ADB-FFAE-4621-A23F-653993A85A27}" type="sibTrans" cxnId="{2B2C638A-CEBF-4556-970C-4AA5CA4BF8CB}">
      <dgm:prSet/>
      <dgm:spPr/>
      <dgm:t>
        <a:bodyPr/>
        <a:lstStyle/>
        <a:p>
          <a:endParaRPr lang="en-US"/>
        </a:p>
      </dgm:t>
    </dgm:pt>
    <dgm:pt modelId="{F9EF4C1C-1908-40E1-9F29-E9F30F6C79A1}" type="pres">
      <dgm:prSet presAssocID="{E4FF4882-B610-499F-8CC4-39DF68D7322C}" presName="composite" presStyleCnt="0">
        <dgm:presLayoutVars>
          <dgm:chMax val="1"/>
          <dgm:dir/>
          <dgm:resizeHandles val="exact"/>
        </dgm:presLayoutVars>
      </dgm:prSet>
      <dgm:spPr/>
      <dgm:t>
        <a:bodyPr/>
        <a:lstStyle/>
        <a:p>
          <a:endParaRPr lang="en-US"/>
        </a:p>
      </dgm:t>
    </dgm:pt>
    <dgm:pt modelId="{07B10492-0DA6-4C56-954D-A0AF7B86AA53}" type="pres">
      <dgm:prSet presAssocID="{E4FF4882-B610-499F-8CC4-39DF68D7322C}" presName="radial" presStyleCnt="0">
        <dgm:presLayoutVars>
          <dgm:animLvl val="ctr"/>
        </dgm:presLayoutVars>
      </dgm:prSet>
      <dgm:spPr/>
    </dgm:pt>
    <dgm:pt modelId="{562FE001-1E70-4085-9890-1631840C5140}" type="pres">
      <dgm:prSet presAssocID="{6094C5E4-1230-41AE-8DA7-6110B4250FE9}" presName="centerShape" presStyleLbl="vennNode1" presStyleIdx="0" presStyleCnt="6" custScaleX="131440" custScaleY="127539"/>
      <dgm:spPr/>
      <dgm:t>
        <a:bodyPr/>
        <a:lstStyle/>
        <a:p>
          <a:endParaRPr lang="en-US"/>
        </a:p>
      </dgm:t>
    </dgm:pt>
    <dgm:pt modelId="{C98223F3-51B4-477C-A38F-FAD26915DD22}" type="pres">
      <dgm:prSet presAssocID="{69FC1CBF-C6EB-482D-AF75-03C2C3F2437B}" presName="node" presStyleLbl="vennNode1" presStyleIdx="1" presStyleCnt="6" custScaleX="203077" custScaleY="68447" custRadScaleRad="114794">
        <dgm:presLayoutVars>
          <dgm:bulletEnabled val="1"/>
        </dgm:presLayoutVars>
      </dgm:prSet>
      <dgm:spPr/>
      <dgm:t>
        <a:bodyPr/>
        <a:lstStyle/>
        <a:p>
          <a:endParaRPr lang="en-US"/>
        </a:p>
      </dgm:t>
    </dgm:pt>
    <dgm:pt modelId="{1CEE24ED-ABFD-4DE0-AEBE-ED17795B5AB4}" type="pres">
      <dgm:prSet presAssocID="{D51C946B-E438-4B44-A9E4-030F4F366036}" presName="node" presStyleLbl="vennNode1" presStyleIdx="2" presStyleCnt="6" custScaleX="164822" custRadScaleRad="153072" custRadScaleInc="13054">
        <dgm:presLayoutVars>
          <dgm:bulletEnabled val="1"/>
        </dgm:presLayoutVars>
      </dgm:prSet>
      <dgm:spPr/>
      <dgm:t>
        <a:bodyPr/>
        <a:lstStyle/>
        <a:p>
          <a:endParaRPr lang="en-US"/>
        </a:p>
      </dgm:t>
    </dgm:pt>
    <dgm:pt modelId="{8C2424BA-D7CC-4D92-8C69-C736E01094F6}" type="pres">
      <dgm:prSet presAssocID="{61C4EB18-8394-4946-96D5-75FD45EA7304}" presName="node" presStyleLbl="vennNode1" presStyleIdx="3" presStyleCnt="6" custScaleX="231691" custRadScaleRad="160669" custRadScaleInc="-30262">
        <dgm:presLayoutVars>
          <dgm:bulletEnabled val="1"/>
        </dgm:presLayoutVars>
      </dgm:prSet>
      <dgm:spPr/>
      <dgm:t>
        <a:bodyPr/>
        <a:lstStyle/>
        <a:p>
          <a:endParaRPr lang="en-US"/>
        </a:p>
      </dgm:t>
    </dgm:pt>
    <dgm:pt modelId="{60E43A14-2B5E-4C21-A09C-DC8D65ED2FE3}" type="pres">
      <dgm:prSet presAssocID="{6A502120-76AD-428F-BC7F-FC5296FD8477}" presName="node" presStyleLbl="vennNode1" presStyleIdx="4" presStyleCnt="6" custScaleX="204177" custRadScaleRad="148037" custRadScaleInc="27162">
        <dgm:presLayoutVars>
          <dgm:bulletEnabled val="1"/>
        </dgm:presLayoutVars>
      </dgm:prSet>
      <dgm:spPr/>
      <dgm:t>
        <a:bodyPr/>
        <a:lstStyle/>
        <a:p>
          <a:endParaRPr lang="en-US"/>
        </a:p>
      </dgm:t>
    </dgm:pt>
    <dgm:pt modelId="{5B3B1C2F-07D4-4487-95FA-AAA5D9408097}" type="pres">
      <dgm:prSet presAssocID="{E2BB9D90-92C2-48BE-913B-B7D0DAE1C0F3}" presName="node" presStyleLbl="vennNode1" presStyleIdx="5" presStyleCnt="6" custScaleX="197971" custRadScaleRad="155356" custRadScaleInc="-13230">
        <dgm:presLayoutVars>
          <dgm:bulletEnabled val="1"/>
        </dgm:presLayoutVars>
      </dgm:prSet>
      <dgm:spPr/>
      <dgm:t>
        <a:bodyPr/>
        <a:lstStyle/>
        <a:p>
          <a:endParaRPr lang="en-US"/>
        </a:p>
      </dgm:t>
    </dgm:pt>
  </dgm:ptLst>
  <dgm:cxnLst>
    <dgm:cxn modelId="{BD4E3428-4518-4C85-9D8A-10F72E0228B1}" srcId="{6094C5E4-1230-41AE-8DA7-6110B4250FE9}" destId="{6A502120-76AD-428F-BC7F-FC5296FD8477}" srcOrd="3" destOrd="0" parTransId="{24B9DC7B-8A94-43EB-A93B-487E0A085B8B}" sibTransId="{A00AA9B6-C58E-4426-9ED7-3D20E4ED22B7}"/>
    <dgm:cxn modelId="{2B2C638A-CEBF-4556-970C-4AA5CA4BF8CB}" srcId="{6094C5E4-1230-41AE-8DA7-6110B4250FE9}" destId="{D51C946B-E438-4B44-A9E4-030F4F366036}" srcOrd="1" destOrd="0" parTransId="{FF12D8DC-FA28-4BEA-978E-9BB8C3CC7084}" sibTransId="{FC454ADB-FFAE-4621-A23F-653993A85A27}"/>
    <dgm:cxn modelId="{1AA7318C-8604-4D7D-A417-DE90AB16E0E8}" srcId="{6094C5E4-1230-41AE-8DA7-6110B4250FE9}" destId="{61C4EB18-8394-4946-96D5-75FD45EA7304}" srcOrd="2" destOrd="0" parTransId="{54034B56-63DA-475E-8F36-9185C4AAA11A}" sibTransId="{3BF9BB81-E391-491E-9CB5-024FBCEEDF36}"/>
    <dgm:cxn modelId="{87A6A155-78A7-401B-A879-00183466F573}" type="presOf" srcId="{6094C5E4-1230-41AE-8DA7-6110B4250FE9}" destId="{562FE001-1E70-4085-9890-1631840C5140}" srcOrd="0" destOrd="0" presId="urn:microsoft.com/office/officeart/2005/8/layout/radial3"/>
    <dgm:cxn modelId="{D7E08A1D-E248-4CAD-8F5E-A9B435C1F25F}" srcId="{6094C5E4-1230-41AE-8DA7-6110B4250FE9}" destId="{69FC1CBF-C6EB-482D-AF75-03C2C3F2437B}" srcOrd="0" destOrd="0" parTransId="{4769772A-6513-4AA6-A131-A666D5C93577}" sibTransId="{86E2057E-D5CF-45C6-AFB8-5C6C621511F6}"/>
    <dgm:cxn modelId="{6E31572C-ACBF-488A-82E6-69D2853893F9}" type="presOf" srcId="{E2BB9D90-92C2-48BE-913B-B7D0DAE1C0F3}" destId="{5B3B1C2F-07D4-4487-95FA-AAA5D9408097}" srcOrd="0" destOrd="0" presId="urn:microsoft.com/office/officeart/2005/8/layout/radial3"/>
    <dgm:cxn modelId="{C93534F0-E8E2-4B5C-964C-3F8C978FA77E}" srcId="{E4FF4882-B610-499F-8CC4-39DF68D7322C}" destId="{6094C5E4-1230-41AE-8DA7-6110B4250FE9}" srcOrd="0" destOrd="0" parTransId="{166950FE-40BF-4A7D-AD92-4CB756B8CC53}" sibTransId="{A4DE8345-6F5E-4F95-B676-5ECCC2B545A5}"/>
    <dgm:cxn modelId="{02544F2B-8A0D-4991-8083-20F48556EF44}" srcId="{6094C5E4-1230-41AE-8DA7-6110B4250FE9}" destId="{E2BB9D90-92C2-48BE-913B-B7D0DAE1C0F3}" srcOrd="4" destOrd="0" parTransId="{AA0D2EE1-4DED-4AA3-830F-63E046776338}" sibTransId="{33FBEEE3-2997-4516-B961-52AF7C712A80}"/>
    <dgm:cxn modelId="{D7963DC2-EA4F-43D0-86CC-069326A64E6F}" type="presOf" srcId="{E4FF4882-B610-499F-8CC4-39DF68D7322C}" destId="{F9EF4C1C-1908-40E1-9F29-E9F30F6C79A1}" srcOrd="0" destOrd="0" presId="urn:microsoft.com/office/officeart/2005/8/layout/radial3"/>
    <dgm:cxn modelId="{2B452BAF-A592-450B-902B-7E17FE0A5F25}" type="presOf" srcId="{D51C946B-E438-4B44-A9E4-030F4F366036}" destId="{1CEE24ED-ABFD-4DE0-AEBE-ED17795B5AB4}" srcOrd="0" destOrd="0" presId="urn:microsoft.com/office/officeart/2005/8/layout/radial3"/>
    <dgm:cxn modelId="{8DA0DF3C-CDAC-4913-A951-4A168D3C8DF2}" type="presOf" srcId="{61C4EB18-8394-4946-96D5-75FD45EA7304}" destId="{8C2424BA-D7CC-4D92-8C69-C736E01094F6}" srcOrd="0" destOrd="0" presId="urn:microsoft.com/office/officeart/2005/8/layout/radial3"/>
    <dgm:cxn modelId="{31247710-E215-4B0B-94D8-60FDA0215ED5}" type="presOf" srcId="{69FC1CBF-C6EB-482D-AF75-03C2C3F2437B}" destId="{C98223F3-51B4-477C-A38F-FAD26915DD22}" srcOrd="0" destOrd="0" presId="urn:microsoft.com/office/officeart/2005/8/layout/radial3"/>
    <dgm:cxn modelId="{65DE3D0C-6143-4129-8FF2-E12F441BC7CF}" type="presOf" srcId="{6A502120-76AD-428F-BC7F-FC5296FD8477}" destId="{60E43A14-2B5E-4C21-A09C-DC8D65ED2FE3}" srcOrd="0" destOrd="0" presId="urn:microsoft.com/office/officeart/2005/8/layout/radial3"/>
    <dgm:cxn modelId="{8D01B53B-BE19-4052-8012-E0B6D70DC378}" type="presParOf" srcId="{F9EF4C1C-1908-40E1-9F29-E9F30F6C79A1}" destId="{07B10492-0DA6-4C56-954D-A0AF7B86AA53}" srcOrd="0" destOrd="0" presId="urn:microsoft.com/office/officeart/2005/8/layout/radial3"/>
    <dgm:cxn modelId="{8C98CC22-830F-4892-99ED-6824A07B3838}" type="presParOf" srcId="{07B10492-0DA6-4C56-954D-A0AF7B86AA53}" destId="{562FE001-1E70-4085-9890-1631840C5140}" srcOrd="0" destOrd="0" presId="urn:microsoft.com/office/officeart/2005/8/layout/radial3"/>
    <dgm:cxn modelId="{2A31B16F-8059-4C5F-B056-4EA0513342C6}" type="presParOf" srcId="{07B10492-0DA6-4C56-954D-A0AF7B86AA53}" destId="{C98223F3-51B4-477C-A38F-FAD26915DD22}" srcOrd="1" destOrd="0" presId="urn:microsoft.com/office/officeart/2005/8/layout/radial3"/>
    <dgm:cxn modelId="{15B3B9F4-97D2-4706-A2FE-9BE179EA21B4}" type="presParOf" srcId="{07B10492-0DA6-4C56-954D-A0AF7B86AA53}" destId="{1CEE24ED-ABFD-4DE0-AEBE-ED17795B5AB4}" srcOrd="2" destOrd="0" presId="urn:microsoft.com/office/officeart/2005/8/layout/radial3"/>
    <dgm:cxn modelId="{E1DBEC61-1854-46F7-8970-B3EC54C5F867}" type="presParOf" srcId="{07B10492-0DA6-4C56-954D-A0AF7B86AA53}" destId="{8C2424BA-D7CC-4D92-8C69-C736E01094F6}" srcOrd="3" destOrd="0" presId="urn:microsoft.com/office/officeart/2005/8/layout/radial3"/>
    <dgm:cxn modelId="{FD839E54-A86D-46B5-BA0A-C990F166372B}" type="presParOf" srcId="{07B10492-0DA6-4C56-954D-A0AF7B86AA53}" destId="{60E43A14-2B5E-4C21-A09C-DC8D65ED2FE3}" srcOrd="4" destOrd="0" presId="urn:microsoft.com/office/officeart/2005/8/layout/radial3"/>
    <dgm:cxn modelId="{7E74D649-9BD1-45E9-A39A-0A3823B6C934}" type="presParOf" srcId="{07B10492-0DA6-4C56-954D-A0AF7B86AA53}" destId="{5B3B1C2F-07D4-4487-95FA-AAA5D9408097}" srcOrd="5"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E4FF4882-B610-499F-8CC4-39DF68D7322C}" type="doc">
      <dgm:prSet loTypeId="urn:microsoft.com/office/officeart/2005/8/layout/radial3" loCatId="cycle" qsTypeId="urn:microsoft.com/office/officeart/2005/8/quickstyle/simple1" qsCatId="simple" csTypeId="urn:microsoft.com/office/officeart/2005/8/colors/colorful5" csCatId="colorful" phldr="1"/>
      <dgm:spPr/>
      <dgm:t>
        <a:bodyPr/>
        <a:lstStyle/>
        <a:p>
          <a:endParaRPr lang="en-US"/>
        </a:p>
      </dgm:t>
    </dgm:pt>
    <dgm:pt modelId="{6094C5E4-1230-41AE-8DA7-6110B4250FE9}">
      <dgm:prSet phldrT="[Text]" custT="1"/>
      <dgm:spPr>
        <a:solidFill>
          <a:schemeClr val="accent1">
            <a:alpha val="50000"/>
          </a:schemeClr>
        </a:solidFill>
      </dgm:spPr>
      <dgm:t>
        <a:bodyPr/>
        <a:lstStyle/>
        <a:p>
          <a:r>
            <a:rPr lang="en-US" sz="2800" b="1" dirty="0" smtClean="0"/>
            <a:t>Become scientifically literate with psychological research</a:t>
          </a:r>
          <a:endParaRPr lang="en-US" sz="2800" b="1" dirty="0"/>
        </a:p>
      </dgm:t>
    </dgm:pt>
    <dgm:pt modelId="{166950FE-40BF-4A7D-AD92-4CB756B8CC53}" type="parTrans" cxnId="{C93534F0-E8E2-4B5C-964C-3F8C978FA77E}">
      <dgm:prSet/>
      <dgm:spPr/>
      <dgm:t>
        <a:bodyPr/>
        <a:lstStyle/>
        <a:p>
          <a:endParaRPr lang="en-US"/>
        </a:p>
      </dgm:t>
    </dgm:pt>
    <dgm:pt modelId="{A4DE8345-6F5E-4F95-B676-5ECCC2B545A5}" type="sibTrans" cxnId="{C93534F0-E8E2-4B5C-964C-3F8C978FA77E}">
      <dgm:prSet/>
      <dgm:spPr/>
      <dgm:t>
        <a:bodyPr/>
        <a:lstStyle/>
        <a:p>
          <a:endParaRPr lang="en-US"/>
        </a:p>
      </dgm:t>
    </dgm:pt>
    <dgm:pt modelId="{69FC1CBF-C6EB-482D-AF75-03C2C3F2437B}">
      <dgm:prSet phldrT="[Text]" custT="1"/>
      <dgm:spPr>
        <a:solidFill>
          <a:schemeClr val="accent3">
            <a:alpha val="50000"/>
          </a:schemeClr>
        </a:solidFill>
      </dgm:spPr>
      <dgm:t>
        <a:bodyPr/>
        <a:lstStyle/>
        <a:p>
          <a:r>
            <a:rPr lang="en-US" sz="2000" b="1" dirty="0" smtClean="0"/>
            <a:t>Read &amp; evaluate media reports</a:t>
          </a:r>
          <a:endParaRPr lang="en-US" sz="2000" b="1" dirty="0"/>
        </a:p>
      </dgm:t>
    </dgm:pt>
    <dgm:pt modelId="{4769772A-6513-4AA6-A131-A666D5C93577}" type="parTrans" cxnId="{D7E08A1D-E248-4CAD-8F5E-A9B435C1F25F}">
      <dgm:prSet/>
      <dgm:spPr/>
      <dgm:t>
        <a:bodyPr/>
        <a:lstStyle/>
        <a:p>
          <a:endParaRPr lang="en-US"/>
        </a:p>
      </dgm:t>
    </dgm:pt>
    <dgm:pt modelId="{86E2057E-D5CF-45C6-AFB8-5C6C621511F6}" type="sibTrans" cxnId="{D7E08A1D-E248-4CAD-8F5E-A9B435C1F25F}">
      <dgm:prSet/>
      <dgm:spPr/>
      <dgm:t>
        <a:bodyPr/>
        <a:lstStyle/>
        <a:p>
          <a:endParaRPr lang="en-US"/>
        </a:p>
      </dgm:t>
    </dgm:pt>
    <dgm:pt modelId="{61C4EB18-8394-4946-96D5-75FD45EA7304}">
      <dgm:prSet phldrT="[Text]" custT="1"/>
      <dgm:spPr>
        <a:solidFill>
          <a:schemeClr val="accent6">
            <a:alpha val="50000"/>
          </a:schemeClr>
        </a:solidFill>
      </dgm:spPr>
      <dgm:t>
        <a:bodyPr/>
        <a:lstStyle/>
        <a:p>
          <a:r>
            <a:rPr lang="en-US" sz="2000" b="1" dirty="0" smtClean="0"/>
            <a:t>Read &amp; understand original research reports</a:t>
          </a:r>
          <a:endParaRPr lang="en-US" sz="2000" b="1" dirty="0"/>
        </a:p>
      </dgm:t>
    </dgm:pt>
    <dgm:pt modelId="{54034B56-63DA-475E-8F36-9185C4AAA11A}" type="parTrans" cxnId="{1AA7318C-8604-4D7D-A417-DE90AB16E0E8}">
      <dgm:prSet/>
      <dgm:spPr/>
      <dgm:t>
        <a:bodyPr/>
        <a:lstStyle/>
        <a:p>
          <a:endParaRPr lang="en-US"/>
        </a:p>
      </dgm:t>
    </dgm:pt>
    <dgm:pt modelId="{3BF9BB81-E391-491E-9CB5-024FBCEEDF36}" type="sibTrans" cxnId="{1AA7318C-8604-4D7D-A417-DE90AB16E0E8}">
      <dgm:prSet/>
      <dgm:spPr/>
      <dgm:t>
        <a:bodyPr/>
        <a:lstStyle/>
        <a:p>
          <a:endParaRPr lang="en-US"/>
        </a:p>
      </dgm:t>
    </dgm:pt>
    <dgm:pt modelId="{6A502120-76AD-428F-BC7F-FC5296FD8477}">
      <dgm:prSet phldrT="[Text]" custT="1"/>
      <dgm:spPr>
        <a:solidFill>
          <a:schemeClr val="accent5">
            <a:alpha val="50000"/>
          </a:schemeClr>
        </a:solidFill>
      </dgm:spPr>
      <dgm:t>
        <a:bodyPr/>
        <a:lstStyle/>
        <a:p>
          <a:r>
            <a:rPr lang="en-US" sz="2000" b="1" dirty="0" smtClean="0"/>
            <a:t>Critique original research reports</a:t>
          </a:r>
          <a:endParaRPr lang="en-US" sz="2000" b="1" dirty="0"/>
        </a:p>
      </dgm:t>
    </dgm:pt>
    <dgm:pt modelId="{24B9DC7B-8A94-43EB-A93B-487E0A085B8B}" type="parTrans" cxnId="{BD4E3428-4518-4C85-9D8A-10F72E0228B1}">
      <dgm:prSet/>
      <dgm:spPr/>
      <dgm:t>
        <a:bodyPr/>
        <a:lstStyle/>
        <a:p>
          <a:endParaRPr lang="en-US"/>
        </a:p>
      </dgm:t>
    </dgm:pt>
    <dgm:pt modelId="{A00AA9B6-C58E-4426-9ED7-3D20E4ED22B7}" type="sibTrans" cxnId="{BD4E3428-4518-4C85-9D8A-10F72E0228B1}">
      <dgm:prSet/>
      <dgm:spPr/>
      <dgm:t>
        <a:bodyPr/>
        <a:lstStyle/>
        <a:p>
          <a:endParaRPr lang="en-US"/>
        </a:p>
      </dgm:t>
    </dgm:pt>
    <dgm:pt modelId="{E2BB9D90-92C2-48BE-913B-B7D0DAE1C0F3}">
      <dgm:prSet phldrT="[Text]" custT="1"/>
      <dgm:spPr>
        <a:solidFill>
          <a:schemeClr val="accent4">
            <a:alpha val="50000"/>
          </a:schemeClr>
        </a:solidFill>
      </dgm:spPr>
      <dgm:t>
        <a:bodyPr/>
        <a:lstStyle/>
        <a:p>
          <a:r>
            <a:rPr lang="en-US" sz="2000" b="1" dirty="0" smtClean="0"/>
            <a:t>Write scientifically to communicate your findings</a:t>
          </a:r>
          <a:endParaRPr lang="en-US" sz="2000" b="1" dirty="0"/>
        </a:p>
      </dgm:t>
    </dgm:pt>
    <dgm:pt modelId="{AA0D2EE1-4DED-4AA3-830F-63E046776338}" type="parTrans" cxnId="{02544F2B-8A0D-4991-8083-20F48556EF44}">
      <dgm:prSet/>
      <dgm:spPr/>
      <dgm:t>
        <a:bodyPr/>
        <a:lstStyle/>
        <a:p>
          <a:endParaRPr lang="en-US"/>
        </a:p>
      </dgm:t>
    </dgm:pt>
    <dgm:pt modelId="{33FBEEE3-2997-4516-B961-52AF7C712A80}" type="sibTrans" cxnId="{02544F2B-8A0D-4991-8083-20F48556EF44}">
      <dgm:prSet/>
      <dgm:spPr/>
      <dgm:t>
        <a:bodyPr/>
        <a:lstStyle/>
        <a:p>
          <a:endParaRPr lang="en-US"/>
        </a:p>
      </dgm:t>
    </dgm:pt>
    <dgm:pt modelId="{D51C946B-E438-4B44-A9E4-030F4F366036}">
      <dgm:prSet custT="1"/>
      <dgm:spPr>
        <a:ln>
          <a:solidFill>
            <a:schemeClr val="tx1"/>
          </a:solidFill>
          <a:prstDash val="dash"/>
        </a:ln>
        <a:effectLst>
          <a:glow rad="139700">
            <a:schemeClr val="accent3">
              <a:satMod val="175000"/>
              <a:alpha val="40000"/>
            </a:schemeClr>
          </a:glow>
        </a:effectLst>
      </dgm:spPr>
      <dgm:t>
        <a:bodyPr/>
        <a:lstStyle/>
        <a:p>
          <a:r>
            <a:rPr lang="en-US" sz="2000" b="1" dirty="0" smtClean="0"/>
            <a:t>Find original research reports</a:t>
          </a:r>
          <a:endParaRPr lang="en-US" sz="2000" b="1" dirty="0"/>
        </a:p>
      </dgm:t>
    </dgm:pt>
    <dgm:pt modelId="{FF12D8DC-FA28-4BEA-978E-9BB8C3CC7084}" type="parTrans" cxnId="{2B2C638A-CEBF-4556-970C-4AA5CA4BF8CB}">
      <dgm:prSet/>
      <dgm:spPr/>
      <dgm:t>
        <a:bodyPr/>
        <a:lstStyle/>
        <a:p>
          <a:endParaRPr lang="en-US"/>
        </a:p>
      </dgm:t>
    </dgm:pt>
    <dgm:pt modelId="{FC454ADB-FFAE-4621-A23F-653993A85A27}" type="sibTrans" cxnId="{2B2C638A-CEBF-4556-970C-4AA5CA4BF8CB}">
      <dgm:prSet/>
      <dgm:spPr/>
      <dgm:t>
        <a:bodyPr/>
        <a:lstStyle/>
        <a:p>
          <a:endParaRPr lang="en-US"/>
        </a:p>
      </dgm:t>
    </dgm:pt>
    <dgm:pt modelId="{F9EF4C1C-1908-40E1-9F29-E9F30F6C79A1}" type="pres">
      <dgm:prSet presAssocID="{E4FF4882-B610-499F-8CC4-39DF68D7322C}" presName="composite" presStyleCnt="0">
        <dgm:presLayoutVars>
          <dgm:chMax val="1"/>
          <dgm:dir/>
          <dgm:resizeHandles val="exact"/>
        </dgm:presLayoutVars>
      </dgm:prSet>
      <dgm:spPr/>
      <dgm:t>
        <a:bodyPr/>
        <a:lstStyle/>
        <a:p>
          <a:endParaRPr lang="en-US"/>
        </a:p>
      </dgm:t>
    </dgm:pt>
    <dgm:pt modelId="{07B10492-0DA6-4C56-954D-A0AF7B86AA53}" type="pres">
      <dgm:prSet presAssocID="{E4FF4882-B610-499F-8CC4-39DF68D7322C}" presName="radial" presStyleCnt="0">
        <dgm:presLayoutVars>
          <dgm:animLvl val="ctr"/>
        </dgm:presLayoutVars>
      </dgm:prSet>
      <dgm:spPr/>
    </dgm:pt>
    <dgm:pt modelId="{562FE001-1E70-4085-9890-1631840C5140}" type="pres">
      <dgm:prSet presAssocID="{6094C5E4-1230-41AE-8DA7-6110B4250FE9}" presName="centerShape" presStyleLbl="vennNode1" presStyleIdx="0" presStyleCnt="6" custScaleX="131440" custScaleY="127539"/>
      <dgm:spPr/>
      <dgm:t>
        <a:bodyPr/>
        <a:lstStyle/>
        <a:p>
          <a:endParaRPr lang="en-US"/>
        </a:p>
      </dgm:t>
    </dgm:pt>
    <dgm:pt modelId="{C98223F3-51B4-477C-A38F-FAD26915DD22}" type="pres">
      <dgm:prSet presAssocID="{69FC1CBF-C6EB-482D-AF75-03C2C3F2437B}" presName="node" presStyleLbl="vennNode1" presStyleIdx="1" presStyleCnt="6" custScaleX="203077" custScaleY="68447" custRadScaleRad="114794">
        <dgm:presLayoutVars>
          <dgm:bulletEnabled val="1"/>
        </dgm:presLayoutVars>
      </dgm:prSet>
      <dgm:spPr/>
      <dgm:t>
        <a:bodyPr/>
        <a:lstStyle/>
        <a:p>
          <a:endParaRPr lang="en-US"/>
        </a:p>
      </dgm:t>
    </dgm:pt>
    <dgm:pt modelId="{1CEE24ED-ABFD-4DE0-AEBE-ED17795B5AB4}" type="pres">
      <dgm:prSet presAssocID="{D51C946B-E438-4B44-A9E4-030F4F366036}" presName="node" presStyleLbl="vennNode1" presStyleIdx="2" presStyleCnt="6" custScaleX="164822" custRadScaleRad="153072" custRadScaleInc="13054">
        <dgm:presLayoutVars>
          <dgm:bulletEnabled val="1"/>
        </dgm:presLayoutVars>
      </dgm:prSet>
      <dgm:spPr/>
      <dgm:t>
        <a:bodyPr/>
        <a:lstStyle/>
        <a:p>
          <a:endParaRPr lang="en-US"/>
        </a:p>
      </dgm:t>
    </dgm:pt>
    <dgm:pt modelId="{8C2424BA-D7CC-4D92-8C69-C736E01094F6}" type="pres">
      <dgm:prSet presAssocID="{61C4EB18-8394-4946-96D5-75FD45EA7304}" presName="node" presStyleLbl="vennNode1" presStyleIdx="3" presStyleCnt="6" custScaleX="231691" custRadScaleRad="160669" custRadScaleInc="-30262">
        <dgm:presLayoutVars>
          <dgm:bulletEnabled val="1"/>
        </dgm:presLayoutVars>
      </dgm:prSet>
      <dgm:spPr/>
      <dgm:t>
        <a:bodyPr/>
        <a:lstStyle/>
        <a:p>
          <a:endParaRPr lang="en-US"/>
        </a:p>
      </dgm:t>
    </dgm:pt>
    <dgm:pt modelId="{60E43A14-2B5E-4C21-A09C-DC8D65ED2FE3}" type="pres">
      <dgm:prSet presAssocID="{6A502120-76AD-428F-BC7F-FC5296FD8477}" presName="node" presStyleLbl="vennNode1" presStyleIdx="4" presStyleCnt="6" custScaleX="204177" custRadScaleRad="148037" custRadScaleInc="27162">
        <dgm:presLayoutVars>
          <dgm:bulletEnabled val="1"/>
        </dgm:presLayoutVars>
      </dgm:prSet>
      <dgm:spPr/>
      <dgm:t>
        <a:bodyPr/>
        <a:lstStyle/>
        <a:p>
          <a:endParaRPr lang="en-US"/>
        </a:p>
      </dgm:t>
    </dgm:pt>
    <dgm:pt modelId="{5B3B1C2F-07D4-4487-95FA-AAA5D9408097}" type="pres">
      <dgm:prSet presAssocID="{E2BB9D90-92C2-48BE-913B-B7D0DAE1C0F3}" presName="node" presStyleLbl="vennNode1" presStyleIdx="5" presStyleCnt="6" custScaleX="197971" custRadScaleRad="155356" custRadScaleInc="-13230">
        <dgm:presLayoutVars>
          <dgm:bulletEnabled val="1"/>
        </dgm:presLayoutVars>
      </dgm:prSet>
      <dgm:spPr/>
      <dgm:t>
        <a:bodyPr/>
        <a:lstStyle/>
        <a:p>
          <a:endParaRPr lang="en-US"/>
        </a:p>
      </dgm:t>
    </dgm:pt>
  </dgm:ptLst>
  <dgm:cxnLst>
    <dgm:cxn modelId="{D7E08A1D-E248-4CAD-8F5E-A9B435C1F25F}" srcId="{6094C5E4-1230-41AE-8DA7-6110B4250FE9}" destId="{69FC1CBF-C6EB-482D-AF75-03C2C3F2437B}" srcOrd="0" destOrd="0" parTransId="{4769772A-6513-4AA6-A131-A666D5C93577}" sibTransId="{86E2057E-D5CF-45C6-AFB8-5C6C621511F6}"/>
    <dgm:cxn modelId="{4F4D9646-4671-4249-B6BA-49B5569F9DE1}" type="presOf" srcId="{6094C5E4-1230-41AE-8DA7-6110B4250FE9}" destId="{562FE001-1E70-4085-9890-1631840C5140}" srcOrd="0" destOrd="0" presId="urn:microsoft.com/office/officeart/2005/8/layout/radial3"/>
    <dgm:cxn modelId="{C73ECAD2-9FE5-4683-A385-F3CC4858A1E1}" type="presOf" srcId="{D51C946B-E438-4B44-A9E4-030F4F366036}" destId="{1CEE24ED-ABFD-4DE0-AEBE-ED17795B5AB4}" srcOrd="0" destOrd="0" presId="urn:microsoft.com/office/officeart/2005/8/layout/radial3"/>
    <dgm:cxn modelId="{F5AD9DDF-4D1B-400B-8784-DFD8A2AE001B}" type="presOf" srcId="{6A502120-76AD-428F-BC7F-FC5296FD8477}" destId="{60E43A14-2B5E-4C21-A09C-DC8D65ED2FE3}" srcOrd="0" destOrd="0" presId="urn:microsoft.com/office/officeart/2005/8/layout/radial3"/>
    <dgm:cxn modelId="{5F2F098D-9039-44A3-9709-31ACB72F6F24}" type="presOf" srcId="{E4FF4882-B610-499F-8CC4-39DF68D7322C}" destId="{F9EF4C1C-1908-40E1-9F29-E9F30F6C79A1}" srcOrd="0" destOrd="0" presId="urn:microsoft.com/office/officeart/2005/8/layout/radial3"/>
    <dgm:cxn modelId="{850C6E63-6672-437C-B513-8B1A2CCF5AD2}" type="presOf" srcId="{61C4EB18-8394-4946-96D5-75FD45EA7304}" destId="{8C2424BA-D7CC-4D92-8C69-C736E01094F6}" srcOrd="0" destOrd="0" presId="urn:microsoft.com/office/officeart/2005/8/layout/radial3"/>
    <dgm:cxn modelId="{41308D77-4FDF-48A2-8900-A3FA87B00924}" type="presOf" srcId="{69FC1CBF-C6EB-482D-AF75-03C2C3F2437B}" destId="{C98223F3-51B4-477C-A38F-FAD26915DD22}" srcOrd="0" destOrd="0" presId="urn:microsoft.com/office/officeart/2005/8/layout/radial3"/>
    <dgm:cxn modelId="{BD4E3428-4518-4C85-9D8A-10F72E0228B1}" srcId="{6094C5E4-1230-41AE-8DA7-6110B4250FE9}" destId="{6A502120-76AD-428F-BC7F-FC5296FD8477}" srcOrd="3" destOrd="0" parTransId="{24B9DC7B-8A94-43EB-A93B-487E0A085B8B}" sibTransId="{A00AA9B6-C58E-4426-9ED7-3D20E4ED22B7}"/>
    <dgm:cxn modelId="{1AA7318C-8604-4D7D-A417-DE90AB16E0E8}" srcId="{6094C5E4-1230-41AE-8DA7-6110B4250FE9}" destId="{61C4EB18-8394-4946-96D5-75FD45EA7304}" srcOrd="2" destOrd="0" parTransId="{54034B56-63DA-475E-8F36-9185C4AAA11A}" sibTransId="{3BF9BB81-E391-491E-9CB5-024FBCEEDF36}"/>
    <dgm:cxn modelId="{2B2C638A-CEBF-4556-970C-4AA5CA4BF8CB}" srcId="{6094C5E4-1230-41AE-8DA7-6110B4250FE9}" destId="{D51C946B-E438-4B44-A9E4-030F4F366036}" srcOrd="1" destOrd="0" parTransId="{FF12D8DC-FA28-4BEA-978E-9BB8C3CC7084}" sibTransId="{FC454ADB-FFAE-4621-A23F-653993A85A27}"/>
    <dgm:cxn modelId="{C93534F0-E8E2-4B5C-964C-3F8C978FA77E}" srcId="{E4FF4882-B610-499F-8CC4-39DF68D7322C}" destId="{6094C5E4-1230-41AE-8DA7-6110B4250FE9}" srcOrd="0" destOrd="0" parTransId="{166950FE-40BF-4A7D-AD92-4CB756B8CC53}" sibTransId="{A4DE8345-6F5E-4F95-B676-5ECCC2B545A5}"/>
    <dgm:cxn modelId="{02544F2B-8A0D-4991-8083-20F48556EF44}" srcId="{6094C5E4-1230-41AE-8DA7-6110B4250FE9}" destId="{E2BB9D90-92C2-48BE-913B-B7D0DAE1C0F3}" srcOrd="4" destOrd="0" parTransId="{AA0D2EE1-4DED-4AA3-830F-63E046776338}" sibTransId="{33FBEEE3-2997-4516-B961-52AF7C712A80}"/>
    <dgm:cxn modelId="{5513127A-805D-4C40-8655-0C74EA1D46C1}" type="presOf" srcId="{E2BB9D90-92C2-48BE-913B-B7D0DAE1C0F3}" destId="{5B3B1C2F-07D4-4487-95FA-AAA5D9408097}" srcOrd="0" destOrd="0" presId="urn:microsoft.com/office/officeart/2005/8/layout/radial3"/>
    <dgm:cxn modelId="{8029C0DF-15B4-4752-8FA7-ACB77C7ABD36}" type="presParOf" srcId="{F9EF4C1C-1908-40E1-9F29-E9F30F6C79A1}" destId="{07B10492-0DA6-4C56-954D-A0AF7B86AA53}" srcOrd="0" destOrd="0" presId="urn:microsoft.com/office/officeart/2005/8/layout/radial3"/>
    <dgm:cxn modelId="{FB3997F1-4D1F-40DE-A1D1-DF82538C4C97}" type="presParOf" srcId="{07B10492-0DA6-4C56-954D-A0AF7B86AA53}" destId="{562FE001-1E70-4085-9890-1631840C5140}" srcOrd="0" destOrd="0" presId="urn:microsoft.com/office/officeart/2005/8/layout/radial3"/>
    <dgm:cxn modelId="{D0AD3142-D5A5-4AA0-9E91-E5B6004A02AC}" type="presParOf" srcId="{07B10492-0DA6-4C56-954D-A0AF7B86AA53}" destId="{C98223F3-51B4-477C-A38F-FAD26915DD22}" srcOrd="1" destOrd="0" presId="urn:microsoft.com/office/officeart/2005/8/layout/radial3"/>
    <dgm:cxn modelId="{3ED3EA58-FCE7-44E3-A604-46F86C57A980}" type="presParOf" srcId="{07B10492-0DA6-4C56-954D-A0AF7B86AA53}" destId="{1CEE24ED-ABFD-4DE0-AEBE-ED17795B5AB4}" srcOrd="2" destOrd="0" presId="urn:microsoft.com/office/officeart/2005/8/layout/radial3"/>
    <dgm:cxn modelId="{DADD9FA1-25B2-4584-A2B5-95585DE50DE8}" type="presParOf" srcId="{07B10492-0DA6-4C56-954D-A0AF7B86AA53}" destId="{8C2424BA-D7CC-4D92-8C69-C736E01094F6}" srcOrd="3" destOrd="0" presId="urn:microsoft.com/office/officeart/2005/8/layout/radial3"/>
    <dgm:cxn modelId="{3D0341DA-9AD7-45DB-9EA6-81A2DF18B45E}" type="presParOf" srcId="{07B10492-0DA6-4C56-954D-A0AF7B86AA53}" destId="{60E43A14-2B5E-4C21-A09C-DC8D65ED2FE3}" srcOrd="4" destOrd="0" presId="urn:microsoft.com/office/officeart/2005/8/layout/radial3"/>
    <dgm:cxn modelId="{DDB6EF34-DDE0-4DA2-A7F0-4D4ACC537396}" type="presParOf" srcId="{07B10492-0DA6-4C56-954D-A0AF7B86AA53}" destId="{5B3B1C2F-07D4-4487-95FA-AAA5D9408097}" srcOrd="5"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7.xml><?xml version="1.0" encoding="utf-8"?>
<dgm:dataModel xmlns:dgm="http://schemas.openxmlformats.org/drawingml/2006/diagram" xmlns:a="http://schemas.openxmlformats.org/drawingml/2006/main">
  <dgm:ptLst>
    <dgm:pt modelId="{E4FF4882-B610-499F-8CC4-39DF68D7322C}" type="doc">
      <dgm:prSet loTypeId="urn:microsoft.com/office/officeart/2005/8/layout/radial3" loCatId="cycle" qsTypeId="urn:microsoft.com/office/officeart/2005/8/quickstyle/simple1" qsCatId="simple" csTypeId="urn:microsoft.com/office/officeart/2005/8/colors/colorful5" csCatId="colorful" phldr="1"/>
      <dgm:spPr/>
      <dgm:t>
        <a:bodyPr/>
        <a:lstStyle/>
        <a:p>
          <a:endParaRPr lang="en-US"/>
        </a:p>
      </dgm:t>
    </dgm:pt>
    <dgm:pt modelId="{6094C5E4-1230-41AE-8DA7-6110B4250FE9}">
      <dgm:prSet phldrT="[Text]" custT="1"/>
      <dgm:spPr>
        <a:solidFill>
          <a:schemeClr val="accent1">
            <a:alpha val="50000"/>
          </a:schemeClr>
        </a:solidFill>
      </dgm:spPr>
      <dgm:t>
        <a:bodyPr/>
        <a:lstStyle/>
        <a:p>
          <a:r>
            <a:rPr lang="en-US" sz="2800" b="1" dirty="0" smtClean="0"/>
            <a:t>Become scientifically literate with psychological research</a:t>
          </a:r>
          <a:endParaRPr lang="en-US" sz="2800" b="1" dirty="0"/>
        </a:p>
      </dgm:t>
    </dgm:pt>
    <dgm:pt modelId="{166950FE-40BF-4A7D-AD92-4CB756B8CC53}" type="parTrans" cxnId="{C93534F0-E8E2-4B5C-964C-3F8C978FA77E}">
      <dgm:prSet/>
      <dgm:spPr/>
      <dgm:t>
        <a:bodyPr/>
        <a:lstStyle/>
        <a:p>
          <a:endParaRPr lang="en-US"/>
        </a:p>
      </dgm:t>
    </dgm:pt>
    <dgm:pt modelId="{A4DE8345-6F5E-4F95-B676-5ECCC2B545A5}" type="sibTrans" cxnId="{C93534F0-E8E2-4B5C-964C-3F8C978FA77E}">
      <dgm:prSet/>
      <dgm:spPr/>
      <dgm:t>
        <a:bodyPr/>
        <a:lstStyle/>
        <a:p>
          <a:endParaRPr lang="en-US"/>
        </a:p>
      </dgm:t>
    </dgm:pt>
    <dgm:pt modelId="{69FC1CBF-C6EB-482D-AF75-03C2C3F2437B}">
      <dgm:prSet phldrT="[Text]" custT="1"/>
      <dgm:spPr>
        <a:solidFill>
          <a:schemeClr val="accent3">
            <a:alpha val="50000"/>
          </a:schemeClr>
        </a:solidFill>
      </dgm:spPr>
      <dgm:t>
        <a:bodyPr/>
        <a:lstStyle/>
        <a:p>
          <a:r>
            <a:rPr lang="en-US" sz="2000" b="1" dirty="0" smtClean="0"/>
            <a:t>Read &amp; evaluate media reports</a:t>
          </a:r>
          <a:endParaRPr lang="en-US" sz="2000" b="1" dirty="0"/>
        </a:p>
      </dgm:t>
    </dgm:pt>
    <dgm:pt modelId="{4769772A-6513-4AA6-A131-A666D5C93577}" type="parTrans" cxnId="{D7E08A1D-E248-4CAD-8F5E-A9B435C1F25F}">
      <dgm:prSet/>
      <dgm:spPr/>
      <dgm:t>
        <a:bodyPr/>
        <a:lstStyle/>
        <a:p>
          <a:endParaRPr lang="en-US"/>
        </a:p>
      </dgm:t>
    </dgm:pt>
    <dgm:pt modelId="{86E2057E-D5CF-45C6-AFB8-5C6C621511F6}" type="sibTrans" cxnId="{D7E08A1D-E248-4CAD-8F5E-A9B435C1F25F}">
      <dgm:prSet/>
      <dgm:spPr/>
      <dgm:t>
        <a:bodyPr/>
        <a:lstStyle/>
        <a:p>
          <a:endParaRPr lang="en-US"/>
        </a:p>
      </dgm:t>
    </dgm:pt>
    <dgm:pt modelId="{61C4EB18-8394-4946-96D5-75FD45EA7304}">
      <dgm:prSet phldrT="[Text]" custT="1"/>
      <dgm:spPr>
        <a:solidFill>
          <a:schemeClr val="accent6">
            <a:alpha val="50000"/>
          </a:schemeClr>
        </a:solidFill>
      </dgm:spPr>
      <dgm:t>
        <a:bodyPr/>
        <a:lstStyle/>
        <a:p>
          <a:r>
            <a:rPr lang="en-US" sz="2000" b="1" dirty="0" smtClean="0"/>
            <a:t>Read &amp; understand original research reports</a:t>
          </a:r>
          <a:endParaRPr lang="en-US" sz="2000" b="1" dirty="0"/>
        </a:p>
      </dgm:t>
    </dgm:pt>
    <dgm:pt modelId="{54034B56-63DA-475E-8F36-9185C4AAA11A}" type="parTrans" cxnId="{1AA7318C-8604-4D7D-A417-DE90AB16E0E8}">
      <dgm:prSet/>
      <dgm:spPr/>
      <dgm:t>
        <a:bodyPr/>
        <a:lstStyle/>
        <a:p>
          <a:endParaRPr lang="en-US"/>
        </a:p>
      </dgm:t>
    </dgm:pt>
    <dgm:pt modelId="{3BF9BB81-E391-491E-9CB5-024FBCEEDF36}" type="sibTrans" cxnId="{1AA7318C-8604-4D7D-A417-DE90AB16E0E8}">
      <dgm:prSet/>
      <dgm:spPr/>
      <dgm:t>
        <a:bodyPr/>
        <a:lstStyle/>
        <a:p>
          <a:endParaRPr lang="en-US"/>
        </a:p>
      </dgm:t>
    </dgm:pt>
    <dgm:pt modelId="{6A502120-76AD-428F-BC7F-FC5296FD8477}">
      <dgm:prSet phldrT="[Text]" custT="1"/>
      <dgm:spPr>
        <a:solidFill>
          <a:schemeClr val="accent5">
            <a:alpha val="50000"/>
          </a:schemeClr>
        </a:solidFill>
      </dgm:spPr>
      <dgm:t>
        <a:bodyPr/>
        <a:lstStyle/>
        <a:p>
          <a:r>
            <a:rPr lang="en-US" sz="2000" b="1" dirty="0" smtClean="0"/>
            <a:t>Critique original research reports</a:t>
          </a:r>
          <a:endParaRPr lang="en-US" sz="2000" b="1" dirty="0"/>
        </a:p>
      </dgm:t>
    </dgm:pt>
    <dgm:pt modelId="{24B9DC7B-8A94-43EB-A93B-487E0A085B8B}" type="parTrans" cxnId="{BD4E3428-4518-4C85-9D8A-10F72E0228B1}">
      <dgm:prSet/>
      <dgm:spPr/>
      <dgm:t>
        <a:bodyPr/>
        <a:lstStyle/>
        <a:p>
          <a:endParaRPr lang="en-US"/>
        </a:p>
      </dgm:t>
    </dgm:pt>
    <dgm:pt modelId="{A00AA9B6-C58E-4426-9ED7-3D20E4ED22B7}" type="sibTrans" cxnId="{BD4E3428-4518-4C85-9D8A-10F72E0228B1}">
      <dgm:prSet/>
      <dgm:spPr/>
      <dgm:t>
        <a:bodyPr/>
        <a:lstStyle/>
        <a:p>
          <a:endParaRPr lang="en-US"/>
        </a:p>
      </dgm:t>
    </dgm:pt>
    <dgm:pt modelId="{E2BB9D90-92C2-48BE-913B-B7D0DAE1C0F3}">
      <dgm:prSet phldrT="[Text]" custT="1"/>
      <dgm:spPr>
        <a:solidFill>
          <a:schemeClr val="accent4">
            <a:alpha val="50000"/>
          </a:schemeClr>
        </a:solidFill>
        <a:ln>
          <a:solidFill>
            <a:schemeClr val="tx1"/>
          </a:solidFill>
          <a:prstDash val="dash"/>
        </a:ln>
        <a:effectLst>
          <a:glow rad="139700">
            <a:schemeClr val="accent4">
              <a:satMod val="175000"/>
              <a:alpha val="40000"/>
            </a:schemeClr>
          </a:glow>
        </a:effectLst>
      </dgm:spPr>
      <dgm:t>
        <a:bodyPr/>
        <a:lstStyle/>
        <a:p>
          <a:r>
            <a:rPr lang="en-US" sz="2000" b="1" dirty="0" smtClean="0"/>
            <a:t>Write scientifically to communicate your findings</a:t>
          </a:r>
          <a:endParaRPr lang="en-US" sz="2000" b="1" dirty="0"/>
        </a:p>
      </dgm:t>
    </dgm:pt>
    <dgm:pt modelId="{AA0D2EE1-4DED-4AA3-830F-63E046776338}" type="parTrans" cxnId="{02544F2B-8A0D-4991-8083-20F48556EF44}">
      <dgm:prSet/>
      <dgm:spPr/>
      <dgm:t>
        <a:bodyPr/>
        <a:lstStyle/>
        <a:p>
          <a:endParaRPr lang="en-US"/>
        </a:p>
      </dgm:t>
    </dgm:pt>
    <dgm:pt modelId="{33FBEEE3-2997-4516-B961-52AF7C712A80}" type="sibTrans" cxnId="{02544F2B-8A0D-4991-8083-20F48556EF44}">
      <dgm:prSet/>
      <dgm:spPr/>
      <dgm:t>
        <a:bodyPr/>
        <a:lstStyle/>
        <a:p>
          <a:endParaRPr lang="en-US"/>
        </a:p>
      </dgm:t>
    </dgm:pt>
    <dgm:pt modelId="{D51C946B-E438-4B44-A9E4-030F4F366036}">
      <dgm:prSet custT="1"/>
      <dgm:spPr>
        <a:ln>
          <a:solidFill>
            <a:schemeClr val="tx1"/>
          </a:solidFill>
          <a:prstDash val="dash"/>
        </a:ln>
        <a:effectLst>
          <a:glow rad="139700">
            <a:schemeClr val="accent3">
              <a:satMod val="175000"/>
              <a:alpha val="40000"/>
            </a:schemeClr>
          </a:glow>
        </a:effectLst>
      </dgm:spPr>
      <dgm:t>
        <a:bodyPr/>
        <a:lstStyle/>
        <a:p>
          <a:r>
            <a:rPr lang="en-US" sz="2000" b="1" dirty="0" smtClean="0"/>
            <a:t>Find original research reports</a:t>
          </a:r>
          <a:endParaRPr lang="en-US" sz="2000" b="1" dirty="0"/>
        </a:p>
      </dgm:t>
    </dgm:pt>
    <dgm:pt modelId="{FF12D8DC-FA28-4BEA-978E-9BB8C3CC7084}" type="parTrans" cxnId="{2B2C638A-CEBF-4556-970C-4AA5CA4BF8CB}">
      <dgm:prSet/>
      <dgm:spPr/>
      <dgm:t>
        <a:bodyPr/>
        <a:lstStyle/>
        <a:p>
          <a:endParaRPr lang="en-US"/>
        </a:p>
      </dgm:t>
    </dgm:pt>
    <dgm:pt modelId="{FC454ADB-FFAE-4621-A23F-653993A85A27}" type="sibTrans" cxnId="{2B2C638A-CEBF-4556-970C-4AA5CA4BF8CB}">
      <dgm:prSet/>
      <dgm:spPr/>
      <dgm:t>
        <a:bodyPr/>
        <a:lstStyle/>
        <a:p>
          <a:endParaRPr lang="en-US"/>
        </a:p>
      </dgm:t>
    </dgm:pt>
    <dgm:pt modelId="{F9EF4C1C-1908-40E1-9F29-E9F30F6C79A1}" type="pres">
      <dgm:prSet presAssocID="{E4FF4882-B610-499F-8CC4-39DF68D7322C}" presName="composite" presStyleCnt="0">
        <dgm:presLayoutVars>
          <dgm:chMax val="1"/>
          <dgm:dir/>
          <dgm:resizeHandles val="exact"/>
        </dgm:presLayoutVars>
      </dgm:prSet>
      <dgm:spPr/>
      <dgm:t>
        <a:bodyPr/>
        <a:lstStyle/>
        <a:p>
          <a:endParaRPr lang="en-US"/>
        </a:p>
      </dgm:t>
    </dgm:pt>
    <dgm:pt modelId="{07B10492-0DA6-4C56-954D-A0AF7B86AA53}" type="pres">
      <dgm:prSet presAssocID="{E4FF4882-B610-499F-8CC4-39DF68D7322C}" presName="radial" presStyleCnt="0">
        <dgm:presLayoutVars>
          <dgm:animLvl val="ctr"/>
        </dgm:presLayoutVars>
      </dgm:prSet>
      <dgm:spPr/>
    </dgm:pt>
    <dgm:pt modelId="{562FE001-1E70-4085-9890-1631840C5140}" type="pres">
      <dgm:prSet presAssocID="{6094C5E4-1230-41AE-8DA7-6110B4250FE9}" presName="centerShape" presStyleLbl="vennNode1" presStyleIdx="0" presStyleCnt="6" custScaleX="131440" custScaleY="127539"/>
      <dgm:spPr/>
      <dgm:t>
        <a:bodyPr/>
        <a:lstStyle/>
        <a:p>
          <a:endParaRPr lang="en-US"/>
        </a:p>
      </dgm:t>
    </dgm:pt>
    <dgm:pt modelId="{C98223F3-51B4-477C-A38F-FAD26915DD22}" type="pres">
      <dgm:prSet presAssocID="{69FC1CBF-C6EB-482D-AF75-03C2C3F2437B}" presName="node" presStyleLbl="vennNode1" presStyleIdx="1" presStyleCnt="6" custScaleX="203077" custScaleY="68447" custRadScaleRad="114794">
        <dgm:presLayoutVars>
          <dgm:bulletEnabled val="1"/>
        </dgm:presLayoutVars>
      </dgm:prSet>
      <dgm:spPr/>
      <dgm:t>
        <a:bodyPr/>
        <a:lstStyle/>
        <a:p>
          <a:endParaRPr lang="en-US"/>
        </a:p>
      </dgm:t>
    </dgm:pt>
    <dgm:pt modelId="{1CEE24ED-ABFD-4DE0-AEBE-ED17795B5AB4}" type="pres">
      <dgm:prSet presAssocID="{D51C946B-E438-4B44-A9E4-030F4F366036}" presName="node" presStyleLbl="vennNode1" presStyleIdx="2" presStyleCnt="6" custScaleX="164822" custRadScaleRad="153072" custRadScaleInc="13054">
        <dgm:presLayoutVars>
          <dgm:bulletEnabled val="1"/>
        </dgm:presLayoutVars>
      </dgm:prSet>
      <dgm:spPr/>
      <dgm:t>
        <a:bodyPr/>
        <a:lstStyle/>
        <a:p>
          <a:endParaRPr lang="en-US"/>
        </a:p>
      </dgm:t>
    </dgm:pt>
    <dgm:pt modelId="{8C2424BA-D7CC-4D92-8C69-C736E01094F6}" type="pres">
      <dgm:prSet presAssocID="{61C4EB18-8394-4946-96D5-75FD45EA7304}" presName="node" presStyleLbl="vennNode1" presStyleIdx="3" presStyleCnt="6" custScaleX="231691" custRadScaleRad="160669" custRadScaleInc="-30262">
        <dgm:presLayoutVars>
          <dgm:bulletEnabled val="1"/>
        </dgm:presLayoutVars>
      </dgm:prSet>
      <dgm:spPr/>
      <dgm:t>
        <a:bodyPr/>
        <a:lstStyle/>
        <a:p>
          <a:endParaRPr lang="en-US"/>
        </a:p>
      </dgm:t>
    </dgm:pt>
    <dgm:pt modelId="{60E43A14-2B5E-4C21-A09C-DC8D65ED2FE3}" type="pres">
      <dgm:prSet presAssocID="{6A502120-76AD-428F-BC7F-FC5296FD8477}" presName="node" presStyleLbl="vennNode1" presStyleIdx="4" presStyleCnt="6" custScaleX="204177" custRadScaleRad="148037" custRadScaleInc="27162">
        <dgm:presLayoutVars>
          <dgm:bulletEnabled val="1"/>
        </dgm:presLayoutVars>
      </dgm:prSet>
      <dgm:spPr/>
      <dgm:t>
        <a:bodyPr/>
        <a:lstStyle/>
        <a:p>
          <a:endParaRPr lang="en-US"/>
        </a:p>
      </dgm:t>
    </dgm:pt>
    <dgm:pt modelId="{5B3B1C2F-07D4-4487-95FA-AAA5D9408097}" type="pres">
      <dgm:prSet presAssocID="{E2BB9D90-92C2-48BE-913B-B7D0DAE1C0F3}" presName="node" presStyleLbl="vennNode1" presStyleIdx="5" presStyleCnt="6" custScaleX="197971" custRadScaleRad="155356" custRadScaleInc="-13230">
        <dgm:presLayoutVars>
          <dgm:bulletEnabled val="1"/>
        </dgm:presLayoutVars>
      </dgm:prSet>
      <dgm:spPr/>
      <dgm:t>
        <a:bodyPr/>
        <a:lstStyle/>
        <a:p>
          <a:endParaRPr lang="en-US"/>
        </a:p>
      </dgm:t>
    </dgm:pt>
  </dgm:ptLst>
  <dgm:cxnLst>
    <dgm:cxn modelId="{C93534F0-E8E2-4B5C-964C-3F8C978FA77E}" srcId="{E4FF4882-B610-499F-8CC4-39DF68D7322C}" destId="{6094C5E4-1230-41AE-8DA7-6110B4250FE9}" srcOrd="0" destOrd="0" parTransId="{166950FE-40BF-4A7D-AD92-4CB756B8CC53}" sibTransId="{A4DE8345-6F5E-4F95-B676-5ECCC2B545A5}"/>
    <dgm:cxn modelId="{C804161F-8337-4FC1-8669-4B734C1D3147}" type="presOf" srcId="{E4FF4882-B610-499F-8CC4-39DF68D7322C}" destId="{F9EF4C1C-1908-40E1-9F29-E9F30F6C79A1}" srcOrd="0" destOrd="0" presId="urn:microsoft.com/office/officeart/2005/8/layout/radial3"/>
    <dgm:cxn modelId="{AA1E5746-549B-4652-AB53-26FEAF09C9BE}" type="presOf" srcId="{69FC1CBF-C6EB-482D-AF75-03C2C3F2437B}" destId="{C98223F3-51B4-477C-A38F-FAD26915DD22}" srcOrd="0" destOrd="0" presId="urn:microsoft.com/office/officeart/2005/8/layout/radial3"/>
    <dgm:cxn modelId="{86C60FA9-9CDC-44A8-9EFC-F32E24406F8D}" type="presOf" srcId="{61C4EB18-8394-4946-96D5-75FD45EA7304}" destId="{8C2424BA-D7CC-4D92-8C69-C736E01094F6}" srcOrd="0" destOrd="0" presId="urn:microsoft.com/office/officeart/2005/8/layout/radial3"/>
    <dgm:cxn modelId="{8CE1C54B-7F02-4E90-A7FD-4343036740DA}" type="presOf" srcId="{6A502120-76AD-428F-BC7F-FC5296FD8477}" destId="{60E43A14-2B5E-4C21-A09C-DC8D65ED2FE3}" srcOrd="0" destOrd="0" presId="urn:microsoft.com/office/officeart/2005/8/layout/radial3"/>
    <dgm:cxn modelId="{D7E08A1D-E248-4CAD-8F5E-A9B435C1F25F}" srcId="{6094C5E4-1230-41AE-8DA7-6110B4250FE9}" destId="{69FC1CBF-C6EB-482D-AF75-03C2C3F2437B}" srcOrd="0" destOrd="0" parTransId="{4769772A-6513-4AA6-A131-A666D5C93577}" sibTransId="{86E2057E-D5CF-45C6-AFB8-5C6C621511F6}"/>
    <dgm:cxn modelId="{02544F2B-8A0D-4991-8083-20F48556EF44}" srcId="{6094C5E4-1230-41AE-8DA7-6110B4250FE9}" destId="{E2BB9D90-92C2-48BE-913B-B7D0DAE1C0F3}" srcOrd="4" destOrd="0" parTransId="{AA0D2EE1-4DED-4AA3-830F-63E046776338}" sibTransId="{33FBEEE3-2997-4516-B961-52AF7C712A80}"/>
    <dgm:cxn modelId="{BD4E3428-4518-4C85-9D8A-10F72E0228B1}" srcId="{6094C5E4-1230-41AE-8DA7-6110B4250FE9}" destId="{6A502120-76AD-428F-BC7F-FC5296FD8477}" srcOrd="3" destOrd="0" parTransId="{24B9DC7B-8A94-43EB-A93B-487E0A085B8B}" sibTransId="{A00AA9B6-C58E-4426-9ED7-3D20E4ED22B7}"/>
    <dgm:cxn modelId="{2B2C638A-CEBF-4556-970C-4AA5CA4BF8CB}" srcId="{6094C5E4-1230-41AE-8DA7-6110B4250FE9}" destId="{D51C946B-E438-4B44-A9E4-030F4F366036}" srcOrd="1" destOrd="0" parTransId="{FF12D8DC-FA28-4BEA-978E-9BB8C3CC7084}" sibTransId="{FC454ADB-FFAE-4621-A23F-653993A85A27}"/>
    <dgm:cxn modelId="{A468648B-72DE-4870-93A6-30EEF0DF0290}" type="presOf" srcId="{E2BB9D90-92C2-48BE-913B-B7D0DAE1C0F3}" destId="{5B3B1C2F-07D4-4487-95FA-AAA5D9408097}" srcOrd="0" destOrd="0" presId="urn:microsoft.com/office/officeart/2005/8/layout/radial3"/>
    <dgm:cxn modelId="{34104D25-1B2C-4A1B-89DD-A16C10A6B2C6}" type="presOf" srcId="{D51C946B-E438-4B44-A9E4-030F4F366036}" destId="{1CEE24ED-ABFD-4DE0-AEBE-ED17795B5AB4}" srcOrd="0" destOrd="0" presId="urn:microsoft.com/office/officeart/2005/8/layout/radial3"/>
    <dgm:cxn modelId="{1AA7318C-8604-4D7D-A417-DE90AB16E0E8}" srcId="{6094C5E4-1230-41AE-8DA7-6110B4250FE9}" destId="{61C4EB18-8394-4946-96D5-75FD45EA7304}" srcOrd="2" destOrd="0" parTransId="{54034B56-63DA-475E-8F36-9185C4AAA11A}" sibTransId="{3BF9BB81-E391-491E-9CB5-024FBCEEDF36}"/>
    <dgm:cxn modelId="{493126C0-F949-48C7-ABF5-F8B48E06365C}" type="presOf" srcId="{6094C5E4-1230-41AE-8DA7-6110B4250FE9}" destId="{562FE001-1E70-4085-9890-1631840C5140}" srcOrd="0" destOrd="0" presId="urn:microsoft.com/office/officeart/2005/8/layout/radial3"/>
    <dgm:cxn modelId="{413FDC33-DC96-4D98-ACF0-4152598BA70F}" type="presParOf" srcId="{F9EF4C1C-1908-40E1-9F29-E9F30F6C79A1}" destId="{07B10492-0DA6-4C56-954D-A0AF7B86AA53}" srcOrd="0" destOrd="0" presId="urn:microsoft.com/office/officeart/2005/8/layout/radial3"/>
    <dgm:cxn modelId="{AFCB1B3D-F548-4819-9B68-5B655FC0F49D}" type="presParOf" srcId="{07B10492-0DA6-4C56-954D-A0AF7B86AA53}" destId="{562FE001-1E70-4085-9890-1631840C5140}" srcOrd="0" destOrd="0" presId="urn:microsoft.com/office/officeart/2005/8/layout/radial3"/>
    <dgm:cxn modelId="{3AE2E9B5-58BE-428F-B316-F5CDFE05BF12}" type="presParOf" srcId="{07B10492-0DA6-4C56-954D-A0AF7B86AA53}" destId="{C98223F3-51B4-477C-A38F-FAD26915DD22}" srcOrd="1" destOrd="0" presId="urn:microsoft.com/office/officeart/2005/8/layout/radial3"/>
    <dgm:cxn modelId="{16EB0D30-3CF4-4D69-ACEC-BFD0852F0A81}" type="presParOf" srcId="{07B10492-0DA6-4C56-954D-A0AF7B86AA53}" destId="{1CEE24ED-ABFD-4DE0-AEBE-ED17795B5AB4}" srcOrd="2" destOrd="0" presId="urn:microsoft.com/office/officeart/2005/8/layout/radial3"/>
    <dgm:cxn modelId="{C838F89E-A57C-4AB3-A8DB-21DC15247DDA}" type="presParOf" srcId="{07B10492-0DA6-4C56-954D-A0AF7B86AA53}" destId="{8C2424BA-D7CC-4D92-8C69-C736E01094F6}" srcOrd="3" destOrd="0" presId="urn:microsoft.com/office/officeart/2005/8/layout/radial3"/>
    <dgm:cxn modelId="{2AEFDE51-1B70-4EAE-91FE-EA848B0EF910}" type="presParOf" srcId="{07B10492-0DA6-4C56-954D-A0AF7B86AA53}" destId="{60E43A14-2B5E-4C21-A09C-DC8D65ED2FE3}" srcOrd="4" destOrd="0" presId="urn:microsoft.com/office/officeart/2005/8/layout/radial3"/>
    <dgm:cxn modelId="{7C9ACE63-D837-492B-BD7A-0A1ACB216581}" type="presParOf" srcId="{07B10492-0DA6-4C56-954D-A0AF7B86AA53}" destId="{5B3B1C2F-07D4-4487-95FA-AAA5D9408097}" srcOrd="5"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8.xml><?xml version="1.0" encoding="utf-8"?>
<dgm:dataModel xmlns:dgm="http://schemas.openxmlformats.org/drawingml/2006/diagram" xmlns:a="http://schemas.openxmlformats.org/drawingml/2006/main">
  <dgm:ptLst>
    <dgm:pt modelId="{E4FF4882-B610-499F-8CC4-39DF68D7322C}" type="doc">
      <dgm:prSet loTypeId="urn:microsoft.com/office/officeart/2005/8/layout/radial3" loCatId="cycle" qsTypeId="urn:microsoft.com/office/officeart/2005/8/quickstyle/simple1" qsCatId="simple" csTypeId="urn:microsoft.com/office/officeart/2005/8/colors/colorful5" csCatId="colorful" phldr="1"/>
      <dgm:spPr/>
      <dgm:t>
        <a:bodyPr/>
        <a:lstStyle/>
        <a:p>
          <a:endParaRPr lang="en-US"/>
        </a:p>
      </dgm:t>
    </dgm:pt>
    <dgm:pt modelId="{6094C5E4-1230-41AE-8DA7-6110B4250FE9}">
      <dgm:prSet phldrT="[Text]" custT="1"/>
      <dgm:spPr>
        <a:solidFill>
          <a:schemeClr val="accent1">
            <a:alpha val="50000"/>
          </a:schemeClr>
        </a:solidFill>
      </dgm:spPr>
      <dgm:t>
        <a:bodyPr/>
        <a:lstStyle/>
        <a:p>
          <a:r>
            <a:rPr lang="en-US" sz="2800" b="1" dirty="0" smtClean="0"/>
            <a:t>Become scientifically literate with psychological research</a:t>
          </a:r>
          <a:endParaRPr lang="en-US" sz="2800" b="1" dirty="0"/>
        </a:p>
      </dgm:t>
    </dgm:pt>
    <dgm:pt modelId="{166950FE-40BF-4A7D-AD92-4CB756B8CC53}" type="parTrans" cxnId="{C93534F0-E8E2-4B5C-964C-3F8C978FA77E}">
      <dgm:prSet/>
      <dgm:spPr/>
      <dgm:t>
        <a:bodyPr/>
        <a:lstStyle/>
        <a:p>
          <a:endParaRPr lang="en-US"/>
        </a:p>
      </dgm:t>
    </dgm:pt>
    <dgm:pt modelId="{A4DE8345-6F5E-4F95-B676-5ECCC2B545A5}" type="sibTrans" cxnId="{C93534F0-E8E2-4B5C-964C-3F8C978FA77E}">
      <dgm:prSet/>
      <dgm:spPr/>
      <dgm:t>
        <a:bodyPr/>
        <a:lstStyle/>
        <a:p>
          <a:endParaRPr lang="en-US"/>
        </a:p>
      </dgm:t>
    </dgm:pt>
    <dgm:pt modelId="{69FC1CBF-C6EB-482D-AF75-03C2C3F2437B}">
      <dgm:prSet phldrT="[Text]" custT="1"/>
      <dgm:spPr>
        <a:solidFill>
          <a:schemeClr val="accent3">
            <a:alpha val="50000"/>
          </a:schemeClr>
        </a:solidFill>
      </dgm:spPr>
      <dgm:t>
        <a:bodyPr/>
        <a:lstStyle/>
        <a:p>
          <a:r>
            <a:rPr lang="en-US" sz="2000" b="1" dirty="0" smtClean="0"/>
            <a:t>Read &amp; evaluate media reports</a:t>
          </a:r>
          <a:endParaRPr lang="en-US" sz="2000" b="1" dirty="0"/>
        </a:p>
      </dgm:t>
    </dgm:pt>
    <dgm:pt modelId="{4769772A-6513-4AA6-A131-A666D5C93577}" type="parTrans" cxnId="{D7E08A1D-E248-4CAD-8F5E-A9B435C1F25F}">
      <dgm:prSet/>
      <dgm:spPr/>
      <dgm:t>
        <a:bodyPr/>
        <a:lstStyle/>
        <a:p>
          <a:endParaRPr lang="en-US"/>
        </a:p>
      </dgm:t>
    </dgm:pt>
    <dgm:pt modelId="{86E2057E-D5CF-45C6-AFB8-5C6C621511F6}" type="sibTrans" cxnId="{D7E08A1D-E248-4CAD-8F5E-A9B435C1F25F}">
      <dgm:prSet/>
      <dgm:spPr/>
      <dgm:t>
        <a:bodyPr/>
        <a:lstStyle/>
        <a:p>
          <a:endParaRPr lang="en-US"/>
        </a:p>
      </dgm:t>
    </dgm:pt>
    <dgm:pt modelId="{61C4EB18-8394-4946-96D5-75FD45EA7304}">
      <dgm:prSet phldrT="[Text]" custT="1"/>
      <dgm:spPr>
        <a:solidFill>
          <a:schemeClr val="accent6">
            <a:alpha val="50000"/>
          </a:schemeClr>
        </a:solidFill>
        <a:ln>
          <a:solidFill>
            <a:schemeClr val="tx1"/>
          </a:solidFill>
          <a:prstDash val="dash"/>
        </a:ln>
        <a:effectLst>
          <a:glow rad="139700">
            <a:schemeClr val="accent6">
              <a:satMod val="175000"/>
              <a:alpha val="40000"/>
            </a:schemeClr>
          </a:glow>
        </a:effectLst>
      </dgm:spPr>
      <dgm:t>
        <a:bodyPr/>
        <a:lstStyle/>
        <a:p>
          <a:r>
            <a:rPr lang="en-US" sz="2000" b="1" dirty="0" smtClean="0"/>
            <a:t>Read &amp; understand original research reports</a:t>
          </a:r>
          <a:endParaRPr lang="en-US" sz="2000" b="1" dirty="0"/>
        </a:p>
      </dgm:t>
    </dgm:pt>
    <dgm:pt modelId="{54034B56-63DA-475E-8F36-9185C4AAA11A}" type="parTrans" cxnId="{1AA7318C-8604-4D7D-A417-DE90AB16E0E8}">
      <dgm:prSet/>
      <dgm:spPr/>
      <dgm:t>
        <a:bodyPr/>
        <a:lstStyle/>
        <a:p>
          <a:endParaRPr lang="en-US"/>
        </a:p>
      </dgm:t>
    </dgm:pt>
    <dgm:pt modelId="{3BF9BB81-E391-491E-9CB5-024FBCEEDF36}" type="sibTrans" cxnId="{1AA7318C-8604-4D7D-A417-DE90AB16E0E8}">
      <dgm:prSet/>
      <dgm:spPr/>
      <dgm:t>
        <a:bodyPr/>
        <a:lstStyle/>
        <a:p>
          <a:endParaRPr lang="en-US"/>
        </a:p>
      </dgm:t>
    </dgm:pt>
    <dgm:pt modelId="{6A502120-76AD-428F-BC7F-FC5296FD8477}">
      <dgm:prSet phldrT="[Text]" custT="1"/>
      <dgm:spPr>
        <a:solidFill>
          <a:schemeClr val="accent5">
            <a:alpha val="50000"/>
          </a:schemeClr>
        </a:solidFill>
      </dgm:spPr>
      <dgm:t>
        <a:bodyPr/>
        <a:lstStyle/>
        <a:p>
          <a:r>
            <a:rPr lang="en-US" sz="2000" b="1" dirty="0" smtClean="0"/>
            <a:t>Critique original research reports</a:t>
          </a:r>
          <a:endParaRPr lang="en-US" sz="2000" b="1" dirty="0"/>
        </a:p>
      </dgm:t>
    </dgm:pt>
    <dgm:pt modelId="{24B9DC7B-8A94-43EB-A93B-487E0A085B8B}" type="parTrans" cxnId="{BD4E3428-4518-4C85-9D8A-10F72E0228B1}">
      <dgm:prSet/>
      <dgm:spPr/>
      <dgm:t>
        <a:bodyPr/>
        <a:lstStyle/>
        <a:p>
          <a:endParaRPr lang="en-US"/>
        </a:p>
      </dgm:t>
    </dgm:pt>
    <dgm:pt modelId="{A00AA9B6-C58E-4426-9ED7-3D20E4ED22B7}" type="sibTrans" cxnId="{BD4E3428-4518-4C85-9D8A-10F72E0228B1}">
      <dgm:prSet/>
      <dgm:spPr/>
      <dgm:t>
        <a:bodyPr/>
        <a:lstStyle/>
        <a:p>
          <a:endParaRPr lang="en-US"/>
        </a:p>
      </dgm:t>
    </dgm:pt>
    <dgm:pt modelId="{E2BB9D90-92C2-48BE-913B-B7D0DAE1C0F3}">
      <dgm:prSet phldrT="[Text]" custT="1"/>
      <dgm:spPr>
        <a:solidFill>
          <a:schemeClr val="accent4">
            <a:alpha val="50000"/>
          </a:schemeClr>
        </a:solidFill>
      </dgm:spPr>
      <dgm:t>
        <a:bodyPr/>
        <a:lstStyle/>
        <a:p>
          <a:r>
            <a:rPr lang="en-US" sz="2000" b="1" dirty="0" smtClean="0"/>
            <a:t>Write scientifically to communicate your findings</a:t>
          </a:r>
          <a:endParaRPr lang="en-US" sz="2000" b="1" dirty="0"/>
        </a:p>
      </dgm:t>
    </dgm:pt>
    <dgm:pt modelId="{AA0D2EE1-4DED-4AA3-830F-63E046776338}" type="parTrans" cxnId="{02544F2B-8A0D-4991-8083-20F48556EF44}">
      <dgm:prSet/>
      <dgm:spPr/>
      <dgm:t>
        <a:bodyPr/>
        <a:lstStyle/>
        <a:p>
          <a:endParaRPr lang="en-US"/>
        </a:p>
      </dgm:t>
    </dgm:pt>
    <dgm:pt modelId="{33FBEEE3-2997-4516-B961-52AF7C712A80}" type="sibTrans" cxnId="{02544F2B-8A0D-4991-8083-20F48556EF44}">
      <dgm:prSet/>
      <dgm:spPr/>
      <dgm:t>
        <a:bodyPr/>
        <a:lstStyle/>
        <a:p>
          <a:endParaRPr lang="en-US"/>
        </a:p>
      </dgm:t>
    </dgm:pt>
    <dgm:pt modelId="{D51C946B-E438-4B44-A9E4-030F4F366036}">
      <dgm:prSet custT="1"/>
      <dgm:spPr/>
      <dgm:t>
        <a:bodyPr/>
        <a:lstStyle/>
        <a:p>
          <a:r>
            <a:rPr lang="en-US" sz="2000" b="1" dirty="0" smtClean="0"/>
            <a:t>Find original research reports</a:t>
          </a:r>
          <a:endParaRPr lang="en-US" sz="2000" b="1" dirty="0"/>
        </a:p>
      </dgm:t>
    </dgm:pt>
    <dgm:pt modelId="{FF12D8DC-FA28-4BEA-978E-9BB8C3CC7084}" type="parTrans" cxnId="{2B2C638A-CEBF-4556-970C-4AA5CA4BF8CB}">
      <dgm:prSet/>
      <dgm:spPr/>
      <dgm:t>
        <a:bodyPr/>
        <a:lstStyle/>
        <a:p>
          <a:endParaRPr lang="en-US"/>
        </a:p>
      </dgm:t>
    </dgm:pt>
    <dgm:pt modelId="{FC454ADB-FFAE-4621-A23F-653993A85A27}" type="sibTrans" cxnId="{2B2C638A-CEBF-4556-970C-4AA5CA4BF8CB}">
      <dgm:prSet/>
      <dgm:spPr/>
      <dgm:t>
        <a:bodyPr/>
        <a:lstStyle/>
        <a:p>
          <a:endParaRPr lang="en-US"/>
        </a:p>
      </dgm:t>
    </dgm:pt>
    <dgm:pt modelId="{F9EF4C1C-1908-40E1-9F29-E9F30F6C79A1}" type="pres">
      <dgm:prSet presAssocID="{E4FF4882-B610-499F-8CC4-39DF68D7322C}" presName="composite" presStyleCnt="0">
        <dgm:presLayoutVars>
          <dgm:chMax val="1"/>
          <dgm:dir/>
          <dgm:resizeHandles val="exact"/>
        </dgm:presLayoutVars>
      </dgm:prSet>
      <dgm:spPr/>
      <dgm:t>
        <a:bodyPr/>
        <a:lstStyle/>
        <a:p>
          <a:endParaRPr lang="en-US"/>
        </a:p>
      </dgm:t>
    </dgm:pt>
    <dgm:pt modelId="{07B10492-0DA6-4C56-954D-A0AF7B86AA53}" type="pres">
      <dgm:prSet presAssocID="{E4FF4882-B610-499F-8CC4-39DF68D7322C}" presName="radial" presStyleCnt="0">
        <dgm:presLayoutVars>
          <dgm:animLvl val="ctr"/>
        </dgm:presLayoutVars>
      </dgm:prSet>
      <dgm:spPr/>
    </dgm:pt>
    <dgm:pt modelId="{562FE001-1E70-4085-9890-1631840C5140}" type="pres">
      <dgm:prSet presAssocID="{6094C5E4-1230-41AE-8DA7-6110B4250FE9}" presName="centerShape" presStyleLbl="vennNode1" presStyleIdx="0" presStyleCnt="6" custScaleX="131440" custScaleY="127539"/>
      <dgm:spPr/>
      <dgm:t>
        <a:bodyPr/>
        <a:lstStyle/>
        <a:p>
          <a:endParaRPr lang="en-US"/>
        </a:p>
      </dgm:t>
    </dgm:pt>
    <dgm:pt modelId="{C98223F3-51B4-477C-A38F-FAD26915DD22}" type="pres">
      <dgm:prSet presAssocID="{69FC1CBF-C6EB-482D-AF75-03C2C3F2437B}" presName="node" presStyleLbl="vennNode1" presStyleIdx="1" presStyleCnt="6" custScaleX="203077" custScaleY="68447" custRadScaleRad="114794">
        <dgm:presLayoutVars>
          <dgm:bulletEnabled val="1"/>
        </dgm:presLayoutVars>
      </dgm:prSet>
      <dgm:spPr/>
      <dgm:t>
        <a:bodyPr/>
        <a:lstStyle/>
        <a:p>
          <a:endParaRPr lang="en-US"/>
        </a:p>
      </dgm:t>
    </dgm:pt>
    <dgm:pt modelId="{1CEE24ED-ABFD-4DE0-AEBE-ED17795B5AB4}" type="pres">
      <dgm:prSet presAssocID="{D51C946B-E438-4B44-A9E4-030F4F366036}" presName="node" presStyleLbl="vennNode1" presStyleIdx="2" presStyleCnt="6" custScaleX="164822" custRadScaleRad="153072" custRadScaleInc="13054">
        <dgm:presLayoutVars>
          <dgm:bulletEnabled val="1"/>
        </dgm:presLayoutVars>
      </dgm:prSet>
      <dgm:spPr/>
      <dgm:t>
        <a:bodyPr/>
        <a:lstStyle/>
        <a:p>
          <a:endParaRPr lang="en-US"/>
        </a:p>
      </dgm:t>
    </dgm:pt>
    <dgm:pt modelId="{8C2424BA-D7CC-4D92-8C69-C736E01094F6}" type="pres">
      <dgm:prSet presAssocID="{61C4EB18-8394-4946-96D5-75FD45EA7304}" presName="node" presStyleLbl="vennNode1" presStyleIdx="3" presStyleCnt="6" custScaleX="231691" custRadScaleRad="160669" custRadScaleInc="-30262">
        <dgm:presLayoutVars>
          <dgm:bulletEnabled val="1"/>
        </dgm:presLayoutVars>
      </dgm:prSet>
      <dgm:spPr/>
      <dgm:t>
        <a:bodyPr/>
        <a:lstStyle/>
        <a:p>
          <a:endParaRPr lang="en-US"/>
        </a:p>
      </dgm:t>
    </dgm:pt>
    <dgm:pt modelId="{60E43A14-2B5E-4C21-A09C-DC8D65ED2FE3}" type="pres">
      <dgm:prSet presAssocID="{6A502120-76AD-428F-BC7F-FC5296FD8477}" presName="node" presStyleLbl="vennNode1" presStyleIdx="4" presStyleCnt="6" custScaleX="204177" custRadScaleRad="148037" custRadScaleInc="27162">
        <dgm:presLayoutVars>
          <dgm:bulletEnabled val="1"/>
        </dgm:presLayoutVars>
      </dgm:prSet>
      <dgm:spPr/>
      <dgm:t>
        <a:bodyPr/>
        <a:lstStyle/>
        <a:p>
          <a:endParaRPr lang="en-US"/>
        </a:p>
      </dgm:t>
    </dgm:pt>
    <dgm:pt modelId="{5B3B1C2F-07D4-4487-95FA-AAA5D9408097}" type="pres">
      <dgm:prSet presAssocID="{E2BB9D90-92C2-48BE-913B-B7D0DAE1C0F3}" presName="node" presStyleLbl="vennNode1" presStyleIdx="5" presStyleCnt="6" custScaleX="197971" custRadScaleRad="155356" custRadScaleInc="-13230">
        <dgm:presLayoutVars>
          <dgm:bulletEnabled val="1"/>
        </dgm:presLayoutVars>
      </dgm:prSet>
      <dgm:spPr/>
      <dgm:t>
        <a:bodyPr/>
        <a:lstStyle/>
        <a:p>
          <a:endParaRPr lang="en-US"/>
        </a:p>
      </dgm:t>
    </dgm:pt>
  </dgm:ptLst>
  <dgm:cxnLst>
    <dgm:cxn modelId="{D7E08A1D-E248-4CAD-8F5E-A9B435C1F25F}" srcId="{6094C5E4-1230-41AE-8DA7-6110B4250FE9}" destId="{69FC1CBF-C6EB-482D-AF75-03C2C3F2437B}" srcOrd="0" destOrd="0" parTransId="{4769772A-6513-4AA6-A131-A666D5C93577}" sibTransId="{86E2057E-D5CF-45C6-AFB8-5C6C621511F6}"/>
    <dgm:cxn modelId="{38E8A5A0-C56F-460C-9623-3F0CE913F16C}" type="presOf" srcId="{E2BB9D90-92C2-48BE-913B-B7D0DAE1C0F3}" destId="{5B3B1C2F-07D4-4487-95FA-AAA5D9408097}" srcOrd="0" destOrd="0" presId="urn:microsoft.com/office/officeart/2005/8/layout/radial3"/>
    <dgm:cxn modelId="{62372D68-6AE4-45B6-97C6-92A6E9222A04}" type="presOf" srcId="{6094C5E4-1230-41AE-8DA7-6110B4250FE9}" destId="{562FE001-1E70-4085-9890-1631840C5140}" srcOrd="0" destOrd="0" presId="urn:microsoft.com/office/officeart/2005/8/layout/radial3"/>
    <dgm:cxn modelId="{3479CB5C-950F-4F08-BB49-5FE6B5811E9B}" type="presOf" srcId="{D51C946B-E438-4B44-A9E4-030F4F366036}" destId="{1CEE24ED-ABFD-4DE0-AEBE-ED17795B5AB4}" srcOrd="0" destOrd="0" presId="urn:microsoft.com/office/officeart/2005/8/layout/radial3"/>
    <dgm:cxn modelId="{A9185698-4ED5-453B-A2B3-516E4D78FA2F}" type="presOf" srcId="{61C4EB18-8394-4946-96D5-75FD45EA7304}" destId="{8C2424BA-D7CC-4D92-8C69-C736E01094F6}" srcOrd="0" destOrd="0" presId="urn:microsoft.com/office/officeart/2005/8/layout/radial3"/>
    <dgm:cxn modelId="{ECD1C988-C1E6-4F88-BABF-6368CD6D2BFE}" type="presOf" srcId="{69FC1CBF-C6EB-482D-AF75-03C2C3F2437B}" destId="{C98223F3-51B4-477C-A38F-FAD26915DD22}" srcOrd="0" destOrd="0" presId="urn:microsoft.com/office/officeart/2005/8/layout/radial3"/>
    <dgm:cxn modelId="{BD4E3428-4518-4C85-9D8A-10F72E0228B1}" srcId="{6094C5E4-1230-41AE-8DA7-6110B4250FE9}" destId="{6A502120-76AD-428F-BC7F-FC5296FD8477}" srcOrd="3" destOrd="0" parTransId="{24B9DC7B-8A94-43EB-A93B-487E0A085B8B}" sibTransId="{A00AA9B6-C58E-4426-9ED7-3D20E4ED22B7}"/>
    <dgm:cxn modelId="{1AA7318C-8604-4D7D-A417-DE90AB16E0E8}" srcId="{6094C5E4-1230-41AE-8DA7-6110B4250FE9}" destId="{61C4EB18-8394-4946-96D5-75FD45EA7304}" srcOrd="2" destOrd="0" parTransId="{54034B56-63DA-475E-8F36-9185C4AAA11A}" sibTransId="{3BF9BB81-E391-491E-9CB5-024FBCEEDF36}"/>
    <dgm:cxn modelId="{2B2C638A-CEBF-4556-970C-4AA5CA4BF8CB}" srcId="{6094C5E4-1230-41AE-8DA7-6110B4250FE9}" destId="{D51C946B-E438-4B44-A9E4-030F4F366036}" srcOrd="1" destOrd="0" parTransId="{FF12D8DC-FA28-4BEA-978E-9BB8C3CC7084}" sibTransId="{FC454ADB-FFAE-4621-A23F-653993A85A27}"/>
    <dgm:cxn modelId="{C93534F0-E8E2-4B5C-964C-3F8C978FA77E}" srcId="{E4FF4882-B610-499F-8CC4-39DF68D7322C}" destId="{6094C5E4-1230-41AE-8DA7-6110B4250FE9}" srcOrd="0" destOrd="0" parTransId="{166950FE-40BF-4A7D-AD92-4CB756B8CC53}" sibTransId="{A4DE8345-6F5E-4F95-B676-5ECCC2B545A5}"/>
    <dgm:cxn modelId="{BC233A06-689F-4C1C-BB3B-677AEFF9738B}" type="presOf" srcId="{E4FF4882-B610-499F-8CC4-39DF68D7322C}" destId="{F9EF4C1C-1908-40E1-9F29-E9F30F6C79A1}" srcOrd="0" destOrd="0" presId="urn:microsoft.com/office/officeart/2005/8/layout/radial3"/>
    <dgm:cxn modelId="{961D4257-4F4D-4439-B48D-35D8DE40803F}" type="presOf" srcId="{6A502120-76AD-428F-BC7F-FC5296FD8477}" destId="{60E43A14-2B5E-4C21-A09C-DC8D65ED2FE3}" srcOrd="0" destOrd="0" presId="urn:microsoft.com/office/officeart/2005/8/layout/radial3"/>
    <dgm:cxn modelId="{02544F2B-8A0D-4991-8083-20F48556EF44}" srcId="{6094C5E4-1230-41AE-8DA7-6110B4250FE9}" destId="{E2BB9D90-92C2-48BE-913B-B7D0DAE1C0F3}" srcOrd="4" destOrd="0" parTransId="{AA0D2EE1-4DED-4AA3-830F-63E046776338}" sibTransId="{33FBEEE3-2997-4516-B961-52AF7C712A80}"/>
    <dgm:cxn modelId="{173EA4CE-9767-47BC-AE79-B1784880AAA0}" type="presParOf" srcId="{F9EF4C1C-1908-40E1-9F29-E9F30F6C79A1}" destId="{07B10492-0DA6-4C56-954D-A0AF7B86AA53}" srcOrd="0" destOrd="0" presId="urn:microsoft.com/office/officeart/2005/8/layout/radial3"/>
    <dgm:cxn modelId="{8CF610E0-75DB-4DC3-8678-0C6A38D2D9DD}" type="presParOf" srcId="{07B10492-0DA6-4C56-954D-A0AF7B86AA53}" destId="{562FE001-1E70-4085-9890-1631840C5140}" srcOrd="0" destOrd="0" presId="urn:microsoft.com/office/officeart/2005/8/layout/radial3"/>
    <dgm:cxn modelId="{CF9337B9-F16A-4AC6-9CAB-2FB7364CB06F}" type="presParOf" srcId="{07B10492-0DA6-4C56-954D-A0AF7B86AA53}" destId="{C98223F3-51B4-477C-A38F-FAD26915DD22}" srcOrd="1" destOrd="0" presId="urn:microsoft.com/office/officeart/2005/8/layout/radial3"/>
    <dgm:cxn modelId="{C9B6D6A7-1DF6-49CC-869C-3368044F9E7C}" type="presParOf" srcId="{07B10492-0DA6-4C56-954D-A0AF7B86AA53}" destId="{1CEE24ED-ABFD-4DE0-AEBE-ED17795B5AB4}" srcOrd="2" destOrd="0" presId="urn:microsoft.com/office/officeart/2005/8/layout/radial3"/>
    <dgm:cxn modelId="{42DB71F3-B7D9-4495-A080-DD78E0151F06}" type="presParOf" srcId="{07B10492-0DA6-4C56-954D-A0AF7B86AA53}" destId="{8C2424BA-D7CC-4D92-8C69-C736E01094F6}" srcOrd="3" destOrd="0" presId="urn:microsoft.com/office/officeart/2005/8/layout/radial3"/>
    <dgm:cxn modelId="{2A3AAADC-5147-435E-AC2A-5CDD5C6C7CAA}" type="presParOf" srcId="{07B10492-0DA6-4C56-954D-A0AF7B86AA53}" destId="{60E43A14-2B5E-4C21-A09C-DC8D65ED2FE3}" srcOrd="4" destOrd="0" presId="urn:microsoft.com/office/officeart/2005/8/layout/radial3"/>
    <dgm:cxn modelId="{EE040DA3-9652-40B9-8CEF-E89E1D57D55E}" type="presParOf" srcId="{07B10492-0DA6-4C56-954D-A0AF7B86AA53}" destId="{5B3B1C2F-07D4-4487-95FA-AAA5D9408097}" srcOrd="5"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9.xml><?xml version="1.0" encoding="utf-8"?>
<dgm:dataModel xmlns:dgm="http://schemas.openxmlformats.org/drawingml/2006/diagram" xmlns:a="http://schemas.openxmlformats.org/drawingml/2006/main">
  <dgm:ptLst>
    <dgm:pt modelId="{E4FF4882-B610-499F-8CC4-39DF68D7322C}" type="doc">
      <dgm:prSet loTypeId="urn:microsoft.com/office/officeart/2005/8/layout/radial3" loCatId="cycle" qsTypeId="urn:microsoft.com/office/officeart/2005/8/quickstyle/simple1" qsCatId="simple" csTypeId="urn:microsoft.com/office/officeart/2005/8/colors/colorful5" csCatId="colorful" phldr="1"/>
      <dgm:spPr/>
      <dgm:t>
        <a:bodyPr/>
        <a:lstStyle/>
        <a:p>
          <a:endParaRPr lang="en-US"/>
        </a:p>
      </dgm:t>
    </dgm:pt>
    <dgm:pt modelId="{6094C5E4-1230-41AE-8DA7-6110B4250FE9}">
      <dgm:prSet phldrT="[Text]" custT="1"/>
      <dgm:spPr>
        <a:solidFill>
          <a:schemeClr val="accent1">
            <a:alpha val="50000"/>
          </a:schemeClr>
        </a:solidFill>
      </dgm:spPr>
      <dgm:t>
        <a:bodyPr/>
        <a:lstStyle/>
        <a:p>
          <a:r>
            <a:rPr lang="en-US" sz="2800" b="1" dirty="0" smtClean="0"/>
            <a:t>Become scientifically literate with psychological research</a:t>
          </a:r>
          <a:endParaRPr lang="en-US" sz="2800" b="1" dirty="0"/>
        </a:p>
      </dgm:t>
    </dgm:pt>
    <dgm:pt modelId="{166950FE-40BF-4A7D-AD92-4CB756B8CC53}" type="parTrans" cxnId="{C93534F0-E8E2-4B5C-964C-3F8C978FA77E}">
      <dgm:prSet/>
      <dgm:spPr/>
      <dgm:t>
        <a:bodyPr/>
        <a:lstStyle/>
        <a:p>
          <a:endParaRPr lang="en-US"/>
        </a:p>
      </dgm:t>
    </dgm:pt>
    <dgm:pt modelId="{A4DE8345-6F5E-4F95-B676-5ECCC2B545A5}" type="sibTrans" cxnId="{C93534F0-E8E2-4B5C-964C-3F8C978FA77E}">
      <dgm:prSet/>
      <dgm:spPr/>
      <dgm:t>
        <a:bodyPr/>
        <a:lstStyle/>
        <a:p>
          <a:endParaRPr lang="en-US"/>
        </a:p>
      </dgm:t>
    </dgm:pt>
    <dgm:pt modelId="{69FC1CBF-C6EB-482D-AF75-03C2C3F2437B}">
      <dgm:prSet phldrT="[Text]" custT="1"/>
      <dgm:spPr>
        <a:solidFill>
          <a:schemeClr val="accent3">
            <a:alpha val="50000"/>
          </a:schemeClr>
        </a:solidFill>
      </dgm:spPr>
      <dgm:t>
        <a:bodyPr/>
        <a:lstStyle/>
        <a:p>
          <a:r>
            <a:rPr lang="en-US" sz="2000" b="1" dirty="0" smtClean="0"/>
            <a:t>Read &amp; evaluate media reports</a:t>
          </a:r>
          <a:endParaRPr lang="en-US" sz="2000" b="1" dirty="0"/>
        </a:p>
      </dgm:t>
    </dgm:pt>
    <dgm:pt modelId="{4769772A-6513-4AA6-A131-A666D5C93577}" type="parTrans" cxnId="{D7E08A1D-E248-4CAD-8F5E-A9B435C1F25F}">
      <dgm:prSet/>
      <dgm:spPr/>
      <dgm:t>
        <a:bodyPr/>
        <a:lstStyle/>
        <a:p>
          <a:endParaRPr lang="en-US"/>
        </a:p>
      </dgm:t>
    </dgm:pt>
    <dgm:pt modelId="{86E2057E-D5CF-45C6-AFB8-5C6C621511F6}" type="sibTrans" cxnId="{D7E08A1D-E248-4CAD-8F5E-A9B435C1F25F}">
      <dgm:prSet/>
      <dgm:spPr/>
      <dgm:t>
        <a:bodyPr/>
        <a:lstStyle/>
        <a:p>
          <a:endParaRPr lang="en-US"/>
        </a:p>
      </dgm:t>
    </dgm:pt>
    <dgm:pt modelId="{61C4EB18-8394-4946-96D5-75FD45EA7304}">
      <dgm:prSet phldrT="[Text]" custT="1"/>
      <dgm:spPr>
        <a:solidFill>
          <a:schemeClr val="accent6">
            <a:alpha val="50000"/>
          </a:schemeClr>
        </a:solidFill>
        <a:ln>
          <a:solidFill>
            <a:schemeClr val="tx1"/>
          </a:solidFill>
          <a:prstDash val="dash"/>
        </a:ln>
        <a:effectLst>
          <a:glow rad="139700">
            <a:schemeClr val="accent6">
              <a:satMod val="175000"/>
              <a:alpha val="40000"/>
            </a:schemeClr>
          </a:glow>
        </a:effectLst>
      </dgm:spPr>
      <dgm:t>
        <a:bodyPr/>
        <a:lstStyle/>
        <a:p>
          <a:r>
            <a:rPr lang="en-US" sz="2000" b="1" dirty="0" smtClean="0"/>
            <a:t>Read &amp; understand original research reports</a:t>
          </a:r>
          <a:endParaRPr lang="en-US" sz="2000" b="1" dirty="0"/>
        </a:p>
      </dgm:t>
    </dgm:pt>
    <dgm:pt modelId="{54034B56-63DA-475E-8F36-9185C4AAA11A}" type="parTrans" cxnId="{1AA7318C-8604-4D7D-A417-DE90AB16E0E8}">
      <dgm:prSet/>
      <dgm:spPr/>
      <dgm:t>
        <a:bodyPr/>
        <a:lstStyle/>
        <a:p>
          <a:endParaRPr lang="en-US"/>
        </a:p>
      </dgm:t>
    </dgm:pt>
    <dgm:pt modelId="{3BF9BB81-E391-491E-9CB5-024FBCEEDF36}" type="sibTrans" cxnId="{1AA7318C-8604-4D7D-A417-DE90AB16E0E8}">
      <dgm:prSet/>
      <dgm:spPr/>
      <dgm:t>
        <a:bodyPr/>
        <a:lstStyle/>
        <a:p>
          <a:endParaRPr lang="en-US"/>
        </a:p>
      </dgm:t>
    </dgm:pt>
    <dgm:pt modelId="{6A502120-76AD-428F-BC7F-FC5296FD8477}">
      <dgm:prSet phldrT="[Text]" custT="1"/>
      <dgm:spPr>
        <a:solidFill>
          <a:schemeClr val="accent5">
            <a:alpha val="50000"/>
          </a:schemeClr>
        </a:solidFill>
      </dgm:spPr>
      <dgm:t>
        <a:bodyPr/>
        <a:lstStyle/>
        <a:p>
          <a:r>
            <a:rPr lang="en-US" sz="2000" b="1" dirty="0" smtClean="0"/>
            <a:t>Critique original research reports</a:t>
          </a:r>
          <a:endParaRPr lang="en-US" sz="2000" b="1" dirty="0"/>
        </a:p>
      </dgm:t>
    </dgm:pt>
    <dgm:pt modelId="{24B9DC7B-8A94-43EB-A93B-487E0A085B8B}" type="parTrans" cxnId="{BD4E3428-4518-4C85-9D8A-10F72E0228B1}">
      <dgm:prSet/>
      <dgm:spPr/>
      <dgm:t>
        <a:bodyPr/>
        <a:lstStyle/>
        <a:p>
          <a:endParaRPr lang="en-US"/>
        </a:p>
      </dgm:t>
    </dgm:pt>
    <dgm:pt modelId="{A00AA9B6-C58E-4426-9ED7-3D20E4ED22B7}" type="sibTrans" cxnId="{BD4E3428-4518-4C85-9D8A-10F72E0228B1}">
      <dgm:prSet/>
      <dgm:spPr/>
      <dgm:t>
        <a:bodyPr/>
        <a:lstStyle/>
        <a:p>
          <a:endParaRPr lang="en-US"/>
        </a:p>
      </dgm:t>
    </dgm:pt>
    <dgm:pt modelId="{E2BB9D90-92C2-48BE-913B-B7D0DAE1C0F3}">
      <dgm:prSet phldrT="[Text]" custT="1"/>
      <dgm:spPr>
        <a:solidFill>
          <a:schemeClr val="accent4">
            <a:alpha val="50000"/>
          </a:schemeClr>
        </a:solidFill>
        <a:ln>
          <a:solidFill>
            <a:schemeClr val="tx1"/>
          </a:solidFill>
          <a:prstDash val="dash"/>
        </a:ln>
        <a:effectLst>
          <a:glow rad="139700">
            <a:schemeClr val="accent4">
              <a:satMod val="175000"/>
              <a:alpha val="40000"/>
            </a:schemeClr>
          </a:glow>
        </a:effectLst>
      </dgm:spPr>
      <dgm:t>
        <a:bodyPr/>
        <a:lstStyle/>
        <a:p>
          <a:r>
            <a:rPr lang="en-US" sz="2000" b="1" dirty="0" smtClean="0"/>
            <a:t>Write scientifically to communicate your findings</a:t>
          </a:r>
          <a:endParaRPr lang="en-US" sz="2000" b="1" dirty="0"/>
        </a:p>
      </dgm:t>
    </dgm:pt>
    <dgm:pt modelId="{AA0D2EE1-4DED-4AA3-830F-63E046776338}" type="parTrans" cxnId="{02544F2B-8A0D-4991-8083-20F48556EF44}">
      <dgm:prSet/>
      <dgm:spPr/>
      <dgm:t>
        <a:bodyPr/>
        <a:lstStyle/>
        <a:p>
          <a:endParaRPr lang="en-US"/>
        </a:p>
      </dgm:t>
    </dgm:pt>
    <dgm:pt modelId="{33FBEEE3-2997-4516-B961-52AF7C712A80}" type="sibTrans" cxnId="{02544F2B-8A0D-4991-8083-20F48556EF44}">
      <dgm:prSet/>
      <dgm:spPr/>
      <dgm:t>
        <a:bodyPr/>
        <a:lstStyle/>
        <a:p>
          <a:endParaRPr lang="en-US"/>
        </a:p>
      </dgm:t>
    </dgm:pt>
    <dgm:pt modelId="{D51C946B-E438-4B44-A9E4-030F4F366036}">
      <dgm:prSet custT="1"/>
      <dgm:spPr/>
      <dgm:t>
        <a:bodyPr/>
        <a:lstStyle/>
        <a:p>
          <a:r>
            <a:rPr lang="en-US" sz="2000" b="1" dirty="0" smtClean="0"/>
            <a:t>Find original research reports</a:t>
          </a:r>
          <a:endParaRPr lang="en-US" sz="2000" b="1" dirty="0"/>
        </a:p>
      </dgm:t>
    </dgm:pt>
    <dgm:pt modelId="{FF12D8DC-FA28-4BEA-978E-9BB8C3CC7084}" type="parTrans" cxnId="{2B2C638A-CEBF-4556-970C-4AA5CA4BF8CB}">
      <dgm:prSet/>
      <dgm:spPr/>
      <dgm:t>
        <a:bodyPr/>
        <a:lstStyle/>
        <a:p>
          <a:endParaRPr lang="en-US"/>
        </a:p>
      </dgm:t>
    </dgm:pt>
    <dgm:pt modelId="{FC454ADB-FFAE-4621-A23F-653993A85A27}" type="sibTrans" cxnId="{2B2C638A-CEBF-4556-970C-4AA5CA4BF8CB}">
      <dgm:prSet/>
      <dgm:spPr/>
      <dgm:t>
        <a:bodyPr/>
        <a:lstStyle/>
        <a:p>
          <a:endParaRPr lang="en-US"/>
        </a:p>
      </dgm:t>
    </dgm:pt>
    <dgm:pt modelId="{F9EF4C1C-1908-40E1-9F29-E9F30F6C79A1}" type="pres">
      <dgm:prSet presAssocID="{E4FF4882-B610-499F-8CC4-39DF68D7322C}" presName="composite" presStyleCnt="0">
        <dgm:presLayoutVars>
          <dgm:chMax val="1"/>
          <dgm:dir/>
          <dgm:resizeHandles val="exact"/>
        </dgm:presLayoutVars>
      </dgm:prSet>
      <dgm:spPr/>
      <dgm:t>
        <a:bodyPr/>
        <a:lstStyle/>
        <a:p>
          <a:endParaRPr lang="en-US"/>
        </a:p>
      </dgm:t>
    </dgm:pt>
    <dgm:pt modelId="{07B10492-0DA6-4C56-954D-A0AF7B86AA53}" type="pres">
      <dgm:prSet presAssocID="{E4FF4882-B610-499F-8CC4-39DF68D7322C}" presName="radial" presStyleCnt="0">
        <dgm:presLayoutVars>
          <dgm:animLvl val="ctr"/>
        </dgm:presLayoutVars>
      </dgm:prSet>
      <dgm:spPr/>
    </dgm:pt>
    <dgm:pt modelId="{562FE001-1E70-4085-9890-1631840C5140}" type="pres">
      <dgm:prSet presAssocID="{6094C5E4-1230-41AE-8DA7-6110B4250FE9}" presName="centerShape" presStyleLbl="vennNode1" presStyleIdx="0" presStyleCnt="6" custScaleX="131440" custScaleY="127539"/>
      <dgm:spPr/>
      <dgm:t>
        <a:bodyPr/>
        <a:lstStyle/>
        <a:p>
          <a:endParaRPr lang="en-US"/>
        </a:p>
      </dgm:t>
    </dgm:pt>
    <dgm:pt modelId="{C98223F3-51B4-477C-A38F-FAD26915DD22}" type="pres">
      <dgm:prSet presAssocID="{69FC1CBF-C6EB-482D-AF75-03C2C3F2437B}" presName="node" presStyleLbl="vennNode1" presStyleIdx="1" presStyleCnt="6" custScaleX="203077" custScaleY="68447" custRadScaleRad="114794">
        <dgm:presLayoutVars>
          <dgm:bulletEnabled val="1"/>
        </dgm:presLayoutVars>
      </dgm:prSet>
      <dgm:spPr/>
      <dgm:t>
        <a:bodyPr/>
        <a:lstStyle/>
        <a:p>
          <a:endParaRPr lang="en-US"/>
        </a:p>
      </dgm:t>
    </dgm:pt>
    <dgm:pt modelId="{1CEE24ED-ABFD-4DE0-AEBE-ED17795B5AB4}" type="pres">
      <dgm:prSet presAssocID="{D51C946B-E438-4B44-A9E4-030F4F366036}" presName="node" presStyleLbl="vennNode1" presStyleIdx="2" presStyleCnt="6" custScaleX="164822" custRadScaleRad="153072" custRadScaleInc="13054">
        <dgm:presLayoutVars>
          <dgm:bulletEnabled val="1"/>
        </dgm:presLayoutVars>
      </dgm:prSet>
      <dgm:spPr/>
      <dgm:t>
        <a:bodyPr/>
        <a:lstStyle/>
        <a:p>
          <a:endParaRPr lang="en-US"/>
        </a:p>
      </dgm:t>
    </dgm:pt>
    <dgm:pt modelId="{8C2424BA-D7CC-4D92-8C69-C736E01094F6}" type="pres">
      <dgm:prSet presAssocID="{61C4EB18-8394-4946-96D5-75FD45EA7304}" presName="node" presStyleLbl="vennNode1" presStyleIdx="3" presStyleCnt="6" custScaleX="231691" custRadScaleRad="160669" custRadScaleInc="-30262">
        <dgm:presLayoutVars>
          <dgm:bulletEnabled val="1"/>
        </dgm:presLayoutVars>
      </dgm:prSet>
      <dgm:spPr/>
      <dgm:t>
        <a:bodyPr/>
        <a:lstStyle/>
        <a:p>
          <a:endParaRPr lang="en-US"/>
        </a:p>
      </dgm:t>
    </dgm:pt>
    <dgm:pt modelId="{60E43A14-2B5E-4C21-A09C-DC8D65ED2FE3}" type="pres">
      <dgm:prSet presAssocID="{6A502120-76AD-428F-BC7F-FC5296FD8477}" presName="node" presStyleLbl="vennNode1" presStyleIdx="4" presStyleCnt="6" custScaleX="204177" custRadScaleRad="148037" custRadScaleInc="27162">
        <dgm:presLayoutVars>
          <dgm:bulletEnabled val="1"/>
        </dgm:presLayoutVars>
      </dgm:prSet>
      <dgm:spPr/>
      <dgm:t>
        <a:bodyPr/>
        <a:lstStyle/>
        <a:p>
          <a:endParaRPr lang="en-US"/>
        </a:p>
      </dgm:t>
    </dgm:pt>
    <dgm:pt modelId="{5B3B1C2F-07D4-4487-95FA-AAA5D9408097}" type="pres">
      <dgm:prSet presAssocID="{E2BB9D90-92C2-48BE-913B-B7D0DAE1C0F3}" presName="node" presStyleLbl="vennNode1" presStyleIdx="5" presStyleCnt="6" custScaleX="197971" custRadScaleRad="155356" custRadScaleInc="-13230">
        <dgm:presLayoutVars>
          <dgm:bulletEnabled val="1"/>
        </dgm:presLayoutVars>
      </dgm:prSet>
      <dgm:spPr/>
      <dgm:t>
        <a:bodyPr/>
        <a:lstStyle/>
        <a:p>
          <a:endParaRPr lang="en-US"/>
        </a:p>
      </dgm:t>
    </dgm:pt>
  </dgm:ptLst>
  <dgm:cxnLst>
    <dgm:cxn modelId="{BD4E3428-4518-4C85-9D8A-10F72E0228B1}" srcId="{6094C5E4-1230-41AE-8DA7-6110B4250FE9}" destId="{6A502120-76AD-428F-BC7F-FC5296FD8477}" srcOrd="3" destOrd="0" parTransId="{24B9DC7B-8A94-43EB-A93B-487E0A085B8B}" sibTransId="{A00AA9B6-C58E-4426-9ED7-3D20E4ED22B7}"/>
    <dgm:cxn modelId="{F50B9217-45EB-45CD-BE85-F44495E9E6F0}" type="presOf" srcId="{D51C946B-E438-4B44-A9E4-030F4F366036}" destId="{1CEE24ED-ABFD-4DE0-AEBE-ED17795B5AB4}" srcOrd="0" destOrd="0" presId="urn:microsoft.com/office/officeart/2005/8/layout/radial3"/>
    <dgm:cxn modelId="{36CF2E7F-7D60-4957-9B1E-7A7A7A440421}" type="presOf" srcId="{6A502120-76AD-428F-BC7F-FC5296FD8477}" destId="{60E43A14-2B5E-4C21-A09C-DC8D65ED2FE3}" srcOrd="0" destOrd="0" presId="urn:microsoft.com/office/officeart/2005/8/layout/radial3"/>
    <dgm:cxn modelId="{8DB69E7D-5EB9-47C2-8942-72F21613D65D}" type="presOf" srcId="{E2BB9D90-92C2-48BE-913B-B7D0DAE1C0F3}" destId="{5B3B1C2F-07D4-4487-95FA-AAA5D9408097}" srcOrd="0" destOrd="0" presId="urn:microsoft.com/office/officeart/2005/8/layout/radial3"/>
    <dgm:cxn modelId="{2B2C638A-CEBF-4556-970C-4AA5CA4BF8CB}" srcId="{6094C5E4-1230-41AE-8DA7-6110B4250FE9}" destId="{D51C946B-E438-4B44-A9E4-030F4F366036}" srcOrd="1" destOrd="0" parTransId="{FF12D8DC-FA28-4BEA-978E-9BB8C3CC7084}" sibTransId="{FC454ADB-FFAE-4621-A23F-653993A85A27}"/>
    <dgm:cxn modelId="{1AA7318C-8604-4D7D-A417-DE90AB16E0E8}" srcId="{6094C5E4-1230-41AE-8DA7-6110B4250FE9}" destId="{61C4EB18-8394-4946-96D5-75FD45EA7304}" srcOrd="2" destOrd="0" parTransId="{54034B56-63DA-475E-8F36-9185C4AAA11A}" sibTransId="{3BF9BB81-E391-491E-9CB5-024FBCEEDF36}"/>
    <dgm:cxn modelId="{0D30A1E1-EAE7-4B17-B14B-8AA632554318}" type="presOf" srcId="{6094C5E4-1230-41AE-8DA7-6110B4250FE9}" destId="{562FE001-1E70-4085-9890-1631840C5140}" srcOrd="0" destOrd="0" presId="urn:microsoft.com/office/officeart/2005/8/layout/radial3"/>
    <dgm:cxn modelId="{5748AE0B-1398-47E5-AE7D-B020D2D03EA6}" type="presOf" srcId="{E4FF4882-B610-499F-8CC4-39DF68D7322C}" destId="{F9EF4C1C-1908-40E1-9F29-E9F30F6C79A1}" srcOrd="0" destOrd="0" presId="urn:microsoft.com/office/officeart/2005/8/layout/radial3"/>
    <dgm:cxn modelId="{A3C5B21C-B8A5-41B4-87E4-8B70FE766E10}" type="presOf" srcId="{61C4EB18-8394-4946-96D5-75FD45EA7304}" destId="{8C2424BA-D7CC-4D92-8C69-C736E01094F6}" srcOrd="0" destOrd="0" presId="urn:microsoft.com/office/officeart/2005/8/layout/radial3"/>
    <dgm:cxn modelId="{D7E08A1D-E248-4CAD-8F5E-A9B435C1F25F}" srcId="{6094C5E4-1230-41AE-8DA7-6110B4250FE9}" destId="{69FC1CBF-C6EB-482D-AF75-03C2C3F2437B}" srcOrd="0" destOrd="0" parTransId="{4769772A-6513-4AA6-A131-A666D5C93577}" sibTransId="{86E2057E-D5CF-45C6-AFB8-5C6C621511F6}"/>
    <dgm:cxn modelId="{C93534F0-E8E2-4B5C-964C-3F8C978FA77E}" srcId="{E4FF4882-B610-499F-8CC4-39DF68D7322C}" destId="{6094C5E4-1230-41AE-8DA7-6110B4250FE9}" srcOrd="0" destOrd="0" parTransId="{166950FE-40BF-4A7D-AD92-4CB756B8CC53}" sibTransId="{A4DE8345-6F5E-4F95-B676-5ECCC2B545A5}"/>
    <dgm:cxn modelId="{02544F2B-8A0D-4991-8083-20F48556EF44}" srcId="{6094C5E4-1230-41AE-8DA7-6110B4250FE9}" destId="{E2BB9D90-92C2-48BE-913B-B7D0DAE1C0F3}" srcOrd="4" destOrd="0" parTransId="{AA0D2EE1-4DED-4AA3-830F-63E046776338}" sibTransId="{33FBEEE3-2997-4516-B961-52AF7C712A80}"/>
    <dgm:cxn modelId="{7E0702B8-3BE6-4023-9C31-E1F78E08ED00}" type="presOf" srcId="{69FC1CBF-C6EB-482D-AF75-03C2C3F2437B}" destId="{C98223F3-51B4-477C-A38F-FAD26915DD22}" srcOrd="0" destOrd="0" presId="urn:microsoft.com/office/officeart/2005/8/layout/radial3"/>
    <dgm:cxn modelId="{D47B6D28-EB0B-4295-B92C-4B668A259F87}" type="presParOf" srcId="{F9EF4C1C-1908-40E1-9F29-E9F30F6C79A1}" destId="{07B10492-0DA6-4C56-954D-A0AF7B86AA53}" srcOrd="0" destOrd="0" presId="urn:microsoft.com/office/officeart/2005/8/layout/radial3"/>
    <dgm:cxn modelId="{91D3CFF1-BC7F-4366-8624-ADB38C7E4065}" type="presParOf" srcId="{07B10492-0DA6-4C56-954D-A0AF7B86AA53}" destId="{562FE001-1E70-4085-9890-1631840C5140}" srcOrd="0" destOrd="0" presId="urn:microsoft.com/office/officeart/2005/8/layout/radial3"/>
    <dgm:cxn modelId="{C77DF16C-9CA8-4E99-9472-1E5C265B5566}" type="presParOf" srcId="{07B10492-0DA6-4C56-954D-A0AF7B86AA53}" destId="{C98223F3-51B4-477C-A38F-FAD26915DD22}" srcOrd="1" destOrd="0" presId="urn:microsoft.com/office/officeart/2005/8/layout/radial3"/>
    <dgm:cxn modelId="{38D6BBA0-EF6A-48AB-BB40-506F899D3EEA}" type="presParOf" srcId="{07B10492-0DA6-4C56-954D-A0AF7B86AA53}" destId="{1CEE24ED-ABFD-4DE0-AEBE-ED17795B5AB4}" srcOrd="2" destOrd="0" presId="urn:microsoft.com/office/officeart/2005/8/layout/radial3"/>
    <dgm:cxn modelId="{6583EA07-B5C6-4FAE-939D-19B068F17DBD}" type="presParOf" srcId="{07B10492-0DA6-4C56-954D-A0AF7B86AA53}" destId="{8C2424BA-D7CC-4D92-8C69-C736E01094F6}" srcOrd="3" destOrd="0" presId="urn:microsoft.com/office/officeart/2005/8/layout/radial3"/>
    <dgm:cxn modelId="{DA6DA4D4-0633-4712-A8F8-BA5594E91106}" type="presParOf" srcId="{07B10492-0DA6-4C56-954D-A0AF7B86AA53}" destId="{60E43A14-2B5E-4C21-A09C-DC8D65ED2FE3}" srcOrd="4" destOrd="0" presId="urn:microsoft.com/office/officeart/2005/8/layout/radial3"/>
    <dgm:cxn modelId="{AA3F6F4A-DE48-47D6-ACCA-0D842D1C06C6}" type="presParOf" srcId="{07B10492-0DA6-4C56-954D-A0AF7B86AA53}" destId="{5B3B1C2F-07D4-4487-95FA-AAA5D9408097}" srcOrd="5"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2FE001-1E70-4085-9890-1631840C5140}">
      <dsp:nvSpPr>
        <dsp:cNvPr id="0" name=""/>
        <dsp:cNvSpPr/>
      </dsp:nvSpPr>
      <dsp:spPr>
        <a:xfrm>
          <a:off x="2763746" y="746644"/>
          <a:ext cx="3859869" cy="3745313"/>
        </a:xfrm>
        <a:prstGeom prst="ellipse">
          <a:avLst/>
        </a:prstGeom>
        <a:solidFill>
          <a:schemeClr val="accent1">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smtClean="0"/>
            <a:t>Become scientifically literate with psychological research</a:t>
          </a:r>
          <a:endParaRPr lang="en-US" sz="2800" b="1" kern="1200" dirty="0"/>
        </a:p>
      </dsp:txBody>
      <dsp:txXfrm>
        <a:off x="3329011" y="1295132"/>
        <a:ext cx="2729339" cy="2648337"/>
      </dsp:txXfrm>
    </dsp:sp>
    <dsp:sp modelId="{C98223F3-51B4-477C-A38F-FAD26915DD22}">
      <dsp:nvSpPr>
        <dsp:cNvPr id="0" name=""/>
        <dsp:cNvSpPr/>
      </dsp:nvSpPr>
      <dsp:spPr>
        <a:xfrm>
          <a:off x="3202790" y="0"/>
          <a:ext cx="2981781" cy="1005008"/>
        </a:xfrm>
        <a:prstGeom prst="ellipse">
          <a:avLst/>
        </a:prstGeom>
        <a:solidFill>
          <a:schemeClr val="accent3">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Read &amp; evaluate media reports</a:t>
          </a:r>
          <a:endParaRPr lang="en-US" sz="2000" b="1" kern="1200" dirty="0"/>
        </a:p>
      </dsp:txBody>
      <dsp:txXfrm>
        <a:off x="3639462" y="147180"/>
        <a:ext cx="2108437" cy="710648"/>
      </dsp:txXfrm>
    </dsp:sp>
    <dsp:sp modelId="{1CEE24ED-ABFD-4DE0-AEBE-ED17795B5AB4}">
      <dsp:nvSpPr>
        <dsp:cNvPr id="0" name=""/>
        <dsp:cNvSpPr/>
      </dsp:nvSpPr>
      <dsp:spPr>
        <a:xfrm>
          <a:off x="6374998" y="1447815"/>
          <a:ext cx="2420083" cy="1468301"/>
        </a:xfrm>
        <a:prstGeom prst="ellipse">
          <a:avLst/>
        </a:prstGeom>
        <a:solidFill>
          <a:schemeClr val="accent5">
            <a:alpha val="50000"/>
            <a:hueOff val="-3973551"/>
            <a:satOff val="15924"/>
            <a:lumOff val="34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Find original research reports</a:t>
          </a:r>
          <a:endParaRPr lang="en-US" sz="2000" b="1" kern="1200" dirty="0"/>
        </a:p>
      </dsp:txBody>
      <dsp:txXfrm>
        <a:off x="6729411" y="1662843"/>
        <a:ext cx="1711257" cy="1038245"/>
      </dsp:txXfrm>
    </dsp:sp>
    <dsp:sp modelId="{8C2424BA-D7CC-4D92-8C69-C736E01094F6}">
      <dsp:nvSpPr>
        <dsp:cNvPr id="0" name=""/>
        <dsp:cNvSpPr/>
      </dsp:nvSpPr>
      <dsp:spPr>
        <a:xfrm>
          <a:off x="5589682" y="3521263"/>
          <a:ext cx="3401921" cy="1468301"/>
        </a:xfrm>
        <a:prstGeom prst="ellipse">
          <a:avLst/>
        </a:prstGeom>
        <a:solidFill>
          <a:schemeClr val="accent6">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Read &amp; understand original research reports</a:t>
          </a:r>
          <a:endParaRPr lang="en-US" sz="2000" b="1" kern="1200" dirty="0"/>
        </a:p>
      </dsp:txBody>
      <dsp:txXfrm>
        <a:off x="6087882" y="3736291"/>
        <a:ext cx="2405521" cy="1038245"/>
      </dsp:txXfrm>
    </dsp:sp>
    <dsp:sp modelId="{60E43A14-2B5E-4C21-A09C-DC8D65ED2FE3}">
      <dsp:nvSpPr>
        <dsp:cNvPr id="0" name=""/>
        <dsp:cNvSpPr/>
      </dsp:nvSpPr>
      <dsp:spPr>
        <a:xfrm>
          <a:off x="862455" y="3484675"/>
          <a:ext cx="2997933" cy="1468301"/>
        </a:xfrm>
        <a:prstGeom prst="ellipse">
          <a:avLst/>
        </a:prstGeom>
        <a:solidFill>
          <a:schemeClr val="accent5">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Critique original research reports</a:t>
          </a:r>
          <a:endParaRPr lang="en-US" sz="2000" b="1" kern="1200" dirty="0"/>
        </a:p>
      </dsp:txBody>
      <dsp:txXfrm>
        <a:off x="1301492" y="3699703"/>
        <a:ext cx="2119859" cy="1038245"/>
      </dsp:txXfrm>
    </dsp:sp>
    <dsp:sp modelId="{5B3B1C2F-07D4-4487-95FA-AAA5D9408097}">
      <dsp:nvSpPr>
        <dsp:cNvPr id="0" name=""/>
        <dsp:cNvSpPr/>
      </dsp:nvSpPr>
      <dsp:spPr>
        <a:xfrm>
          <a:off x="304801" y="1447781"/>
          <a:ext cx="2906810" cy="1468301"/>
        </a:xfrm>
        <a:prstGeom prst="ellipse">
          <a:avLst/>
        </a:prstGeom>
        <a:solidFill>
          <a:schemeClr val="accent4">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Write scientifically to communicate your findings</a:t>
          </a:r>
          <a:endParaRPr lang="en-US" sz="2000" b="1" kern="1200" dirty="0"/>
        </a:p>
      </dsp:txBody>
      <dsp:txXfrm>
        <a:off x="730493" y="1662809"/>
        <a:ext cx="2055426" cy="103824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9DA9A0-C1F4-4652-95B8-17F2BBF3389A}">
      <dsp:nvSpPr>
        <dsp:cNvPr id="0" name=""/>
        <dsp:cNvSpPr/>
      </dsp:nvSpPr>
      <dsp:spPr>
        <a:xfrm>
          <a:off x="3009228" y="2313678"/>
          <a:ext cx="2211142" cy="221114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1733550">
            <a:lnSpc>
              <a:spcPct val="90000"/>
            </a:lnSpc>
            <a:spcBef>
              <a:spcPct val="0"/>
            </a:spcBef>
            <a:spcAft>
              <a:spcPct val="35000"/>
            </a:spcAft>
          </a:pPr>
          <a:r>
            <a:rPr lang="en-US" sz="3900" kern="1200" dirty="0" smtClean="0"/>
            <a:t>Test Anxiety</a:t>
          </a:r>
          <a:endParaRPr lang="en-US" sz="3900" kern="1200" dirty="0"/>
        </a:p>
      </dsp:txBody>
      <dsp:txXfrm>
        <a:off x="3333042" y="2637492"/>
        <a:ext cx="1563514" cy="1563514"/>
      </dsp:txXfrm>
    </dsp:sp>
    <dsp:sp modelId="{AE78CB6B-8ACB-43F2-8869-2D9A9EBC0278}">
      <dsp:nvSpPr>
        <dsp:cNvPr id="0" name=""/>
        <dsp:cNvSpPr/>
      </dsp:nvSpPr>
      <dsp:spPr>
        <a:xfrm rot="11700000">
          <a:off x="1339356" y="2580625"/>
          <a:ext cx="1643162" cy="630175"/>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9830CE3-B61F-432A-B764-79D780BFEC31}">
      <dsp:nvSpPr>
        <dsp:cNvPr id="0" name=""/>
        <dsp:cNvSpPr/>
      </dsp:nvSpPr>
      <dsp:spPr>
        <a:xfrm>
          <a:off x="317059" y="1842838"/>
          <a:ext cx="2100585" cy="16804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59055" rIns="59055" bIns="59055" numCol="1" spcCol="1270" anchor="ctr" anchorCtr="0">
          <a:noAutofit/>
        </a:bodyPr>
        <a:lstStyle/>
        <a:p>
          <a:pPr lvl="0" algn="ctr" defTabSz="1377950">
            <a:lnSpc>
              <a:spcPct val="90000"/>
            </a:lnSpc>
            <a:spcBef>
              <a:spcPct val="0"/>
            </a:spcBef>
            <a:spcAft>
              <a:spcPct val="35000"/>
            </a:spcAft>
          </a:pPr>
          <a:r>
            <a:rPr lang="en-US" sz="3100" kern="1200" dirty="0" smtClean="0"/>
            <a:t>Cognitive</a:t>
          </a:r>
          <a:endParaRPr lang="en-US" sz="3100" kern="1200" dirty="0"/>
        </a:p>
      </dsp:txBody>
      <dsp:txXfrm>
        <a:off x="366278" y="1892057"/>
        <a:ext cx="2002147" cy="1582030"/>
      </dsp:txXfrm>
    </dsp:sp>
    <dsp:sp modelId="{CA6542F8-A157-484D-B8DC-D4E59D553D32}">
      <dsp:nvSpPr>
        <dsp:cNvPr id="0" name=""/>
        <dsp:cNvSpPr/>
      </dsp:nvSpPr>
      <dsp:spPr>
        <a:xfrm rot="14700000">
          <a:off x="2438352" y="1270894"/>
          <a:ext cx="1643162" cy="630175"/>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168A83D-2509-4869-A4E1-CA8C8781EC13}">
      <dsp:nvSpPr>
        <dsp:cNvPr id="0" name=""/>
        <dsp:cNvSpPr/>
      </dsp:nvSpPr>
      <dsp:spPr>
        <a:xfrm>
          <a:off x="1862425" y="1142"/>
          <a:ext cx="2100585" cy="16804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59055" rIns="59055" bIns="59055" numCol="1" spcCol="1270" anchor="ctr" anchorCtr="0">
          <a:noAutofit/>
        </a:bodyPr>
        <a:lstStyle/>
        <a:p>
          <a:pPr lvl="0" algn="ctr" defTabSz="1377950">
            <a:lnSpc>
              <a:spcPct val="90000"/>
            </a:lnSpc>
            <a:spcBef>
              <a:spcPct val="0"/>
            </a:spcBef>
            <a:spcAft>
              <a:spcPct val="35000"/>
            </a:spcAft>
          </a:pPr>
          <a:r>
            <a:rPr lang="en-US" sz="3100" kern="1200" dirty="0" smtClean="0"/>
            <a:t>Educational</a:t>
          </a:r>
          <a:endParaRPr lang="en-US" sz="3100" kern="1200" dirty="0"/>
        </a:p>
      </dsp:txBody>
      <dsp:txXfrm>
        <a:off x="1911644" y="50361"/>
        <a:ext cx="2002147" cy="1582030"/>
      </dsp:txXfrm>
    </dsp:sp>
    <dsp:sp modelId="{4D2F7E0F-FBAF-4DE6-95D0-6B1A031E9C9B}">
      <dsp:nvSpPr>
        <dsp:cNvPr id="0" name=""/>
        <dsp:cNvSpPr/>
      </dsp:nvSpPr>
      <dsp:spPr>
        <a:xfrm rot="17700000">
          <a:off x="4148085" y="1270894"/>
          <a:ext cx="1643162" cy="630175"/>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5A518C3-C9A6-4613-9E99-4A9D9B2DB88E}">
      <dsp:nvSpPr>
        <dsp:cNvPr id="0" name=""/>
        <dsp:cNvSpPr/>
      </dsp:nvSpPr>
      <dsp:spPr>
        <a:xfrm>
          <a:off x="4266589" y="1142"/>
          <a:ext cx="2100585" cy="16804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59055" rIns="59055" bIns="59055" numCol="1" spcCol="1270" anchor="ctr" anchorCtr="0">
          <a:noAutofit/>
        </a:bodyPr>
        <a:lstStyle/>
        <a:p>
          <a:pPr lvl="0" algn="ctr" defTabSz="1377950">
            <a:lnSpc>
              <a:spcPct val="90000"/>
            </a:lnSpc>
            <a:spcBef>
              <a:spcPct val="0"/>
            </a:spcBef>
            <a:spcAft>
              <a:spcPct val="35000"/>
            </a:spcAft>
          </a:pPr>
          <a:r>
            <a:rPr lang="en-US" sz="3100" kern="1200" dirty="0" smtClean="0"/>
            <a:t>Clinical</a:t>
          </a:r>
          <a:endParaRPr lang="en-US" sz="3100" kern="1200" dirty="0"/>
        </a:p>
      </dsp:txBody>
      <dsp:txXfrm>
        <a:off x="4315808" y="50361"/>
        <a:ext cx="2002147" cy="1582030"/>
      </dsp:txXfrm>
    </dsp:sp>
    <dsp:sp modelId="{E29279F8-F953-463E-9664-18D11229C466}">
      <dsp:nvSpPr>
        <dsp:cNvPr id="0" name=""/>
        <dsp:cNvSpPr/>
      </dsp:nvSpPr>
      <dsp:spPr>
        <a:xfrm rot="20700000">
          <a:off x="5247080" y="2580625"/>
          <a:ext cx="1643162" cy="630175"/>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D879BB5-DF9F-4E95-91A3-EB23062DEC47}">
      <dsp:nvSpPr>
        <dsp:cNvPr id="0" name=""/>
        <dsp:cNvSpPr/>
      </dsp:nvSpPr>
      <dsp:spPr>
        <a:xfrm>
          <a:off x="5811955" y="1842838"/>
          <a:ext cx="2100585" cy="16804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59055" rIns="59055" bIns="59055" numCol="1" spcCol="1270" anchor="ctr" anchorCtr="0">
          <a:noAutofit/>
        </a:bodyPr>
        <a:lstStyle/>
        <a:p>
          <a:pPr lvl="0" algn="ctr" defTabSz="1377950">
            <a:lnSpc>
              <a:spcPct val="90000"/>
            </a:lnSpc>
            <a:spcBef>
              <a:spcPct val="0"/>
            </a:spcBef>
            <a:spcAft>
              <a:spcPct val="35000"/>
            </a:spcAft>
          </a:pPr>
          <a:r>
            <a:rPr lang="en-US" sz="3100" kern="1200" dirty="0" smtClean="0"/>
            <a:t>Counseling</a:t>
          </a:r>
          <a:endParaRPr lang="en-US" sz="3100" kern="1200" dirty="0"/>
        </a:p>
      </dsp:txBody>
      <dsp:txXfrm>
        <a:off x="5861174" y="1892057"/>
        <a:ext cx="2002147" cy="15820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2FE001-1E70-4085-9890-1631840C5140}">
      <dsp:nvSpPr>
        <dsp:cNvPr id="0" name=""/>
        <dsp:cNvSpPr/>
      </dsp:nvSpPr>
      <dsp:spPr>
        <a:xfrm>
          <a:off x="2763746" y="746644"/>
          <a:ext cx="3859869" cy="3745313"/>
        </a:xfrm>
        <a:prstGeom prst="ellipse">
          <a:avLst/>
        </a:prstGeom>
        <a:solidFill>
          <a:schemeClr val="accent1">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smtClean="0"/>
            <a:t>Become scientifically literate with psychological research</a:t>
          </a:r>
          <a:endParaRPr lang="en-US" sz="2800" b="1" kern="1200" dirty="0"/>
        </a:p>
      </dsp:txBody>
      <dsp:txXfrm>
        <a:off x="3329011" y="1295132"/>
        <a:ext cx="2729339" cy="2648337"/>
      </dsp:txXfrm>
    </dsp:sp>
    <dsp:sp modelId="{C98223F3-51B4-477C-A38F-FAD26915DD22}">
      <dsp:nvSpPr>
        <dsp:cNvPr id="0" name=""/>
        <dsp:cNvSpPr/>
      </dsp:nvSpPr>
      <dsp:spPr>
        <a:xfrm>
          <a:off x="3202790" y="0"/>
          <a:ext cx="2981781" cy="1005008"/>
        </a:xfrm>
        <a:prstGeom prst="ellipse">
          <a:avLst/>
        </a:prstGeom>
        <a:solidFill>
          <a:schemeClr val="accent3">
            <a:alpha val="50000"/>
          </a:schemeClr>
        </a:solidFill>
        <a:ln w="25400" cap="flat" cmpd="sng" algn="ctr">
          <a:solidFill>
            <a:schemeClr val="tx1"/>
          </a:solidFill>
          <a:prstDash val="dash"/>
        </a:ln>
        <a:effectLst>
          <a:glow rad="101600">
            <a:schemeClr val="accent3">
              <a:satMod val="175000"/>
              <a:alpha val="40000"/>
            </a:schemeClr>
          </a:glow>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Read &amp; evaluate media reports</a:t>
          </a:r>
          <a:endParaRPr lang="en-US" sz="2000" b="1" kern="1200" dirty="0"/>
        </a:p>
      </dsp:txBody>
      <dsp:txXfrm>
        <a:off x="3639462" y="147180"/>
        <a:ext cx="2108437" cy="710648"/>
      </dsp:txXfrm>
    </dsp:sp>
    <dsp:sp modelId="{1CEE24ED-ABFD-4DE0-AEBE-ED17795B5AB4}">
      <dsp:nvSpPr>
        <dsp:cNvPr id="0" name=""/>
        <dsp:cNvSpPr/>
      </dsp:nvSpPr>
      <dsp:spPr>
        <a:xfrm>
          <a:off x="6374998" y="1447815"/>
          <a:ext cx="2420083" cy="1468301"/>
        </a:xfrm>
        <a:prstGeom prst="ellipse">
          <a:avLst/>
        </a:prstGeom>
        <a:solidFill>
          <a:schemeClr val="accent5">
            <a:alpha val="50000"/>
            <a:hueOff val="-3973551"/>
            <a:satOff val="15924"/>
            <a:lumOff val="34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Find original research reports</a:t>
          </a:r>
          <a:endParaRPr lang="en-US" sz="2000" b="1" kern="1200" dirty="0"/>
        </a:p>
      </dsp:txBody>
      <dsp:txXfrm>
        <a:off x="6729411" y="1662843"/>
        <a:ext cx="1711257" cy="1038245"/>
      </dsp:txXfrm>
    </dsp:sp>
    <dsp:sp modelId="{8C2424BA-D7CC-4D92-8C69-C736E01094F6}">
      <dsp:nvSpPr>
        <dsp:cNvPr id="0" name=""/>
        <dsp:cNvSpPr/>
      </dsp:nvSpPr>
      <dsp:spPr>
        <a:xfrm>
          <a:off x="5589682" y="3521263"/>
          <a:ext cx="3401921" cy="1468301"/>
        </a:xfrm>
        <a:prstGeom prst="ellipse">
          <a:avLst/>
        </a:prstGeom>
        <a:solidFill>
          <a:schemeClr val="accent6">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Read &amp; understand original research reports</a:t>
          </a:r>
          <a:endParaRPr lang="en-US" sz="2000" b="1" kern="1200" dirty="0"/>
        </a:p>
      </dsp:txBody>
      <dsp:txXfrm>
        <a:off x="6087882" y="3736291"/>
        <a:ext cx="2405521" cy="1038245"/>
      </dsp:txXfrm>
    </dsp:sp>
    <dsp:sp modelId="{60E43A14-2B5E-4C21-A09C-DC8D65ED2FE3}">
      <dsp:nvSpPr>
        <dsp:cNvPr id="0" name=""/>
        <dsp:cNvSpPr/>
      </dsp:nvSpPr>
      <dsp:spPr>
        <a:xfrm>
          <a:off x="862455" y="3484675"/>
          <a:ext cx="2997933" cy="1468301"/>
        </a:xfrm>
        <a:prstGeom prst="ellipse">
          <a:avLst/>
        </a:prstGeom>
        <a:solidFill>
          <a:schemeClr val="accent5">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Critique original research reports</a:t>
          </a:r>
          <a:endParaRPr lang="en-US" sz="2000" b="1" kern="1200" dirty="0"/>
        </a:p>
      </dsp:txBody>
      <dsp:txXfrm>
        <a:off x="1301492" y="3699703"/>
        <a:ext cx="2119859" cy="1038245"/>
      </dsp:txXfrm>
    </dsp:sp>
    <dsp:sp modelId="{5B3B1C2F-07D4-4487-95FA-AAA5D9408097}">
      <dsp:nvSpPr>
        <dsp:cNvPr id="0" name=""/>
        <dsp:cNvSpPr/>
      </dsp:nvSpPr>
      <dsp:spPr>
        <a:xfrm>
          <a:off x="304801" y="1447781"/>
          <a:ext cx="2906810" cy="1468301"/>
        </a:xfrm>
        <a:prstGeom prst="ellipse">
          <a:avLst/>
        </a:prstGeom>
        <a:solidFill>
          <a:schemeClr val="accent4">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Write scientifically to communicate your findings</a:t>
          </a:r>
          <a:endParaRPr lang="en-US" sz="2000" b="1" kern="1200" dirty="0"/>
        </a:p>
      </dsp:txBody>
      <dsp:txXfrm>
        <a:off x="730493" y="1662809"/>
        <a:ext cx="2055426" cy="10382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D3FF44-EECF-4B56-939D-2FDDA289AA09}">
      <dsp:nvSpPr>
        <dsp:cNvPr id="0" name=""/>
        <dsp:cNvSpPr/>
      </dsp:nvSpPr>
      <dsp:spPr>
        <a:xfrm>
          <a:off x="0" y="0"/>
          <a:ext cx="6336792" cy="77838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kern="1200" dirty="0" smtClean="0"/>
            <a:t>Review the literature</a:t>
          </a:r>
          <a:endParaRPr lang="en-US" sz="2800" b="1" kern="1200" dirty="0"/>
        </a:p>
      </dsp:txBody>
      <dsp:txXfrm>
        <a:off x="22798" y="22798"/>
        <a:ext cx="5405785" cy="732787"/>
      </dsp:txXfrm>
    </dsp:sp>
    <dsp:sp modelId="{603E8C49-E8EC-4D94-AEA5-AC224AAADE4B}">
      <dsp:nvSpPr>
        <dsp:cNvPr id="0" name=""/>
        <dsp:cNvSpPr/>
      </dsp:nvSpPr>
      <dsp:spPr>
        <a:xfrm>
          <a:off x="473202" y="886491"/>
          <a:ext cx="6336792" cy="77838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kern="1200" dirty="0" smtClean="0"/>
            <a:t>Form a hypothesis</a:t>
          </a:r>
          <a:endParaRPr lang="en-US" sz="2800" b="1" kern="1200" dirty="0"/>
        </a:p>
      </dsp:txBody>
      <dsp:txXfrm>
        <a:off x="496000" y="909289"/>
        <a:ext cx="5312045" cy="732787"/>
      </dsp:txXfrm>
    </dsp:sp>
    <dsp:sp modelId="{844CC83E-BDD6-4EF3-ABBF-8085E2962A19}">
      <dsp:nvSpPr>
        <dsp:cNvPr id="0" name=""/>
        <dsp:cNvSpPr/>
      </dsp:nvSpPr>
      <dsp:spPr>
        <a:xfrm>
          <a:off x="761971" y="1772983"/>
          <a:ext cx="6857993" cy="77838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kern="1200" dirty="0" smtClean="0"/>
            <a:t>Propose a study &amp; get approval</a:t>
          </a:r>
          <a:endParaRPr lang="en-US" sz="2800" b="1" kern="1200" dirty="0"/>
        </a:p>
      </dsp:txBody>
      <dsp:txXfrm>
        <a:off x="784769" y="1795781"/>
        <a:ext cx="5752711" cy="732786"/>
      </dsp:txXfrm>
    </dsp:sp>
    <dsp:sp modelId="{A54AEDF2-2D0C-4245-9D8A-18950FA3ABBF}">
      <dsp:nvSpPr>
        <dsp:cNvPr id="0" name=""/>
        <dsp:cNvSpPr/>
      </dsp:nvSpPr>
      <dsp:spPr>
        <a:xfrm>
          <a:off x="1419605" y="2659475"/>
          <a:ext cx="6336792" cy="77838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kern="1200" dirty="0" smtClean="0"/>
            <a:t>Conduct the study</a:t>
          </a:r>
          <a:endParaRPr lang="en-US" sz="2800" b="1" kern="1200" dirty="0"/>
        </a:p>
      </dsp:txBody>
      <dsp:txXfrm>
        <a:off x="1442403" y="2682273"/>
        <a:ext cx="5312045" cy="732786"/>
      </dsp:txXfrm>
    </dsp:sp>
    <dsp:sp modelId="{5767057D-7B05-4152-9C5D-BB1AE964D086}">
      <dsp:nvSpPr>
        <dsp:cNvPr id="0" name=""/>
        <dsp:cNvSpPr/>
      </dsp:nvSpPr>
      <dsp:spPr>
        <a:xfrm>
          <a:off x="1892808" y="3545967"/>
          <a:ext cx="6336792" cy="77838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kern="1200" dirty="0" smtClean="0"/>
            <a:t>Report the results</a:t>
          </a:r>
          <a:endParaRPr lang="en-US" sz="2800" b="1" kern="1200" dirty="0"/>
        </a:p>
      </dsp:txBody>
      <dsp:txXfrm>
        <a:off x="1915606" y="3568765"/>
        <a:ext cx="5312045" cy="732787"/>
      </dsp:txXfrm>
    </dsp:sp>
    <dsp:sp modelId="{24CD8220-2EF4-45C0-BBD5-77AF2937FCB6}">
      <dsp:nvSpPr>
        <dsp:cNvPr id="0" name=""/>
        <dsp:cNvSpPr/>
      </dsp:nvSpPr>
      <dsp:spPr>
        <a:xfrm>
          <a:off x="5830843" y="568652"/>
          <a:ext cx="505948" cy="505948"/>
        </a:xfrm>
        <a:prstGeom prst="downArrow">
          <a:avLst>
            <a:gd name="adj1" fmla="val 55000"/>
            <a:gd name="adj2" fmla="val 45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b="1" kern="1200"/>
        </a:p>
      </dsp:txBody>
      <dsp:txXfrm>
        <a:off x="5944681" y="568652"/>
        <a:ext cx="278272" cy="380726"/>
      </dsp:txXfrm>
    </dsp:sp>
    <dsp:sp modelId="{E16DC165-561C-468A-BD0A-B1A91F0A2A53}">
      <dsp:nvSpPr>
        <dsp:cNvPr id="0" name=""/>
        <dsp:cNvSpPr/>
      </dsp:nvSpPr>
      <dsp:spPr>
        <a:xfrm>
          <a:off x="6304045" y="1455143"/>
          <a:ext cx="505948" cy="505948"/>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b="1" kern="1200"/>
        </a:p>
      </dsp:txBody>
      <dsp:txXfrm>
        <a:off x="6417883" y="1455143"/>
        <a:ext cx="278272" cy="380726"/>
      </dsp:txXfrm>
    </dsp:sp>
    <dsp:sp modelId="{8BFCE6BC-6957-4E3C-9BA0-9CB9538B9F74}">
      <dsp:nvSpPr>
        <dsp:cNvPr id="0" name=""/>
        <dsp:cNvSpPr/>
      </dsp:nvSpPr>
      <dsp:spPr>
        <a:xfrm>
          <a:off x="6777247" y="2328662"/>
          <a:ext cx="505948" cy="505948"/>
        </a:xfrm>
        <a:prstGeom prst="downArrow">
          <a:avLst>
            <a:gd name="adj1" fmla="val 55000"/>
            <a:gd name="adj2" fmla="val 45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b="1" kern="1200"/>
        </a:p>
      </dsp:txBody>
      <dsp:txXfrm>
        <a:off x="6891085" y="2328662"/>
        <a:ext cx="278272" cy="380726"/>
      </dsp:txXfrm>
    </dsp:sp>
    <dsp:sp modelId="{A3EE7891-C380-4A54-9750-D0968A1CDADF}">
      <dsp:nvSpPr>
        <dsp:cNvPr id="0" name=""/>
        <dsp:cNvSpPr/>
      </dsp:nvSpPr>
      <dsp:spPr>
        <a:xfrm>
          <a:off x="7250449" y="3223802"/>
          <a:ext cx="505948" cy="505948"/>
        </a:xfrm>
        <a:prstGeom prst="downArrow">
          <a:avLst>
            <a:gd name="adj1" fmla="val 55000"/>
            <a:gd name="adj2" fmla="val 45000"/>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b="1" kern="1200"/>
        </a:p>
      </dsp:txBody>
      <dsp:txXfrm>
        <a:off x="7364287" y="3223802"/>
        <a:ext cx="278272" cy="3807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695053-A018-478F-8B6E-E602C125E7AC}" type="datetimeFigureOut">
              <a:rPr lang="en-US" smtClean="0"/>
              <a:t>7/16/2013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4E827C-9470-4471-B54A-74FE54784CDC}" type="slidenum">
              <a:rPr lang="en-US" smtClean="0"/>
              <a:t>‹#›</a:t>
            </a:fld>
            <a:endParaRPr lang="en-US"/>
          </a:p>
        </p:txBody>
      </p:sp>
    </p:spTree>
    <p:extLst>
      <p:ext uri="{BB962C8B-B14F-4D97-AF65-F5344CB8AC3E}">
        <p14:creationId xmlns:p14="http://schemas.microsoft.com/office/powerpoint/2010/main" val="1696098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Time Estimate: 5-10</a:t>
            </a:r>
            <a:r>
              <a:rPr lang="en-US" baseline="0" dirty="0" smtClean="0"/>
              <a:t> minutes</a:t>
            </a:r>
            <a:endParaRPr lang="en-US" dirty="0"/>
          </a:p>
        </p:txBody>
      </p:sp>
      <p:sp>
        <p:nvSpPr>
          <p:cNvPr id="4" name="Slide Number Placeholder 3"/>
          <p:cNvSpPr>
            <a:spLocks noGrp="1"/>
          </p:cNvSpPr>
          <p:nvPr>
            <p:ph type="sldNum" sz="quarter" idx="10"/>
          </p:nvPr>
        </p:nvSpPr>
        <p:spPr/>
        <p:txBody>
          <a:bodyPr/>
          <a:lstStyle/>
          <a:p>
            <a:fld id="{B04E827C-9470-4471-B54A-74FE54784CDC}" type="slidenum">
              <a:rPr lang="en-US" smtClean="0"/>
              <a:t>1</a:t>
            </a:fld>
            <a:endParaRPr lang="en-US" dirty="0"/>
          </a:p>
        </p:txBody>
      </p:sp>
    </p:spTree>
    <p:extLst>
      <p:ext uri="{BB962C8B-B14F-4D97-AF65-F5344CB8AC3E}">
        <p14:creationId xmlns:p14="http://schemas.microsoft.com/office/powerpoint/2010/main" val="3194007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B04E827C-9470-4471-B54A-74FE54784CDC}" type="slidenum">
              <a:rPr lang="en-US" smtClean="0"/>
              <a:t>14</a:t>
            </a:fld>
            <a:endParaRPr lang="en-US" dirty="0"/>
          </a:p>
        </p:txBody>
      </p:sp>
    </p:spTree>
    <p:extLst>
      <p:ext uri="{BB962C8B-B14F-4D97-AF65-F5344CB8AC3E}">
        <p14:creationId xmlns:p14="http://schemas.microsoft.com/office/powerpoint/2010/main" val="3178831848"/>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131</a:t>
            </a:fld>
            <a:endParaRPr lang="en-US"/>
          </a:p>
        </p:txBody>
      </p:sp>
    </p:spTree>
    <p:extLst>
      <p:ext uri="{BB962C8B-B14F-4D97-AF65-F5344CB8AC3E}">
        <p14:creationId xmlns:p14="http://schemas.microsoft.com/office/powerpoint/2010/main" val="1729404126"/>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133</a:t>
            </a:fld>
            <a:endParaRPr lang="en-US"/>
          </a:p>
        </p:txBody>
      </p:sp>
    </p:spTree>
    <p:extLst>
      <p:ext uri="{BB962C8B-B14F-4D97-AF65-F5344CB8AC3E}">
        <p14:creationId xmlns:p14="http://schemas.microsoft.com/office/powerpoint/2010/main" val="913211624"/>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134</a:t>
            </a:fld>
            <a:endParaRPr lang="en-US"/>
          </a:p>
        </p:txBody>
      </p:sp>
    </p:spTree>
    <p:extLst>
      <p:ext uri="{BB962C8B-B14F-4D97-AF65-F5344CB8AC3E}">
        <p14:creationId xmlns:p14="http://schemas.microsoft.com/office/powerpoint/2010/main" val="3427095205"/>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4E827C-9470-4471-B54A-74FE54784CDC}" type="slidenum">
              <a:rPr lang="en-US" smtClean="0"/>
              <a:t>138</a:t>
            </a:fld>
            <a:endParaRPr lang="en-US"/>
          </a:p>
        </p:txBody>
      </p:sp>
    </p:spTree>
    <p:extLst>
      <p:ext uri="{BB962C8B-B14F-4D97-AF65-F5344CB8AC3E}">
        <p14:creationId xmlns:p14="http://schemas.microsoft.com/office/powerpoint/2010/main" val="2678650672"/>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4E827C-9470-4471-B54A-74FE54784CDC}" type="slidenum">
              <a:rPr lang="en-US" smtClean="0"/>
              <a:t>141</a:t>
            </a:fld>
            <a:endParaRPr lang="en-US"/>
          </a:p>
        </p:txBody>
      </p:sp>
    </p:spTree>
    <p:extLst>
      <p:ext uri="{BB962C8B-B14F-4D97-AF65-F5344CB8AC3E}">
        <p14:creationId xmlns:p14="http://schemas.microsoft.com/office/powerpoint/2010/main" val="2397755318"/>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144</a:t>
            </a:fld>
            <a:endParaRPr lang="en-US"/>
          </a:p>
        </p:txBody>
      </p:sp>
    </p:spTree>
    <p:extLst>
      <p:ext uri="{BB962C8B-B14F-4D97-AF65-F5344CB8AC3E}">
        <p14:creationId xmlns:p14="http://schemas.microsoft.com/office/powerpoint/2010/main" val="269530972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145</a:t>
            </a:fld>
            <a:endParaRPr lang="en-US"/>
          </a:p>
        </p:txBody>
      </p:sp>
    </p:spTree>
    <p:extLst>
      <p:ext uri="{BB962C8B-B14F-4D97-AF65-F5344CB8AC3E}">
        <p14:creationId xmlns:p14="http://schemas.microsoft.com/office/powerpoint/2010/main" val="138731455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146</a:t>
            </a:fld>
            <a:endParaRPr lang="en-US"/>
          </a:p>
        </p:txBody>
      </p:sp>
    </p:spTree>
    <p:extLst>
      <p:ext uri="{BB962C8B-B14F-4D97-AF65-F5344CB8AC3E}">
        <p14:creationId xmlns:p14="http://schemas.microsoft.com/office/powerpoint/2010/main" val="2296430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4B0E3F-91D8-424D-A14E-C35CE90CFBDC}"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B33580-B1F2-4907-9BA1-46B4910DC077}" type="slidenum">
              <a:rPr lang="en-US" smtClean="0"/>
              <a:pPr/>
              <a:t>16</a:t>
            </a:fld>
            <a:endParaRPr lang="en-US"/>
          </a:p>
        </p:txBody>
      </p:sp>
    </p:spTree>
    <p:extLst>
      <p:ext uri="{BB962C8B-B14F-4D97-AF65-F5344CB8AC3E}">
        <p14:creationId xmlns:p14="http://schemas.microsoft.com/office/powerpoint/2010/main" val="1843646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551D1-FCD7-47BD-988A-0D0D3C7946E6}" type="slidenum">
              <a:rPr lang="en-US" smtClean="0"/>
              <a:pPr/>
              <a:t>17</a:t>
            </a:fld>
            <a:endParaRPr lang="en-US"/>
          </a:p>
        </p:txBody>
      </p:sp>
    </p:spTree>
    <p:extLst>
      <p:ext uri="{BB962C8B-B14F-4D97-AF65-F5344CB8AC3E}">
        <p14:creationId xmlns:p14="http://schemas.microsoft.com/office/powerpoint/2010/main" val="20431987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EF551D1-FCD7-47BD-988A-0D0D3C7946E6}" type="slidenum">
              <a:rPr lang="en-US" smtClean="0"/>
              <a:pPr/>
              <a:t>18</a:t>
            </a:fld>
            <a:endParaRPr lang="en-US"/>
          </a:p>
        </p:txBody>
      </p:sp>
    </p:spTree>
    <p:extLst>
      <p:ext uri="{BB962C8B-B14F-4D97-AF65-F5344CB8AC3E}">
        <p14:creationId xmlns:p14="http://schemas.microsoft.com/office/powerpoint/2010/main" val="20431987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4E827C-9470-4471-B54A-74FE54784CDC}" type="slidenum">
              <a:rPr lang="en-US" smtClean="0"/>
              <a:t>19</a:t>
            </a:fld>
            <a:endParaRPr lang="en-US"/>
          </a:p>
        </p:txBody>
      </p:sp>
    </p:spTree>
    <p:extLst>
      <p:ext uri="{BB962C8B-B14F-4D97-AF65-F5344CB8AC3E}">
        <p14:creationId xmlns:p14="http://schemas.microsoft.com/office/powerpoint/2010/main" val="6231331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4E827C-9470-4471-B54A-74FE54784CDC}" type="slidenum">
              <a:rPr lang="en-US" smtClean="0"/>
              <a:t>20</a:t>
            </a:fld>
            <a:endParaRPr lang="en-US"/>
          </a:p>
        </p:txBody>
      </p:sp>
    </p:spTree>
    <p:extLst>
      <p:ext uri="{BB962C8B-B14F-4D97-AF65-F5344CB8AC3E}">
        <p14:creationId xmlns:p14="http://schemas.microsoft.com/office/powerpoint/2010/main" val="3063365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04E827C-9470-4471-B54A-74FE54784CDC}" type="slidenum">
              <a:rPr lang="en-US" smtClean="0"/>
              <a:t>21</a:t>
            </a:fld>
            <a:endParaRPr lang="en-US"/>
          </a:p>
        </p:txBody>
      </p:sp>
    </p:spTree>
    <p:extLst>
      <p:ext uri="{BB962C8B-B14F-4D97-AF65-F5344CB8AC3E}">
        <p14:creationId xmlns:p14="http://schemas.microsoft.com/office/powerpoint/2010/main" val="42071936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4E827C-9470-4471-B54A-74FE54784CDC}" type="slidenum">
              <a:rPr lang="en-US" smtClean="0"/>
              <a:t>22</a:t>
            </a:fld>
            <a:endParaRPr lang="en-US"/>
          </a:p>
        </p:txBody>
      </p:sp>
    </p:spTree>
    <p:extLst>
      <p:ext uri="{BB962C8B-B14F-4D97-AF65-F5344CB8AC3E}">
        <p14:creationId xmlns:p14="http://schemas.microsoft.com/office/powerpoint/2010/main" val="8672864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Time estimate: 45</a:t>
            </a:r>
            <a:r>
              <a:rPr lang="en-US" baseline="0" dirty="0" smtClean="0"/>
              <a:t> minutes+</a:t>
            </a:r>
            <a:endParaRPr lang="en-US" dirty="0"/>
          </a:p>
        </p:txBody>
      </p:sp>
      <p:sp>
        <p:nvSpPr>
          <p:cNvPr id="4" name="Slide Number Placeholder 3"/>
          <p:cNvSpPr>
            <a:spLocks noGrp="1"/>
          </p:cNvSpPr>
          <p:nvPr>
            <p:ph type="sldNum" sz="quarter" idx="10"/>
          </p:nvPr>
        </p:nvSpPr>
        <p:spPr/>
        <p:txBody>
          <a:bodyPr/>
          <a:lstStyle/>
          <a:p>
            <a:fld id="{B04E827C-9470-4471-B54A-74FE54784CDC}" type="slidenum">
              <a:rPr lang="en-US" smtClean="0"/>
              <a:t>23</a:t>
            </a:fld>
            <a:endParaRPr lang="en-US"/>
          </a:p>
        </p:txBody>
      </p:sp>
    </p:spTree>
    <p:extLst>
      <p:ext uri="{BB962C8B-B14F-4D97-AF65-F5344CB8AC3E}">
        <p14:creationId xmlns:p14="http://schemas.microsoft.com/office/powerpoint/2010/main" val="3798938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4E827C-9470-4471-B54A-74FE54784CDC}" type="slidenum">
              <a:rPr lang="en-US" smtClean="0"/>
              <a:t>2</a:t>
            </a:fld>
            <a:endParaRPr lang="en-US" dirty="0"/>
          </a:p>
        </p:txBody>
      </p:sp>
    </p:spTree>
    <p:extLst>
      <p:ext uri="{BB962C8B-B14F-4D97-AF65-F5344CB8AC3E}">
        <p14:creationId xmlns:p14="http://schemas.microsoft.com/office/powerpoint/2010/main" val="17701730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4E827C-9470-4471-B54A-74FE54784CDC}" type="slidenum">
              <a:rPr lang="en-US" smtClean="0"/>
              <a:t>24</a:t>
            </a:fld>
            <a:endParaRPr lang="en-US" dirty="0"/>
          </a:p>
        </p:txBody>
      </p:sp>
    </p:spTree>
    <p:extLst>
      <p:ext uri="{BB962C8B-B14F-4D97-AF65-F5344CB8AC3E}">
        <p14:creationId xmlns:p14="http://schemas.microsoft.com/office/powerpoint/2010/main" val="17701730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B04E827C-9470-4471-B54A-74FE54784CDC}" type="slidenum">
              <a:rPr lang="en-US" smtClean="0"/>
              <a:t>25</a:t>
            </a:fld>
            <a:endParaRPr lang="en-US" dirty="0"/>
          </a:p>
        </p:txBody>
      </p:sp>
    </p:spTree>
    <p:extLst>
      <p:ext uri="{BB962C8B-B14F-4D97-AF65-F5344CB8AC3E}">
        <p14:creationId xmlns:p14="http://schemas.microsoft.com/office/powerpoint/2010/main" val="10490094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CEF551D1-FCD7-47BD-988A-0D0D3C7946E6}" type="slidenum">
              <a:rPr lang="en-US" smtClean="0"/>
              <a:pPr/>
              <a:t>26</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article was used as a homework assignment for the</a:t>
            </a:r>
            <a:r>
              <a:rPr lang="en-US" baseline="0" dirty="0" smtClean="0"/>
              <a:t> previous activity.</a:t>
            </a:r>
            <a:endParaRPr lang="en-US" dirty="0"/>
          </a:p>
        </p:txBody>
      </p:sp>
      <p:sp>
        <p:nvSpPr>
          <p:cNvPr id="4" name="Slide Number Placeholder 3"/>
          <p:cNvSpPr>
            <a:spLocks noGrp="1"/>
          </p:cNvSpPr>
          <p:nvPr>
            <p:ph type="sldNum" sz="quarter" idx="10"/>
          </p:nvPr>
        </p:nvSpPr>
        <p:spPr/>
        <p:txBody>
          <a:bodyPr/>
          <a:lstStyle/>
          <a:p>
            <a:fld id="{CEF551D1-FCD7-47BD-988A-0D0D3C7946E6}" type="slidenum">
              <a:rPr lang="en-US" smtClean="0"/>
              <a:pPr/>
              <a:t>27</a:t>
            </a:fld>
            <a:endParaRPr lang="en-US"/>
          </a:p>
        </p:txBody>
      </p:sp>
    </p:spTree>
    <p:extLst>
      <p:ext uri="{BB962C8B-B14F-4D97-AF65-F5344CB8AC3E}">
        <p14:creationId xmlns:p14="http://schemas.microsoft.com/office/powerpoint/2010/main" val="11664303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mj-lt"/>
              <a:buNone/>
            </a:pPr>
            <a:r>
              <a:rPr lang="en-US" baseline="0" dirty="0" smtClean="0"/>
              <a:t>#4.  Qualitative study</a:t>
            </a:r>
          </a:p>
        </p:txBody>
      </p:sp>
      <p:sp>
        <p:nvSpPr>
          <p:cNvPr id="4" name="Slide Number Placeholder 3"/>
          <p:cNvSpPr>
            <a:spLocks noGrp="1"/>
          </p:cNvSpPr>
          <p:nvPr>
            <p:ph type="sldNum" sz="quarter" idx="10"/>
          </p:nvPr>
        </p:nvSpPr>
        <p:spPr/>
        <p:txBody>
          <a:bodyPr/>
          <a:lstStyle/>
          <a:p>
            <a:fld id="{CEF551D1-FCD7-47BD-988A-0D0D3C7946E6}" type="slidenum">
              <a:rPr lang="en-US" smtClean="0"/>
              <a:pPr/>
              <a:t>28</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None/>
            </a:pPr>
            <a:endParaRPr lang="en-US" baseline="0" dirty="0" smtClean="0"/>
          </a:p>
        </p:txBody>
      </p:sp>
      <p:sp>
        <p:nvSpPr>
          <p:cNvPr id="4" name="Slide Number Placeholder 3"/>
          <p:cNvSpPr>
            <a:spLocks noGrp="1"/>
          </p:cNvSpPr>
          <p:nvPr>
            <p:ph type="sldNum" sz="quarter" idx="10"/>
          </p:nvPr>
        </p:nvSpPr>
        <p:spPr/>
        <p:txBody>
          <a:bodyPr/>
          <a:lstStyle/>
          <a:p>
            <a:fld id="{CEF551D1-FCD7-47BD-988A-0D0D3C7946E6}" type="slidenum">
              <a:rPr lang="en-US" smtClean="0"/>
              <a:pPr/>
              <a:t>29</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F551D1-FCD7-47BD-988A-0D0D3C7946E6}" type="slidenum">
              <a:rPr lang="en-US" smtClean="0"/>
              <a:pPr/>
              <a:t>30</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F551D1-FCD7-47BD-988A-0D0D3C7946E6}" type="slidenum">
              <a:rPr lang="en-US" smtClean="0"/>
              <a:pPr/>
              <a:t>31</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551D1-FCD7-47BD-988A-0D0D3C7946E6}" type="slidenum">
              <a:rPr lang="en-US" smtClean="0"/>
              <a:pPr/>
              <a:t>32</a:t>
            </a:fld>
            <a:endParaRPr lang="en-US"/>
          </a:p>
        </p:txBody>
      </p:sp>
    </p:spTree>
    <p:extLst>
      <p:ext uri="{BB962C8B-B14F-4D97-AF65-F5344CB8AC3E}">
        <p14:creationId xmlns:p14="http://schemas.microsoft.com/office/powerpoint/2010/main" val="31412286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551D1-FCD7-47BD-988A-0D0D3C7946E6}" type="slidenum">
              <a:rPr lang="en-US" smtClean="0"/>
              <a:pPr/>
              <a:t>34</a:t>
            </a:fld>
            <a:endParaRPr lang="en-US"/>
          </a:p>
        </p:txBody>
      </p:sp>
    </p:spTree>
    <p:extLst>
      <p:ext uri="{BB962C8B-B14F-4D97-AF65-F5344CB8AC3E}">
        <p14:creationId xmlns:p14="http://schemas.microsoft.com/office/powerpoint/2010/main" val="2652439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B04E827C-9470-4471-B54A-74FE54784CDC}" type="slidenum">
              <a:rPr lang="en-US" smtClean="0"/>
              <a:t>3</a:t>
            </a:fld>
            <a:endParaRPr lang="en-US" dirty="0"/>
          </a:p>
        </p:txBody>
      </p:sp>
    </p:spTree>
    <p:extLst>
      <p:ext uri="{BB962C8B-B14F-4D97-AF65-F5344CB8AC3E}">
        <p14:creationId xmlns:p14="http://schemas.microsoft.com/office/powerpoint/2010/main" val="10490094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551D1-FCD7-47BD-988A-0D0D3C7946E6}" type="slidenum">
              <a:rPr lang="en-US" smtClean="0"/>
              <a:pPr/>
              <a:t>35</a:t>
            </a:fld>
            <a:endParaRPr lang="en-US"/>
          </a:p>
        </p:txBody>
      </p:sp>
    </p:spTree>
    <p:extLst>
      <p:ext uri="{BB962C8B-B14F-4D97-AF65-F5344CB8AC3E}">
        <p14:creationId xmlns:p14="http://schemas.microsoft.com/office/powerpoint/2010/main" val="23850169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04E827C-9470-4471-B54A-74FE54784CDC}" type="slidenum">
              <a:rPr lang="en-US" smtClean="0"/>
              <a:t>36</a:t>
            </a:fld>
            <a:endParaRPr lang="en-US"/>
          </a:p>
        </p:txBody>
      </p:sp>
    </p:spTree>
    <p:extLst>
      <p:ext uri="{BB962C8B-B14F-4D97-AF65-F5344CB8AC3E}">
        <p14:creationId xmlns:p14="http://schemas.microsoft.com/office/powerpoint/2010/main" val="42071936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4E827C-9470-4471-B54A-74FE54784CDC}" type="slidenum">
              <a:rPr lang="en-US" smtClean="0"/>
              <a:t>37</a:t>
            </a:fld>
            <a:endParaRPr lang="en-US"/>
          </a:p>
        </p:txBody>
      </p:sp>
    </p:spTree>
    <p:extLst>
      <p:ext uri="{BB962C8B-B14F-4D97-AF65-F5344CB8AC3E}">
        <p14:creationId xmlns:p14="http://schemas.microsoft.com/office/powerpoint/2010/main" val="8672864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Time Estimate varies</a:t>
            </a:r>
            <a:r>
              <a:rPr lang="en-US" baseline="0" dirty="0" smtClean="0"/>
              <a:t>: 45 minutes+</a:t>
            </a:r>
            <a:endParaRPr lang="en-US" dirty="0"/>
          </a:p>
        </p:txBody>
      </p:sp>
      <p:sp>
        <p:nvSpPr>
          <p:cNvPr id="4" name="Slide Number Placeholder 3"/>
          <p:cNvSpPr>
            <a:spLocks noGrp="1"/>
          </p:cNvSpPr>
          <p:nvPr>
            <p:ph type="sldNum" sz="quarter" idx="10"/>
          </p:nvPr>
        </p:nvSpPr>
        <p:spPr/>
        <p:txBody>
          <a:bodyPr/>
          <a:lstStyle/>
          <a:p>
            <a:fld id="{B04E827C-9470-4471-B54A-74FE54784CDC}" type="slidenum">
              <a:rPr lang="en-US" smtClean="0"/>
              <a:t>38</a:t>
            </a:fld>
            <a:endParaRPr lang="en-US"/>
          </a:p>
        </p:txBody>
      </p:sp>
    </p:spTree>
    <p:extLst>
      <p:ext uri="{BB962C8B-B14F-4D97-AF65-F5344CB8AC3E}">
        <p14:creationId xmlns:p14="http://schemas.microsoft.com/office/powerpoint/2010/main" val="29263081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4E827C-9470-4471-B54A-74FE54784CDC}" type="slidenum">
              <a:rPr lang="en-US" smtClean="0"/>
              <a:t>39</a:t>
            </a:fld>
            <a:endParaRPr lang="en-US" dirty="0"/>
          </a:p>
        </p:txBody>
      </p:sp>
    </p:spTree>
    <p:extLst>
      <p:ext uri="{BB962C8B-B14F-4D97-AF65-F5344CB8AC3E}">
        <p14:creationId xmlns:p14="http://schemas.microsoft.com/office/powerpoint/2010/main" val="17701730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B04E827C-9470-4471-B54A-74FE54784CDC}" type="slidenum">
              <a:rPr lang="en-US" smtClean="0"/>
              <a:t>40</a:t>
            </a:fld>
            <a:endParaRPr lang="en-US" dirty="0"/>
          </a:p>
        </p:txBody>
      </p:sp>
    </p:spTree>
    <p:extLst>
      <p:ext uri="{BB962C8B-B14F-4D97-AF65-F5344CB8AC3E}">
        <p14:creationId xmlns:p14="http://schemas.microsoft.com/office/powerpoint/2010/main" val="104900945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41</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551D1-FCD7-47BD-988A-0D0D3C7946E6}" type="slidenum">
              <a:rPr lang="en-US" smtClean="0"/>
              <a:pPr/>
              <a:t>42</a:t>
            </a:fld>
            <a:endParaRPr lang="en-US"/>
          </a:p>
        </p:txBody>
      </p:sp>
    </p:spTree>
    <p:extLst>
      <p:ext uri="{BB962C8B-B14F-4D97-AF65-F5344CB8AC3E}">
        <p14:creationId xmlns:p14="http://schemas.microsoft.com/office/powerpoint/2010/main" val="20491769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52</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B33580-B1F2-4907-9BA1-46B4910DC077}" type="slidenum">
              <a:rPr lang="en-US" smtClean="0"/>
              <a:pPr/>
              <a:t>53</a:t>
            </a:fld>
            <a:endParaRPr lang="en-US"/>
          </a:p>
        </p:txBody>
      </p:sp>
    </p:spTree>
    <p:extLst>
      <p:ext uri="{BB962C8B-B14F-4D97-AF65-F5344CB8AC3E}">
        <p14:creationId xmlns:p14="http://schemas.microsoft.com/office/powerpoint/2010/main" val="2866106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Time</a:t>
            </a:r>
            <a:r>
              <a:rPr lang="en-US" baseline="0" dirty="0" smtClean="0"/>
              <a:t> Estimate: 30 minutes (as long as you’d like this to take!)</a:t>
            </a:r>
            <a:endParaRPr lang="en-US" dirty="0"/>
          </a:p>
        </p:txBody>
      </p:sp>
      <p:sp>
        <p:nvSpPr>
          <p:cNvPr id="4" name="Slide Number Placeholder 3"/>
          <p:cNvSpPr>
            <a:spLocks noGrp="1"/>
          </p:cNvSpPr>
          <p:nvPr>
            <p:ph type="sldNum" sz="quarter" idx="10"/>
          </p:nvPr>
        </p:nvSpPr>
        <p:spPr/>
        <p:txBody>
          <a:bodyPr/>
          <a:lstStyle/>
          <a:p>
            <a:fld id="{B04E827C-9470-4471-B54A-74FE54784CDC}" type="slidenum">
              <a:rPr lang="en-US" smtClean="0"/>
              <a:t>6</a:t>
            </a:fld>
            <a:endParaRPr lang="en-US" dirty="0"/>
          </a:p>
        </p:txBody>
      </p:sp>
    </p:spTree>
    <p:extLst>
      <p:ext uri="{BB962C8B-B14F-4D97-AF65-F5344CB8AC3E}">
        <p14:creationId xmlns:p14="http://schemas.microsoft.com/office/powerpoint/2010/main" val="177017301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54</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04E827C-9470-4471-B54A-74FE54784CDC}" type="slidenum">
              <a:rPr lang="en-US" smtClean="0"/>
              <a:t>55</a:t>
            </a:fld>
            <a:endParaRPr lang="en-US"/>
          </a:p>
        </p:txBody>
      </p:sp>
    </p:spTree>
    <p:extLst>
      <p:ext uri="{BB962C8B-B14F-4D97-AF65-F5344CB8AC3E}">
        <p14:creationId xmlns:p14="http://schemas.microsoft.com/office/powerpoint/2010/main" val="420719360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4E827C-9470-4471-B54A-74FE54784CDC}" type="slidenum">
              <a:rPr lang="en-US" smtClean="0"/>
              <a:t>56</a:t>
            </a:fld>
            <a:endParaRPr lang="en-US"/>
          </a:p>
        </p:txBody>
      </p:sp>
    </p:spTree>
    <p:extLst>
      <p:ext uri="{BB962C8B-B14F-4D97-AF65-F5344CB8AC3E}">
        <p14:creationId xmlns:p14="http://schemas.microsoft.com/office/powerpoint/2010/main" val="86728645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Time Estimate: 60 minutes+</a:t>
            </a:r>
            <a:endParaRPr lang="en-US" dirty="0"/>
          </a:p>
        </p:txBody>
      </p:sp>
      <p:sp>
        <p:nvSpPr>
          <p:cNvPr id="4" name="Slide Number Placeholder 3"/>
          <p:cNvSpPr>
            <a:spLocks noGrp="1"/>
          </p:cNvSpPr>
          <p:nvPr>
            <p:ph type="sldNum" sz="quarter" idx="10"/>
          </p:nvPr>
        </p:nvSpPr>
        <p:spPr/>
        <p:txBody>
          <a:bodyPr/>
          <a:lstStyle/>
          <a:p>
            <a:fld id="{B04E827C-9470-4471-B54A-74FE54784CDC}" type="slidenum">
              <a:rPr lang="en-US" smtClean="0"/>
              <a:t>57</a:t>
            </a:fld>
            <a:endParaRPr lang="en-US"/>
          </a:p>
        </p:txBody>
      </p:sp>
    </p:spTree>
    <p:extLst>
      <p:ext uri="{BB962C8B-B14F-4D97-AF65-F5344CB8AC3E}">
        <p14:creationId xmlns:p14="http://schemas.microsoft.com/office/powerpoint/2010/main" val="206177998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4E827C-9470-4471-B54A-74FE54784CDC}" type="slidenum">
              <a:rPr lang="en-US" smtClean="0"/>
              <a:t>58</a:t>
            </a:fld>
            <a:endParaRPr lang="en-US" dirty="0"/>
          </a:p>
        </p:txBody>
      </p:sp>
    </p:spTree>
    <p:extLst>
      <p:ext uri="{BB962C8B-B14F-4D97-AF65-F5344CB8AC3E}">
        <p14:creationId xmlns:p14="http://schemas.microsoft.com/office/powerpoint/2010/main" val="177017301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B04E827C-9470-4471-B54A-74FE54784CDC}" type="slidenum">
              <a:rPr lang="en-US" smtClean="0"/>
              <a:t>59</a:t>
            </a:fld>
            <a:endParaRPr lang="en-US" dirty="0"/>
          </a:p>
        </p:txBody>
      </p:sp>
    </p:spTree>
    <p:extLst>
      <p:ext uri="{BB962C8B-B14F-4D97-AF65-F5344CB8AC3E}">
        <p14:creationId xmlns:p14="http://schemas.microsoft.com/office/powerpoint/2010/main" val="104900945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60</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61</a:t>
            </a:fld>
            <a:endParaRPr lang="en-US"/>
          </a:p>
        </p:txBody>
      </p:sp>
    </p:spTree>
    <p:extLst>
      <p:ext uri="{BB962C8B-B14F-4D97-AF65-F5344CB8AC3E}">
        <p14:creationId xmlns:p14="http://schemas.microsoft.com/office/powerpoint/2010/main" val="263855405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70</a:t>
            </a:fld>
            <a:endParaRPr lang="en-US"/>
          </a:p>
        </p:txBody>
      </p:sp>
    </p:spTree>
    <p:extLst>
      <p:ext uri="{BB962C8B-B14F-4D97-AF65-F5344CB8AC3E}">
        <p14:creationId xmlns:p14="http://schemas.microsoft.com/office/powerpoint/2010/main" val="335741275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71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04E827C-9470-4471-B54A-74FE54784CDC}" type="slidenum">
              <a:rPr lang="en-US" smtClean="0"/>
              <a:t>7</a:t>
            </a:fld>
            <a:endParaRPr lang="en-US"/>
          </a:p>
        </p:txBody>
      </p:sp>
    </p:spTree>
    <p:extLst>
      <p:ext uri="{BB962C8B-B14F-4D97-AF65-F5344CB8AC3E}">
        <p14:creationId xmlns:p14="http://schemas.microsoft.com/office/powerpoint/2010/main" val="192844264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the grammatical</a:t>
            </a:r>
            <a:r>
              <a:rPr lang="en-US" baseline="0" dirty="0" smtClean="0"/>
              <a:t> error “subject’s” is original to the abstract.</a:t>
            </a:r>
            <a:endParaRPr lang="en-US" dirty="0"/>
          </a:p>
        </p:txBody>
      </p:sp>
      <p:sp>
        <p:nvSpPr>
          <p:cNvPr id="4" name="Slide Number Placeholder 3"/>
          <p:cNvSpPr>
            <a:spLocks noGrp="1"/>
          </p:cNvSpPr>
          <p:nvPr>
            <p:ph type="sldNum" sz="quarter" idx="10"/>
          </p:nvPr>
        </p:nvSpPr>
        <p:spPr/>
        <p:txBody>
          <a:bodyPr/>
          <a:lstStyle/>
          <a:p>
            <a:fld id="{B04E827C-9470-4471-B54A-74FE54784CDC}" type="slidenum">
              <a:rPr lang="en-US" smtClean="0"/>
              <a:t>73</a:t>
            </a:fld>
            <a:endParaRPr lang="en-US"/>
          </a:p>
        </p:txBody>
      </p:sp>
    </p:spTree>
    <p:extLst>
      <p:ext uri="{BB962C8B-B14F-4D97-AF65-F5344CB8AC3E}">
        <p14:creationId xmlns:p14="http://schemas.microsoft.com/office/powerpoint/2010/main" val="170167740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76</a:t>
            </a:fld>
            <a:endParaRPr lang="en-US"/>
          </a:p>
        </p:txBody>
      </p:sp>
    </p:spTree>
    <p:extLst>
      <p:ext uri="{BB962C8B-B14F-4D97-AF65-F5344CB8AC3E}">
        <p14:creationId xmlns:p14="http://schemas.microsoft.com/office/powerpoint/2010/main" val="60867266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77</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78</a:t>
            </a:fld>
            <a:endParaRPr lang="en-US"/>
          </a:p>
        </p:txBody>
      </p:sp>
    </p:spTree>
    <p:extLst>
      <p:ext uri="{BB962C8B-B14F-4D97-AF65-F5344CB8AC3E}">
        <p14:creationId xmlns:p14="http://schemas.microsoft.com/office/powerpoint/2010/main" val="134805151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79</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4E827C-9470-4471-B54A-74FE54784CDC}" type="slidenum">
              <a:rPr lang="en-US" smtClean="0"/>
              <a:t>81</a:t>
            </a:fld>
            <a:endParaRPr lang="en-US"/>
          </a:p>
        </p:txBody>
      </p:sp>
    </p:spTree>
    <p:extLst>
      <p:ext uri="{BB962C8B-B14F-4D97-AF65-F5344CB8AC3E}">
        <p14:creationId xmlns:p14="http://schemas.microsoft.com/office/powerpoint/2010/main" val="86728645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Time Estimate:</a:t>
            </a:r>
            <a:r>
              <a:rPr lang="en-US" baseline="0" dirty="0" smtClean="0"/>
              <a:t> 60 minutes+</a:t>
            </a:r>
            <a:endParaRPr lang="en-US" dirty="0"/>
          </a:p>
        </p:txBody>
      </p:sp>
      <p:sp>
        <p:nvSpPr>
          <p:cNvPr id="4" name="Slide Number Placeholder 3"/>
          <p:cNvSpPr>
            <a:spLocks noGrp="1"/>
          </p:cNvSpPr>
          <p:nvPr>
            <p:ph type="sldNum" sz="quarter" idx="10"/>
          </p:nvPr>
        </p:nvSpPr>
        <p:spPr/>
        <p:txBody>
          <a:bodyPr/>
          <a:lstStyle/>
          <a:p>
            <a:fld id="{B04E827C-9470-4471-B54A-74FE54784CDC}" type="slidenum">
              <a:rPr lang="en-US" smtClean="0"/>
              <a:t>82</a:t>
            </a:fld>
            <a:endParaRPr lang="en-US"/>
          </a:p>
        </p:txBody>
      </p:sp>
    </p:spTree>
    <p:extLst>
      <p:ext uri="{BB962C8B-B14F-4D97-AF65-F5344CB8AC3E}">
        <p14:creationId xmlns:p14="http://schemas.microsoft.com/office/powerpoint/2010/main" val="116673990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4E827C-9470-4471-B54A-74FE54784CDC}" type="slidenum">
              <a:rPr lang="en-US" smtClean="0"/>
              <a:t>83</a:t>
            </a:fld>
            <a:endParaRPr lang="en-US" dirty="0"/>
          </a:p>
        </p:txBody>
      </p:sp>
    </p:spTree>
    <p:extLst>
      <p:ext uri="{BB962C8B-B14F-4D97-AF65-F5344CB8AC3E}">
        <p14:creationId xmlns:p14="http://schemas.microsoft.com/office/powerpoint/2010/main" val="177017301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B04E827C-9470-4471-B54A-74FE54784CDC}" type="slidenum">
              <a:rPr lang="en-US" smtClean="0"/>
              <a:t>84</a:t>
            </a:fld>
            <a:endParaRPr lang="en-US" dirty="0"/>
          </a:p>
        </p:txBody>
      </p:sp>
    </p:spTree>
    <p:extLst>
      <p:ext uri="{BB962C8B-B14F-4D97-AF65-F5344CB8AC3E}">
        <p14:creationId xmlns:p14="http://schemas.microsoft.com/office/powerpoint/2010/main" val="104900945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86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separate </a:t>
            </a:r>
            <a:r>
              <a:rPr lang="en-US" dirty="0" err="1" smtClean="0"/>
              <a:t>pptx</a:t>
            </a:r>
            <a:r>
              <a:rPr lang="en-US" dirty="0" smtClean="0"/>
              <a:t> for this activity</a:t>
            </a:r>
            <a:endParaRPr lang="en-US" dirty="0"/>
          </a:p>
        </p:txBody>
      </p:sp>
      <p:sp>
        <p:nvSpPr>
          <p:cNvPr id="4" name="Slide Number Placeholder 3"/>
          <p:cNvSpPr>
            <a:spLocks noGrp="1"/>
          </p:cNvSpPr>
          <p:nvPr>
            <p:ph type="sldNum" sz="quarter" idx="10"/>
          </p:nvPr>
        </p:nvSpPr>
        <p:spPr/>
        <p:txBody>
          <a:bodyPr/>
          <a:lstStyle/>
          <a:p>
            <a:fld id="{B04E827C-9470-4471-B54A-74FE54784CDC}" type="slidenum">
              <a:rPr lang="en-US" smtClean="0"/>
              <a:t>8</a:t>
            </a:fld>
            <a:endParaRPr lang="en-US" dirty="0"/>
          </a:p>
        </p:txBody>
      </p:sp>
    </p:spTree>
    <p:extLst>
      <p:ext uri="{BB962C8B-B14F-4D97-AF65-F5344CB8AC3E}">
        <p14:creationId xmlns:p14="http://schemas.microsoft.com/office/powerpoint/2010/main" val="259771207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baseline="0" dirty="0" smtClean="0"/>
          </a:p>
        </p:txBody>
      </p:sp>
      <p:sp>
        <p:nvSpPr>
          <p:cNvPr id="4" name="Slide Number Placeholder 3"/>
          <p:cNvSpPr>
            <a:spLocks noGrp="1"/>
          </p:cNvSpPr>
          <p:nvPr>
            <p:ph type="sldNum" sz="quarter" idx="10"/>
          </p:nvPr>
        </p:nvSpPr>
        <p:spPr/>
        <p:txBody>
          <a:bodyPr/>
          <a:lstStyle/>
          <a:p>
            <a:fld id="{41A658E9-1EE2-4B23-BA49-3B03E48B411C}" type="slidenum">
              <a:rPr lang="en-US" smtClean="0"/>
              <a:pPr/>
              <a:t>87</a:t>
            </a:fld>
            <a:endParaRPr lang="en-US"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88</a:t>
            </a:fld>
            <a:endParaRPr lang="en-US"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89</a:t>
            </a:fld>
            <a:endParaRPr lang="en-US"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90</a:t>
            </a:fld>
            <a:endParaRPr lang="en-US"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91</a:t>
            </a:fld>
            <a:endParaRPr lang="en-US" dirty="0"/>
          </a:p>
        </p:txBody>
      </p:sp>
    </p:spTree>
    <p:extLst>
      <p:ext uri="{BB962C8B-B14F-4D97-AF65-F5344CB8AC3E}">
        <p14:creationId xmlns:p14="http://schemas.microsoft.com/office/powerpoint/2010/main" val="47643448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92</a:t>
            </a:fld>
            <a:endParaRPr lang="en-US" dirty="0"/>
          </a:p>
        </p:txBody>
      </p:sp>
    </p:spTree>
    <p:extLst>
      <p:ext uri="{BB962C8B-B14F-4D97-AF65-F5344CB8AC3E}">
        <p14:creationId xmlns:p14="http://schemas.microsoft.com/office/powerpoint/2010/main" val="16323833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93</a:t>
            </a:fld>
            <a:endParaRPr lang="en-US" dirty="0"/>
          </a:p>
        </p:txBody>
      </p:sp>
    </p:spTree>
    <p:extLst>
      <p:ext uri="{BB962C8B-B14F-4D97-AF65-F5344CB8AC3E}">
        <p14:creationId xmlns:p14="http://schemas.microsoft.com/office/powerpoint/2010/main" val="39305447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94</a:t>
            </a:fld>
            <a:endParaRPr lang="en-US" dirty="0"/>
          </a:p>
        </p:txBody>
      </p:sp>
    </p:spTree>
    <p:extLst>
      <p:ext uri="{BB962C8B-B14F-4D97-AF65-F5344CB8AC3E}">
        <p14:creationId xmlns:p14="http://schemas.microsoft.com/office/powerpoint/2010/main" val="120882765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95</a:t>
            </a:fld>
            <a:endParaRPr lang="en-US" dirty="0"/>
          </a:p>
        </p:txBody>
      </p:sp>
    </p:spTree>
    <p:extLst>
      <p:ext uri="{BB962C8B-B14F-4D97-AF65-F5344CB8AC3E}">
        <p14:creationId xmlns:p14="http://schemas.microsoft.com/office/powerpoint/2010/main" val="315344989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96</a:t>
            </a:fld>
            <a:endParaRPr lang="en-US" dirty="0"/>
          </a:p>
        </p:txBody>
      </p:sp>
    </p:spTree>
    <p:extLst>
      <p:ext uri="{BB962C8B-B14F-4D97-AF65-F5344CB8AC3E}">
        <p14:creationId xmlns:p14="http://schemas.microsoft.com/office/powerpoint/2010/main" val="1597168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Time</a:t>
            </a:r>
            <a:r>
              <a:rPr lang="en-US" baseline="0" dirty="0" smtClean="0"/>
              <a:t> estimate: 45 minutes+</a:t>
            </a:r>
            <a:endParaRPr lang="en-US" dirty="0"/>
          </a:p>
        </p:txBody>
      </p:sp>
      <p:sp>
        <p:nvSpPr>
          <p:cNvPr id="4" name="Slide Number Placeholder 3"/>
          <p:cNvSpPr>
            <a:spLocks noGrp="1"/>
          </p:cNvSpPr>
          <p:nvPr>
            <p:ph type="sldNum" sz="quarter" idx="10"/>
          </p:nvPr>
        </p:nvSpPr>
        <p:spPr/>
        <p:txBody>
          <a:bodyPr/>
          <a:lstStyle/>
          <a:p>
            <a:fld id="{B04E827C-9470-4471-B54A-74FE54784CDC}" type="slidenum">
              <a:rPr lang="en-US" smtClean="0"/>
              <a:t>11</a:t>
            </a:fld>
            <a:endParaRPr lang="en-US"/>
          </a:p>
        </p:txBody>
      </p:sp>
    </p:spTree>
    <p:extLst>
      <p:ext uri="{BB962C8B-B14F-4D97-AF65-F5344CB8AC3E}">
        <p14:creationId xmlns:p14="http://schemas.microsoft.com/office/powerpoint/2010/main" val="171424574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97</a:t>
            </a:fld>
            <a:endParaRPr lang="en-US" dirty="0"/>
          </a:p>
        </p:txBody>
      </p:sp>
    </p:spTree>
    <p:extLst>
      <p:ext uri="{BB962C8B-B14F-4D97-AF65-F5344CB8AC3E}">
        <p14:creationId xmlns:p14="http://schemas.microsoft.com/office/powerpoint/2010/main" val="358088896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98</a:t>
            </a:fld>
            <a:endParaRPr lang="en-US" dirty="0"/>
          </a:p>
        </p:txBody>
      </p:sp>
    </p:spTree>
    <p:extLst>
      <p:ext uri="{BB962C8B-B14F-4D97-AF65-F5344CB8AC3E}">
        <p14:creationId xmlns:p14="http://schemas.microsoft.com/office/powerpoint/2010/main" val="217050037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99</a:t>
            </a:fld>
            <a:endParaRPr lang="en-US"/>
          </a:p>
        </p:txBody>
      </p:sp>
    </p:spTree>
    <p:extLst>
      <p:ext uri="{BB962C8B-B14F-4D97-AF65-F5344CB8AC3E}">
        <p14:creationId xmlns:p14="http://schemas.microsoft.com/office/powerpoint/2010/main" val="50070920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100</a:t>
            </a:fld>
            <a:endParaRPr lang="en-US"/>
          </a:p>
        </p:txBody>
      </p:sp>
    </p:spTree>
    <p:extLst>
      <p:ext uri="{BB962C8B-B14F-4D97-AF65-F5344CB8AC3E}">
        <p14:creationId xmlns:p14="http://schemas.microsoft.com/office/powerpoint/2010/main" val="336330860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101</a:t>
            </a:fld>
            <a:endParaRPr lang="en-US"/>
          </a:p>
        </p:txBody>
      </p:sp>
    </p:spTree>
    <p:extLst>
      <p:ext uri="{BB962C8B-B14F-4D97-AF65-F5344CB8AC3E}">
        <p14:creationId xmlns:p14="http://schemas.microsoft.com/office/powerpoint/2010/main" val="879739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upon instructors’ students’ backgrounds, instructors</a:t>
            </a:r>
            <a:r>
              <a:rPr lang="en-US" baseline="0" dirty="0" smtClean="0"/>
              <a:t> should use their discretion in explaining what the symbols mean and what hierarchical linear regression is to students. </a:t>
            </a:r>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102</a:t>
            </a:fld>
            <a:endParaRPr lang="en-US"/>
          </a:p>
        </p:txBody>
      </p:sp>
    </p:spTree>
    <p:extLst>
      <p:ext uri="{BB962C8B-B14F-4D97-AF65-F5344CB8AC3E}">
        <p14:creationId xmlns:p14="http://schemas.microsoft.com/office/powerpoint/2010/main" val="410357316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103</a:t>
            </a:fld>
            <a:endParaRPr lang="en-US"/>
          </a:p>
        </p:txBody>
      </p:sp>
    </p:spTree>
    <p:extLst>
      <p:ext uri="{BB962C8B-B14F-4D97-AF65-F5344CB8AC3E}">
        <p14:creationId xmlns:p14="http://schemas.microsoft.com/office/powerpoint/2010/main" val="198814952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105</a:t>
            </a:fld>
            <a:endParaRPr lang="en-US"/>
          </a:p>
        </p:txBody>
      </p:sp>
    </p:spTree>
    <p:extLst>
      <p:ext uri="{BB962C8B-B14F-4D97-AF65-F5344CB8AC3E}">
        <p14:creationId xmlns:p14="http://schemas.microsoft.com/office/powerpoint/2010/main" val="308832600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106</a:t>
            </a:fld>
            <a:endParaRPr lang="en-US"/>
          </a:p>
        </p:txBody>
      </p:sp>
    </p:spTree>
    <p:extLst>
      <p:ext uri="{BB962C8B-B14F-4D97-AF65-F5344CB8AC3E}">
        <p14:creationId xmlns:p14="http://schemas.microsoft.com/office/powerpoint/2010/main" val="906307886"/>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107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4E827C-9470-4471-B54A-74FE54784CDC}" type="slidenum">
              <a:rPr lang="en-US" smtClean="0"/>
              <a:t>12</a:t>
            </a:fld>
            <a:endParaRPr lang="en-US" dirty="0"/>
          </a:p>
        </p:txBody>
      </p:sp>
    </p:spTree>
    <p:extLst>
      <p:ext uri="{BB962C8B-B14F-4D97-AF65-F5344CB8AC3E}">
        <p14:creationId xmlns:p14="http://schemas.microsoft.com/office/powerpoint/2010/main" val="1770173012"/>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1A658E9-1EE2-4B23-BA49-3B03E48B411C}" type="slidenum">
              <a:rPr lang="en-US" smtClean="0"/>
              <a:pPr/>
              <a:t>108</a:t>
            </a:fld>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2"/>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109</a:t>
            </a:fld>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Time Estimate:</a:t>
            </a:r>
            <a:r>
              <a:rPr lang="en-US" baseline="0" dirty="0" smtClean="0"/>
              <a:t> 45 minutes+</a:t>
            </a:r>
            <a:endParaRPr lang="en-US" dirty="0" smtClean="0"/>
          </a:p>
          <a:p>
            <a:endParaRPr lang="en-US" dirty="0"/>
          </a:p>
        </p:txBody>
      </p:sp>
      <p:sp>
        <p:nvSpPr>
          <p:cNvPr id="4" name="Slide Number Placeholder 3"/>
          <p:cNvSpPr>
            <a:spLocks noGrp="1"/>
          </p:cNvSpPr>
          <p:nvPr>
            <p:ph type="sldNum" sz="quarter" idx="10"/>
          </p:nvPr>
        </p:nvSpPr>
        <p:spPr/>
        <p:txBody>
          <a:bodyPr/>
          <a:lstStyle/>
          <a:p>
            <a:fld id="{B04E827C-9470-4471-B54A-74FE54784CDC}" type="slidenum">
              <a:rPr lang="en-US" smtClean="0"/>
              <a:t>110</a:t>
            </a:fld>
            <a:endParaRPr lang="en-US"/>
          </a:p>
        </p:txBody>
      </p:sp>
    </p:spTree>
    <p:extLst>
      <p:ext uri="{BB962C8B-B14F-4D97-AF65-F5344CB8AC3E}">
        <p14:creationId xmlns:p14="http://schemas.microsoft.com/office/powerpoint/2010/main" val="199304076"/>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4E827C-9470-4471-B54A-74FE54784CDC}" type="slidenum">
              <a:rPr lang="en-US" smtClean="0"/>
              <a:t>111</a:t>
            </a:fld>
            <a:endParaRPr lang="en-US" dirty="0"/>
          </a:p>
        </p:txBody>
      </p:sp>
    </p:spTree>
    <p:extLst>
      <p:ext uri="{BB962C8B-B14F-4D97-AF65-F5344CB8AC3E}">
        <p14:creationId xmlns:p14="http://schemas.microsoft.com/office/powerpoint/2010/main" val="1770173012"/>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B04E827C-9470-4471-B54A-74FE54784CDC}" type="slidenum">
              <a:rPr lang="en-US" smtClean="0"/>
              <a:t>112</a:t>
            </a:fld>
            <a:endParaRPr lang="en-US" dirty="0"/>
          </a:p>
        </p:txBody>
      </p:sp>
    </p:spTree>
    <p:extLst>
      <p:ext uri="{BB962C8B-B14F-4D97-AF65-F5344CB8AC3E}">
        <p14:creationId xmlns:p14="http://schemas.microsoft.com/office/powerpoint/2010/main" val="104900945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113</a:t>
            </a:fld>
            <a:endParaRPr lang="en-US"/>
          </a:p>
        </p:txBody>
      </p:sp>
    </p:spTree>
    <p:extLst>
      <p:ext uri="{BB962C8B-B14F-4D97-AF65-F5344CB8AC3E}">
        <p14:creationId xmlns:p14="http://schemas.microsoft.com/office/powerpoint/2010/main" val="226081751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114</a:t>
            </a:fld>
            <a:endParaRPr lang="en-US"/>
          </a:p>
        </p:txBody>
      </p:sp>
    </p:spTree>
    <p:extLst>
      <p:ext uri="{BB962C8B-B14F-4D97-AF65-F5344CB8AC3E}">
        <p14:creationId xmlns:p14="http://schemas.microsoft.com/office/powerpoint/2010/main" val="2532831601"/>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115</a:t>
            </a:fld>
            <a:endParaRPr lang="en-US"/>
          </a:p>
        </p:txBody>
      </p:sp>
    </p:spTree>
    <p:extLst>
      <p:ext uri="{BB962C8B-B14F-4D97-AF65-F5344CB8AC3E}">
        <p14:creationId xmlns:p14="http://schemas.microsoft.com/office/powerpoint/2010/main" val="153091178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sample summary can be copied and pasted into this slide, but that will be difficult to read as the font will need to be quite small. We recommend having the summary open on a Word (or something similar) document that you can show instead of this slide.</a:t>
            </a:r>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116</a:t>
            </a:fld>
            <a:endParaRPr lang="en-US"/>
          </a:p>
        </p:txBody>
      </p:sp>
    </p:spTree>
    <p:extLst>
      <p:ext uri="{BB962C8B-B14F-4D97-AF65-F5344CB8AC3E}">
        <p14:creationId xmlns:p14="http://schemas.microsoft.com/office/powerpoint/2010/main" val="357966738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41A658E9-1EE2-4B23-BA49-3B03E48B411C}" type="slidenum">
              <a:rPr lang="en-US" smtClean="0"/>
              <a:pPr/>
              <a:t>118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B04E827C-9470-4471-B54A-74FE54784CDC}" type="slidenum">
              <a:rPr lang="en-US" smtClean="0"/>
              <a:t>13</a:t>
            </a:fld>
            <a:endParaRPr lang="en-US" dirty="0"/>
          </a:p>
        </p:txBody>
      </p:sp>
    </p:spTree>
    <p:extLst>
      <p:ext uri="{BB962C8B-B14F-4D97-AF65-F5344CB8AC3E}">
        <p14:creationId xmlns:p14="http://schemas.microsoft.com/office/powerpoint/2010/main" val="1049009458"/>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B04E827C-9470-4471-B54A-74FE54784CDC}" type="slidenum">
              <a:rPr lang="en-US" smtClean="0"/>
              <a:t>119</a:t>
            </a:fld>
            <a:endParaRPr lang="en-US"/>
          </a:p>
        </p:txBody>
      </p:sp>
    </p:spTree>
    <p:extLst>
      <p:ext uri="{BB962C8B-B14F-4D97-AF65-F5344CB8AC3E}">
        <p14:creationId xmlns:p14="http://schemas.microsoft.com/office/powerpoint/2010/main" val="3208794895"/>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4E827C-9470-4471-B54A-74FE54784CDC}" type="slidenum">
              <a:rPr lang="en-US" smtClean="0"/>
              <a:t>120</a:t>
            </a:fld>
            <a:endParaRPr lang="en-US"/>
          </a:p>
        </p:txBody>
      </p:sp>
    </p:spTree>
    <p:extLst>
      <p:ext uri="{BB962C8B-B14F-4D97-AF65-F5344CB8AC3E}">
        <p14:creationId xmlns:p14="http://schemas.microsoft.com/office/powerpoint/2010/main" val="2356909734"/>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B04E827C-9470-4471-B54A-74FE54784CDC}" type="slidenum">
              <a:rPr lang="en-US" smtClean="0"/>
              <a:t>121</a:t>
            </a:fld>
            <a:endParaRPr lang="en-US"/>
          </a:p>
        </p:txBody>
      </p:sp>
    </p:spTree>
    <p:extLst>
      <p:ext uri="{BB962C8B-B14F-4D97-AF65-F5344CB8AC3E}">
        <p14:creationId xmlns:p14="http://schemas.microsoft.com/office/powerpoint/2010/main" val="2547379820"/>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122</a:t>
            </a:fld>
            <a:endParaRPr lang="en-US"/>
          </a:p>
        </p:txBody>
      </p:sp>
    </p:spTree>
    <p:extLst>
      <p:ext uri="{BB962C8B-B14F-4D97-AF65-F5344CB8AC3E}">
        <p14:creationId xmlns:p14="http://schemas.microsoft.com/office/powerpoint/2010/main" val="218027729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Time Estimate</a:t>
            </a:r>
            <a:r>
              <a:rPr lang="en-US" smtClean="0"/>
              <a:t>:</a:t>
            </a:r>
            <a:r>
              <a:rPr lang="en-US" baseline="0" smtClean="0"/>
              <a:t> 45 </a:t>
            </a:r>
            <a:r>
              <a:rPr lang="en-US" baseline="0" dirty="0" smtClean="0"/>
              <a:t>minutes+</a:t>
            </a:r>
            <a:endParaRPr lang="en-US" dirty="0" smtClean="0"/>
          </a:p>
          <a:p>
            <a:endParaRPr lang="en-US" dirty="0"/>
          </a:p>
        </p:txBody>
      </p:sp>
      <p:sp>
        <p:nvSpPr>
          <p:cNvPr id="4" name="Slide Number Placeholder 3"/>
          <p:cNvSpPr>
            <a:spLocks noGrp="1"/>
          </p:cNvSpPr>
          <p:nvPr>
            <p:ph type="sldNum" sz="quarter" idx="10"/>
          </p:nvPr>
        </p:nvSpPr>
        <p:spPr/>
        <p:txBody>
          <a:bodyPr/>
          <a:lstStyle/>
          <a:p>
            <a:fld id="{B04E827C-9470-4471-B54A-74FE54784CDC}" type="slidenum">
              <a:rPr lang="en-US" smtClean="0"/>
              <a:t>125</a:t>
            </a:fld>
            <a:endParaRPr lang="en-US"/>
          </a:p>
        </p:txBody>
      </p:sp>
    </p:spTree>
    <p:extLst>
      <p:ext uri="{BB962C8B-B14F-4D97-AF65-F5344CB8AC3E}">
        <p14:creationId xmlns:p14="http://schemas.microsoft.com/office/powerpoint/2010/main" val="147415123"/>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4E827C-9470-4471-B54A-74FE54784CDC}" type="slidenum">
              <a:rPr lang="en-US" smtClean="0"/>
              <a:t>126</a:t>
            </a:fld>
            <a:endParaRPr lang="en-US" dirty="0"/>
          </a:p>
        </p:txBody>
      </p:sp>
    </p:spTree>
    <p:extLst>
      <p:ext uri="{BB962C8B-B14F-4D97-AF65-F5344CB8AC3E}">
        <p14:creationId xmlns:p14="http://schemas.microsoft.com/office/powerpoint/2010/main" val="177017301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B04E827C-9470-4471-B54A-74FE54784CDC}" type="slidenum">
              <a:rPr lang="en-US" smtClean="0"/>
              <a:t>127</a:t>
            </a:fld>
            <a:endParaRPr lang="en-US" dirty="0"/>
          </a:p>
        </p:txBody>
      </p:sp>
    </p:spTree>
    <p:extLst>
      <p:ext uri="{BB962C8B-B14F-4D97-AF65-F5344CB8AC3E}">
        <p14:creationId xmlns:p14="http://schemas.microsoft.com/office/powerpoint/2010/main" val="1049009458"/>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A658E9-1EE2-4B23-BA49-3B03E48B411C}" type="slidenum">
              <a:rPr lang="en-US" smtClean="0"/>
              <a:pPr/>
              <a:t>128</a:t>
            </a:fld>
            <a:endParaRPr lang="en-US"/>
          </a:p>
        </p:txBody>
      </p:sp>
    </p:spTree>
    <p:extLst>
      <p:ext uri="{BB962C8B-B14F-4D97-AF65-F5344CB8AC3E}">
        <p14:creationId xmlns:p14="http://schemas.microsoft.com/office/powerpoint/2010/main" val="615131549"/>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B33580-B1F2-4907-9BA1-46B4910DC077}" type="slidenum">
              <a:rPr lang="en-US" smtClean="0"/>
              <a:pPr/>
              <a:t>129</a:t>
            </a:fld>
            <a:endParaRPr lang="en-US"/>
          </a:p>
        </p:txBody>
      </p:sp>
    </p:spTree>
    <p:extLst>
      <p:ext uri="{BB962C8B-B14F-4D97-AF65-F5344CB8AC3E}">
        <p14:creationId xmlns:p14="http://schemas.microsoft.com/office/powerpoint/2010/main" val="1843646309"/>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CEF551D1-FCD7-47BD-988A-0D0D3C7946E6}" type="slidenum">
              <a:rPr lang="en-US" smtClean="0"/>
              <a:pPr/>
              <a:t>130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8FDD32-C39C-4273-B2E4-E0BB1E360855}" type="datetimeFigureOut">
              <a:rPr lang="en-US" smtClean="0"/>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D7EE1-4686-41C8-BB1B-182CF9C5A336}" type="slidenum">
              <a:rPr lang="en-US" smtClean="0"/>
              <a:t>‹#›</a:t>
            </a:fld>
            <a:endParaRPr lang="en-US"/>
          </a:p>
        </p:txBody>
      </p:sp>
    </p:spTree>
    <p:extLst>
      <p:ext uri="{BB962C8B-B14F-4D97-AF65-F5344CB8AC3E}">
        <p14:creationId xmlns:p14="http://schemas.microsoft.com/office/powerpoint/2010/main" val="4142088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8FDD32-C39C-4273-B2E4-E0BB1E360855}" type="datetimeFigureOut">
              <a:rPr lang="en-US" smtClean="0"/>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D7EE1-4686-41C8-BB1B-182CF9C5A336}" type="slidenum">
              <a:rPr lang="en-US" smtClean="0"/>
              <a:t>‹#›</a:t>
            </a:fld>
            <a:endParaRPr lang="en-US"/>
          </a:p>
        </p:txBody>
      </p:sp>
    </p:spTree>
    <p:extLst>
      <p:ext uri="{BB962C8B-B14F-4D97-AF65-F5344CB8AC3E}">
        <p14:creationId xmlns:p14="http://schemas.microsoft.com/office/powerpoint/2010/main" val="788264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8FDD32-C39C-4273-B2E4-E0BB1E360855}" type="datetimeFigureOut">
              <a:rPr lang="en-US" smtClean="0"/>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D7EE1-4686-41C8-BB1B-182CF9C5A336}" type="slidenum">
              <a:rPr lang="en-US" smtClean="0"/>
              <a:t>‹#›</a:t>
            </a:fld>
            <a:endParaRPr lang="en-US"/>
          </a:p>
        </p:txBody>
      </p:sp>
    </p:spTree>
    <p:extLst>
      <p:ext uri="{BB962C8B-B14F-4D97-AF65-F5344CB8AC3E}">
        <p14:creationId xmlns:p14="http://schemas.microsoft.com/office/powerpoint/2010/main" val="1552575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8FDD32-C39C-4273-B2E4-E0BB1E360855}" type="datetimeFigureOut">
              <a:rPr lang="en-US" smtClean="0"/>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D7EE1-4686-41C8-BB1B-182CF9C5A336}" type="slidenum">
              <a:rPr lang="en-US" smtClean="0"/>
              <a:t>‹#›</a:t>
            </a:fld>
            <a:endParaRPr lang="en-US"/>
          </a:p>
        </p:txBody>
      </p:sp>
    </p:spTree>
    <p:extLst>
      <p:ext uri="{BB962C8B-B14F-4D97-AF65-F5344CB8AC3E}">
        <p14:creationId xmlns:p14="http://schemas.microsoft.com/office/powerpoint/2010/main" val="2356083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8FDD32-C39C-4273-B2E4-E0BB1E360855}" type="datetimeFigureOut">
              <a:rPr lang="en-US" smtClean="0"/>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D7EE1-4686-41C8-BB1B-182CF9C5A336}" type="slidenum">
              <a:rPr lang="en-US" smtClean="0"/>
              <a:t>‹#›</a:t>
            </a:fld>
            <a:endParaRPr lang="en-US"/>
          </a:p>
        </p:txBody>
      </p:sp>
    </p:spTree>
    <p:extLst>
      <p:ext uri="{BB962C8B-B14F-4D97-AF65-F5344CB8AC3E}">
        <p14:creationId xmlns:p14="http://schemas.microsoft.com/office/powerpoint/2010/main" val="4019720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8FDD32-C39C-4273-B2E4-E0BB1E360855}" type="datetimeFigureOut">
              <a:rPr lang="en-US" smtClean="0"/>
              <a:t>7/16/2013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D7EE1-4686-41C8-BB1B-182CF9C5A336}" type="slidenum">
              <a:rPr lang="en-US" smtClean="0"/>
              <a:t>‹#›</a:t>
            </a:fld>
            <a:endParaRPr lang="en-US"/>
          </a:p>
        </p:txBody>
      </p:sp>
    </p:spTree>
    <p:extLst>
      <p:ext uri="{BB962C8B-B14F-4D97-AF65-F5344CB8AC3E}">
        <p14:creationId xmlns:p14="http://schemas.microsoft.com/office/powerpoint/2010/main" val="3273021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8FDD32-C39C-4273-B2E4-E0BB1E360855}" type="datetimeFigureOut">
              <a:rPr lang="en-US" smtClean="0"/>
              <a:t>7/16/2013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6D7EE1-4686-41C8-BB1B-182CF9C5A336}" type="slidenum">
              <a:rPr lang="en-US" smtClean="0"/>
              <a:t>‹#›</a:t>
            </a:fld>
            <a:endParaRPr lang="en-US"/>
          </a:p>
        </p:txBody>
      </p:sp>
    </p:spTree>
    <p:extLst>
      <p:ext uri="{BB962C8B-B14F-4D97-AF65-F5344CB8AC3E}">
        <p14:creationId xmlns:p14="http://schemas.microsoft.com/office/powerpoint/2010/main" val="1504781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8FDD32-C39C-4273-B2E4-E0BB1E360855}" type="datetimeFigureOut">
              <a:rPr lang="en-US" smtClean="0"/>
              <a:t>7/16/2013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6D7EE1-4686-41C8-BB1B-182CF9C5A336}" type="slidenum">
              <a:rPr lang="en-US" smtClean="0"/>
              <a:t>‹#›</a:t>
            </a:fld>
            <a:endParaRPr lang="en-US"/>
          </a:p>
        </p:txBody>
      </p:sp>
    </p:spTree>
    <p:extLst>
      <p:ext uri="{BB962C8B-B14F-4D97-AF65-F5344CB8AC3E}">
        <p14:creationId xmlns:p14="http://schemas.microsoft.com/office/powerpoint/2010/main" val="2808141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8FDD32-C39C-4273-B2E4-E0BB1E360855}" type="datetimeFigureOut">
              <a:rPr lang="en-US" smtClean="0"/>
              <a:t>7/16/2013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6D7EE1-4686-41C8-BB1B-182CF9C5A336}" type="slidenum">
              <a:rPr lang="en-US" smtClean="0"/>
              <a:t>‹#›</a:t>
            </a:fld>
            <a:endParaRPr lang="en-US"/>
          </a:p>
        </p:txBody>
      </p:sp>
    </p:spTree>
    <p:extLst>
      <p:ext uri="{BB962C8B-B14F-4D97-AF65-F5344CB8AC3E}">
        <p14:creationId xmlns:p14="http://schemas.microsoft.com/office/powerpoint/2010/main" val="296726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8FDD32-C39C-4273-B2E4-E0BB1E360855}" type="datetimeFigureOut">
              <a:rPr lang="en-US" smtClean="0"/>
              <a:t>7/16/2013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D7EE1-4686-41C8-BB1B-182CF9C5A336}" type="slidenum">
              <a:rPr lang="en-US" smtClean="0"/>
              <a:t>‹#›</a:t>
            </a:fld>
            <a:endParaRPr lang="en-US"/>
          </a:p>
        </p:txBody>
      </p:sp>
    </p:spTree>
    <p:extLst>
      <p:ext uri="{BB962C8B-B14F-4D97-AF65-F5344CB8AC3E}">
        <p14:creationId xmlns:p14="http://schemas.microsoft.com/office/powerpoint/2010/main" val="1697786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8FDD32-C39C-4273-B2E4-E0BB1E360855}" type="datetimeFigureOut">
              <a:rPr lang="en-US" smtClean="0"/>
              <a:t>7/16/2013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D7EE1-4686-41C8-BB1B-182CF9C5A336}" type="slidenum">
              <a:rPr lang="en-US" smtClean="0"/>
              <a:t>‹#›</a:t>
            </a:fld>
            <a:endParaRPr lang="en-US"/>
          </a:p>
        </p:txBody>
      </p:sp>
    </p:spTree>
    <p:extLst>
      <p:ext uri="{BB962C8B-B14F-4D97-AF65-F5344CB8AC3E}">
        <p14:creationId xmlns:p14="http://schemas.microsoft.com/office/powerpoint/2010/main" val="3063520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FDD32-C39C-4273-B2E4-E0BB1E360855}" type="datetimeFigureOut">
              <a:rPr lang="en-US" smtClean="0"/>
              <a:t>7/16/2013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6D7EE1-4686-41C8-BB1B-182CF9C5A336}" type="slidenum">
              <a:rPr lang="en-US" smtClean="0"/>
              <a:t>‹#›</a:t>
            </a:fld>
            <a:endParaRPr lang="en-US"/>
          </a:p>
        </p:txBody>
      </p:sp>
    </p:spTree>
    <p:extLst>
      <p:ext uri="{BB962C8B-B14F-4D97-AF65-F5344CB8AC3E}">
        <p14:creationId xmlns:p14="http://schemas.microsoft.com/office/powerpoint/2010/main" val="27036670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84.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96.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98.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05.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58.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8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2819400"/>
            <a:ext cx="6629400" cy="1219201"/>
          </a:xfrm>
        </p:spPr>
        <p:txBody>
          <a:bodyPr>
            <a:normAutofit fontScale="90000"/>
          </a:bodyPr>
          <a:lstStyle/>
          <a:p>
            <a:r>
              <a:rPr lang="en-US" b="1" dirty="0" smtClean="0">
                <a:solidFill>
                  <a:schemeClr val="accent2"/>
                </a:solidFill>
              </a:rPr>
              <a:t>Activity 1: Module Introduction</a:t>
            </a:r>
            <a:endParaRPr lang="en-US" b="1" dirty="0">
              <a:solidFill>
                <a:schemeClr val="accent2"/>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Minute Paper</a:t>
            </a:r>
            <a:endParaRPr lang="en-US" b="1" dirty="0">
              <a:solidFill>
                <a:schemeClr val="accent3"/>
              </a:solidFill>
            </a:endParaRPr>
          </a:p>
        </p:txBody>
      </p:sp>
      <p:sp>
        <p:nvSpPr>
          <p:cNvPr id="3" name="Content Placeholder 2"/>
          <p:cNvSpPr>
            <a:spLocks noGrp="1"/>
          </p:cNvSpPr>
          <p:nvPr>
            <p:ph idx="1"/>
          </p:nvPr>
        </p:nvSpPr>
        <p:spPr/>
        <p:txBody>
          <a:bodyPr/>
          <a:lstStyle/>
          <a:p>
            <a:pPr lvl="0"/>
            <a:r>
              <a:rPr lang="en-US" dirty="0"/>
              <a:t>What are the benefits of collaboration in conducting scientific research?</a:t>
            </a:r>
          </a:p>
          <a:p>
            <a:endParaRPr lang="en-US" dirty="0"/>
          </a:p>
        </p:txBody>
      </p:sp>
    </p:spTree>
    <p:extLst>
      <p:ext uri="{BB962C8B-B14F-4D97-AF65-F5344CB8AC3E}">
        <p14:creationId xmlns:p14="http://schemas.microsoft.com/office/powerpoint/2010/main" val="328568680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r>
              <a:rPr lang="en-US" sz="4400" b="1" dirty="0" smtClean="0">
                <a:solidFill>
                  <a:schemeClr val="accent2"/>
                </a:solidFill>
              </a:rPr>
              <a:t>Reading Original Research</a:t>
            </a:r>
            <a:endParaRPr lang="en-US" sz="4400" b="1" dirty="0">
              <a:solidFill>
                <a:schemeClr val="accent2"/>
              </a:solidFill>
            </a:endParaRPr>
          </a:p>
        </p:txBody>
      </p:sp>
      <p:sp>
        <p:nvSpPr>
          <p:cNvPr id="3" name="Content Placeholder 2"/>
          <p:cNvSpPr>
            <a:spLocks noGrp="1"/>
          </p:cNvSpPr>
          <p:nvPr>
            <p:ph idx="1"/>
          </p:nvPr>
        </p:nvSpPr>
        <p:spPr>
          <a:xfrm>
            <a:off x="304800" y="1828800"/>
            <a:ext cx="8229600" cy="4389120"/>
          </a:xfrm>
        </p:spPr>
        <p:txBody>
          <a:bodyPr>
            <a:noAutofit/>
          </a:bodyPr>
          <a:lstStyle/>
          <a:p>
            <a:pPr marL="0" lvl="0" indent="0">
              <a:buClr>
                <a:srgbClr val="FF0000"/>
              </a:buClr>
              <a:buSzPct val="150000"/>
              <a:buNone/>
            </a:pPr>
            <a:r>
              <a:rPr lang="en-US" sz="2800" dirty="0" smtClean="0"/>
              <a:t>What </a:t>
            </a:r>
            <a:r>
              <a:rPr lang="en-US" sz="2800" dirty="0"/>
              <a:t>procedure did the author use in this study to collect data</a:t>
            </a:r>
            <a:r>
              <a:rPr lang="en-US" sz="2800" dirty="0" smtClean="0"/>
              <a:t>?</a:t>
            </a:r>
          </a:p>
          <a:p>
            <a:pPr marL="0" lvl="0" indent="0">
              <a:buClr>
                <a:srgbClr val="FF0000"/>
              </a:buClr>
              <a:buSzPct val="150000"/>
              <a:buNone/>
            </a:pPr>
            <a:endParaRPr lang="en-US" sz="2800" dirty="0"/>
          </a:p>
        </p:txBody>
      </p:sp>
    </p:spTree>
    <p:extLst>
      <p:ext uri="{BB962C8B-B14F-4D97-AF65-F5344CB8AC3E}">
        <p14:creationId xmlns:p14="http://schemas.microsoft.com/office/powerpoint/2010/main" val="106805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r>
              <a:rPr lang="en-US" sz="4400" b="1" dirty="0" smtClean="0">
                <a:solidFill>
                  <a:schemeClr val="accent2"/>
                </a:solidFill>
              </a:rPr>
              <a:t>Reading Original Research</a:t>
            </a:r>
            <a:endParaRPr lang="en-US" sz="4400" b="1" dirty="0">
              <a:solidFill>
                <a:schemeClr val="accent2"/>
              </a:solidFill>
            </a:endParaRPr>
          </a:p>
        </p:txBody>
      </p:sp>
      <p:sp>
        <p:nvSpPr>
          <p:cNvPr id="3" name="Content Placeholder 2"/>
          <p:cNvSpPr>
            <a:spLocks noGrp="1"/>
          </p:cNvSpPr>
          <p:nvPr>
            <p:ph idx="1"/>
          </p:nvPr>
        </p:nvSpPr>
        <p:spPr>
          <a:xfrm>
            <a:off x="304800" y="1935480"/>
            <a:ext cx="8229600" cy="4922520"/>
          </a:xfrm>
        </p:spPr>
        <p:txBody>
          <a:bodyPr>
            <a:normAutofit/>
          </a:bodyPr>
          <a:lstStyle/>
          <a:p>
            <a:pPr marL="0" lvl="0" indent="0">
              <a:buClr>
                <a:srgbClr val="FF0000"/>
              </a:buClr>
              <a:buSzPct val="150000"/>
              <a:buNone/>
            </a:pPr>
            <a:r>
              <a:rPr lang="en-US" sz="2800" dirty="0" smtClean="0"/>
              <a:t>What </a:t>
            </a:r>
            <a:r>
              <a:rPr lang="en-US" sz="2800" dirty="0"/>
              <a:t>do you think about how the participants in this study were treated?  Were they treated ethically?  </a:t>
            </a:r>
            <a:r>
              <a:rPr lang="en-US" sz="2800" dirty="0" smtClean="0"/>
              <a:t>(Why/why not?) Did </a:t>
            </a:r>
            <a:r>
              <a:rPr lang="en-US" sz="2800" dirty="0"/>
              <a:t>the benefit of participating outweigh any risks they may have encountered as a result of participating</a:t>
            </a:r>
            <a:r>
              <a:rPr lang="en-US" sz="2800" dirty="0" smtClean="0"/>
              <a:t>? (Why/why not?)</a:t>
            </a:r>
            <a:endParaRPr lang="en-US" sz="2800" dirty="0"/>
          </a:p>
          <a:p>
            <a:pPr marL="0" indent="0">
              <a:buNone/>
            </a:pPr>
            <a:endParaRPr lang="en-US" sz="2800" dirty="0"/>
          </a:p>
        </p:txBody>
      </p:sp>
    </p:spTree>
    <p:extLst>
      <p:ext uri="{BB962C8B-B14F-4D97-AF65-F5344CB8AC3E}">
        <p14:creationId xmlns:p14="http://schemas.microsoft.com/office/powerpoint/2010/main" val="370684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r>
              <a:rPr lang="en-US" sz="4400" b="1" dirty="0" smtClean="0">
                <a:solidFill>
                  <a:schemeClr val="accent2"/>
                </a:solidFill>
              </a:rPr>
              <a:t>Reading Original Research</a:t>
            </a:r>
            <a:endParaRPr lang="en-US" sz="4400" b="1" dirty="0">
              <a:solidFill>
                <a:schemeClr val="accent2"/>
              </a:solidFill>
            </a:endParaRPr>
          </a:p>
        </p:txBody>
      </p:sp>
      <p:sp>
        <p:nvSpPr>
          <p:cNvPr id="3" name="Content Placeholder 2"/>
          <p:cNvSpPr>
            <a:spLocks noGrp="1"/>
          </p:cNvSpPr>
          <p:nvPr>
            <p:ph idx="1"/>
          </p:nvPr>
        </p:nvSpPr>
        <p:spPr/>
        <p:txBody>
          <a:bodyPr>
            <a:noAutofit/>
          </a:bodyPr>
          <a:lstStyle/>
          <a:p>
            <a:pPr marL="0" lvl="0" indent="0">
              <a:buClr>
                <a:srgbClr val="FF0000"/>
              </a:buClr>
              <a:buSzPct val="150000"/>
              <a:buNone/>
            </a:pPr>
            <a:r>
              <a:rPr lang="en-US" sz="2600" dirty="0" smtClean="0"/>
              <a:t>What </a:t>
            </a:r>
            <a:r>
              <a:rPr lang="en-US" sz="2600" dirty="0"/>
              <a:t>kind of data </a:t>
            </a:r>
            <a:r>
              <a:rPr lang="en-US" sz="2600" dirty="0" smtClean="0"/>
              <a:t>was presented </a:t>
            </a:r>
            <a:r>
              <a:rPr lang="en-US" sz="2600" dirty="0"/>
              <a:t>in the results section?  Were there averages (means), correlations, or statistical tests? </a:t>
            </a:r>
            <a:r>
              <a:rPr lang="en-US" sz="2600" dirty="0" smtClean="0"/>
              <a:t> </a:t>
            </a:r>
          </a:p>
          <a:p>
            <a:pPr marL="0" indent="0">
              <a:buNone/>
            </a:pPr>
            <a:endParaRPr lang="en-US" sz="2600" dirty="0"/>
          </a:p>
        </p:txBody>
      </p:sp>
    </p:spTree>
    <p:extLst>
      <p:ext uri="{BB962C8B-B14F-4D97-AF65-F5344CB8AC3E}">
        <p14:creationId xmlns:p14="http://schemas.microsoft.com/office/powerpoint/2010/main" val="1671967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r>
              <a:rPr lang="en-US" sz="4400" b="1" dirty="0" smtClean="0">
                <a:solidFill>
                  <a:schemeClr val="accent2"/>
                </a:solidFill>
              </a:rPr>
              <a:t>Reading Original Research</a:t>
            </a:r>
            <a:endParaRPr lang="en-US" sz="4400" b="1" dirty="0">
              <a:solidFill>
                <a:schemeClr val="accent2"/>
              </a:solidFill>
            </a:endParaRPr>
          </a:p>
        </p:txBody>
      </p:sp>
      <p:sp>
        <p:nvSpPr>
          <p:cNvPr id="3" name="Content Placeholder 2"/>
          <p:cNvSpPr>
            <a:spLocks noGrp="1"/>
          </p:cNvSpPr>
          <p:nvPr>
            <p:ph idx="1"/>
          </p:nvPr>
        </p:nvSpPr>
        <p:spPr>
          <a:xfrm>
            <a:off x="304800" y="1600200"/>
            <a:ext cx="8229600" cy="4389120"/>
          </a:xfrm>
        </p:spPr>
        <p:txBody>
          <a:bodyPr>
            <a:noAutofit/>
          </a:bodyPr>
          <a:lstStyle/>
          <a:p>
            <a:pPr marL="0" lvl="0" indent="0">
              <a:buClr>
                <a:srgbClr val="FF0000"/>
              </a:buClr>
              <a:buSzPct val="150000"/>
              <a:buNone/>
            </a:pPr>
            <a:r>
              <a:rPr lang="en-US" sz="2800" dirty="0" smtClean="0"/>
              <a:t>What </a:t>
            </a:r>
            <a:r>
              <a:rPr lang="en-US" sz="2800" dirty="0"/>
              <a:t>did the author find – what </a:t>
            </a:r>
            <a:r>
              <a:rPr lang="en-US" sz="2800" dirty="0" smtClean="0"/>
              <a:t>was concluded </a:t>
            </a:r>
            <a:r>
              <a:rPr lang="en-US" sz="2800" dirty="0"/>
              <a:t>about </a:t>
            </a:r>
            <a:r>
              <a:rPr lang="en-US" sz="2800" dirty="0" smtClean="0"/>
              <a:t>the </a:t>
            </a:r>
            <a:r>
              <a:rPr lang="en-US" sz="2800" dirty="0"/>
              <a:t>data analyses?  Was the hypothesis supported?  </a:t>
            </a:r>
          </a:p>
          <a:p>
            <a:pPr marL="0" indent="0">
              <a:buNone/>
            </a:pPr>
            <a:endParaRPr lang="en-US" sz="2800" dirty="0"/>
          </a:p>
        </p:txBody>
      </p:sp>
    </p:spTree>
    <p:extLst>
      <p:ext uri="{BB962C8B-B14F-4D97-AF65-F5344CB8AC3E}">
        <p14:creationId xmlns:p14="http://schemas.microsoft.com/office/powerpoint/2010/main" val="1661369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r>
              <a:rPr lang="en-US" sz="4400" b="1" dirty="0" smtClean="0">
                <a:solidFill>
                  <a:schemeClr val="accent2"/>
                </a:solidFill>
              </a:rPr>
              <a:t>Reading Original Research</a:t>
            </a:r>
            <a:endParaRPr lang="en-US" sz="4400" b="1" dirty="0">
              <a:solidFill>
                <a:schemeClr val="accent2"/>
              </a:solidFill>
            </a:endParaRPr>
          </a:p>
        </p:txBody>
      </p:sp>
      <p:sp>
        <p:nvSpPr>
          <p:cNvPr id="3" name="Content Placeholder 2"/>
          <p:cNvSpPr>
            <a:spLocks noGrp="1"/>
          </p:cNvSpPr>
          <p:nvPr>
            <p:ph idx="1"/>
          </p:nvPr>
        </p:nvSpPr>
        <p:spPr>
          <a:xfrm>
            <a:off x="304800" y="1600200"/>
            <a:ext cx="8229600" cy="4389120"/>
          </a:xfrm>
        </p:spPr>
        <p:txBody>
          <a:bodyPr>
            <a:normAutofit/>
          </a:bodyPr>
          <a:lstStyle/>
          <a:p>
            <a:pPr marL="0" lvl="0" indent="0">
              <a:buClr>
                <a:srgbClr val="FF0000"/>
              </a:buClr>
              <a:buSzPct val="150000"/>
              <a:buNone/>
            </a:pPr>
            <a:r>
              <a:rPr lang="en-US" sz="2800" dirty="0" smtClean="0"/>
              <a:t>What </a:t>
            </a:r>
            <a:r>
              <a:rPr lang="en-US" sz="2800" dirty="0"/>
              <a:t>are some of the limitations to the study that the author noted</a:t>
            </a:r>
            <a:r>
              <a:rPr lang="en-US" sz="2800" dirty="0" smtClean="0"/>
              <a:t>?</a:t>
            </a:r>
          </a:p>
          <a:p>
            <a:pPr marL="0" lvl="0" indent="0">
              <a:buClr>
                <a:srgbClr val="FF0000"/>
              </a:buClr>
              <a:buSzPct val="150000"/>
              <a:buNone/>
            </a:pPr>
            <a:endParaRPr lang="en-US" sz="2800" dirty="0"/>
          </a:p>
        </p:txBody>
      </p:sp>
    </p:spTree>
    <p:extLst>
      <p:ext uri="{BB962C8B-B14F-4D97-AF65-F5344CB8AC3E}">
        <p14:creationId xmlns:p14="http://schemas.microsoft.com/office/powerpoint/2010/main" val="4283934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r>
              <a:rPr lang="en-US" sz="4400" b="1" dirty="0" smtClean="0">
                <a:solidFill>
                  <a:schemeClr val="accent2"/>
                </a:solidFill>
              </a:rPr>
              <a:t>Reading Original Research</a:t>
            </a:r>
            <a:endParaRPr lang="en-US" sz="4400" b="1" dirty="0">
              <a:solidFill>
                <a:schemeClr val="accent2"/>
              </a:solidFill>
            </a:endParaRPr>
          </a:p>
        </p:txBody>
      </p:sp>
      <p:sp>
        <p:nvSpPr>
          <p:cNvPr id="3" name="Content Placeholder 2"/>
          <p:cNvSpPr>
            <a:spLocks noGrp="1"/>
          </p:cNvSpPr>
          <p:nvPr>
            <p:ph idx="1"/>
          </p:nvPr>
        </p:nvSpPr>
        <p:spPr>
          <a:xfrm>
            <a:off x="304800" y="1600200"/>
            <a:ext cx="8229600" cy="4389120"/>
          </a:xfrm>
        </p:spPr>
        <p:txBody>
          <a:bodyPr>
            <a:normAutofit/>
          </a:bodyPr>
          <a:lstStyle/>
          <a:p>
            <a:pPr marL="0" lvl="0" indent="0">
              <a:buClr>
                <a:srgbClr val="FF0000"/>
              </a:buClr>
              <a:buSzPct val="150000"/>
              <a:buNone/>
            </a:pPr>
            <a:r>
              <a:rPr lang="en-US" sz="3200" dirty="0"/>
              <a:t>What are some of the author’s </a:t>
            </a:r>
            <a:r>
              <a:rPr lang="en-US" sz="3200" dirty="0" smtClean="0"/>
              <a:t>suggestions for </a:t>
            </a:r>
            <a:r>
              <a:rPr lang="en-US" sz="3200" dirty="0"/>
              <a:t>future research studies that can follow up this study?</a:t>
            </a:r>
          </a:p>
          <a:p>
            <a:pPr marL="0" indent="0">
              <a:buNone/>
            </a:pPr>
            <a:endParaRPr lang="en-US" sz="3200" dirty="0" smtClean="0"/>
          </a:p>
        </p:txBody>
      </p:sp>
    </p:spTree>
    <p:extLst>
      <p:ext uri="{BB962C8B-B14F-4D97-AF65-F5344CB8AC3E}">
        <p14:creationId xmlns:p14="http://schemas.microsoft.com/office/powerpoint/2010/main" val="3994671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r>
              <a:rPr lang="en-US" sz="4400" b="1" dirty="0" smtClean="0">
                <a:solidFill>
                  <a:schemeClr val="accent2"/>
                </a:solidFill>
              </a:rPr>
              <a:t>Reading Original Research</a:t>
            </a:r>
            <a:endParaRPr lang="en-US" sz="4400" b="1" dirty="0">
              <a:solidFill>
                <a:schemeClr val="accent2"/>
              </a:solidFill>
            </a:endParaRPr>
          </a:p>
        </p:txBody>
      </p:sp>
      <p:sp>
        <p:nvSpPr>
          <p:cNvPr id="3" name="Content Placeholder 2"/>
          <p:cNvSpPr>
            <a:spLocks noGrp="1"/>
          </p:cNvSpPr>
          <p:nvPr>
            <p:ph idx="1"/>
          </p:nvPr>
        </p:nvSpPr>
        <p:spPr/>
        <p:txBody>
          <a:bodyPr>
            <a:normAutofit/>
          </a:bodyPr>
          <a:lstStyle/>
          <a:p>
            <a:pPr marL="0" lvl="0" indent="0">
              <a:buClr>
                <a:srgbClr val="FF0000"/>
              </a:buClr>
              <a:buSzPct val="100000"/>
              <a:buNone/>
            </a:pPr>
            <a:r>
              <a:rPr lang="en-US" sz="3600" dirty="0" smtClean="0"/>
              <a:t>What </a:t>
            </a:r>
            <a:r>
              <a:rPr lang="en-US" sz="3600" dirty="0"/>
              <a:t>terms are difficult to understand?</a:t>
            </a:r>
          </a:p>
          <a:p>
            <a:pPr marL="0" lvl="0" indent="0">
              <a:buClr>
                <a:srgbClr val="FF0000"/>
              </a:buClr>
              <a:buSzPct val="100000"/>
              <a:buNone/>
            </a:pPr>
            <a:r>
              <a:rPr lang="en-US" sz="3600" dirty="0" smtClean="0"/>
              <a:t>What </a:t>
            </a:r>
            <a:r>
              <a:rPr lang="en-US" sz="3600" dirty="0"/>
              <a:t>questions do you have about this article?</a:t>
            </a:r>
          </a:p>
          <a:p>
            <a:pPr marL="0" lvl="0" indent="0">
              <a:buClr>
                <a:srgbClr val="FF0000"/>
              </a:buClr>
              <a:buSzPct val="100000"/>
              <a:buNone/>
            </a:pPr>
            <a:r>
              <a:rPr lang="en-US" sz="3600" dirty="0" smtClean="0"/>
              <a:t>What </a:t>
            </a:r>
            <a:r>
              <a:rPr lang="en-US" sz="3600" dirty="0"/>
              <a:t>do you think about this research – would </a:t>
            </a:r>
            <a:r>
              <a:rPr lang="en-US" sz="3600" dirty="0" smtClean="0"/>
              <a:t>you apply </a:t>
            </a:r>
            <a:r>
              <a:rPr lang="en-US" sz="3600" dirty="0"/>
              <a:t>the results to yourself?</a:t>
            </a:r>
          </a:p>
          <a:p>
            <a:endParaRPr lang="en-US" sz="3600" dirty="0" smtClean="0"/>
          </a:p>
        </p:txBody>
      </p:sp>
    </p:spTree>
    <p:extLst>
      <p:ext uri="{BB962C8B-B14F-4D97-AF65-F5344CB8AC3E}">
        <p14:creationId xmlns:p14="http://schemas.microsoft.com/office/powerpoint/2010/main" val="3281210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chemeClr val="accent2"/>
                </a:solidFill>
              </a:rPr>
              <a:t>The Point?</a:t>
            </a:r>
            <a:endParaRPr lang="en-US" sz="4400" b="1" dirty="0">
              <a:solidFill>
                <a:schemeClr val="accent2"/>
              </a:solidFill>
            </a:endParaRPr>
          </a:p>
        </p:txBody>
      </p:sp>
      <p:sp>
        <p:nvSpPr>
          <p:cNvPr id="3" name="Content Placeholder 2"/>
          <p:cNvSpPr>
            <a:spLocks noGrp="1"/>
          </p:cNvSpPr>
          <p:nvPr>
            <p:ph type="body" idx="1"/>
          </p:nvPr>
        </p:nvSpPr>
        <p:spPr/>
        <p:txBody>
          <a:bodyPr>
            <a:normAutofit/>
          </a:bodyPr>
          <a:lstStyle/>
          <a:p>
            <a:r>
              <a:rPr lang="en-US" sz="2800" dirty="0" smtClean="0"/>
              <a:t>Why is it important to be able to read original research?</a:t>
            </a:r>
            <a:endParaRPr lang="en-US" sz="2800" dirty="0"/>
          </a:p>
        </p:txBody>
      </p:sp>
    </p:spTree>
    <p:extLst>
      <p:ext uri="{BB962C8B-B14F-4D97-AF65-F5344CB8AC3E}">
        <p14:creationId xmlns:p14="http://schemas.microsoft.com/office/powerpoint/2010/main" val="1516716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chemeClr val="accent2"/>
                </a:solidFill>
              </a:rPr>
              <a:t>Assignment</a:t>
            </a:r>
            <a:endParaRPr lang="en-US" sz="4400" b="1" dirty="0">
              <a:solidFill>
                <a:schemeClr val="accent2"/>
              </a:solidFill>
            </a:endParaRPr>
          </a:p>
        </p:txBody>
      </p:sp>
      <p:sp>
        <p:nvSpPr>
          <p:cNvPr id="3" name="Content Placeholder 2"/>
          <p:cNvSpPr>
            <a:spLocks noGrp="1"/>
          </p:cNvSpPr>
          <p:nvPr>
            <p:ph idx="1"/>
          </p:nvPr>
        </p:nvSpPr>
        <p:spPr/>
        <p:txBody>
          <a:bodyPr>
            <a:normAutofit/>
          </a:bodyPr>
          <a:lstStyle/>
          <a:p>
            <a:r>
              <a:rPr lang="en-US" sz="3200" dirty="0"/>
              <a:t>R</a:t>
            </a:r>
            <a:r>
              <a:rPr lang="en-US" sz="3200" dirty="0" smtClean="0"/>
              <a:t>ead “Comfortably </a:t>
            </a:r>
            <a:r>
              <a:rPr lang="en-US" sz="3200" dirty="0"/>
              <a:t>numb: Desensitizing effects of violent media on helping </a:t>
            </a:r>
            <a:r>
              <a:rPr lang="en-US" sz="3200" dirty="0" smtClean="0"/>
              <a:t>others” and </a:t>
            </a:r>
            <a:r>
              <a:rPr lang="en-US" sz="3200" dirty="0"/>
              <a:t>answer the questions on the Research Report Search – </a:t>
            </a:r>
            <a:r>
              <a:rPr lang="en-US" sz="3200" dirty="0" smtClean="0"/>
              <a:t>Version </a:t>
            </a:r>
            <a:r>
              <a:rPr lang="en-US" sz="3200" dirty="0"/>
              <a:t>2 </a:t>
            </a:r>
            <a:r>
              <a:rPr lang="en-US" sz="3200" dirty="0" smtClean="0"/>
              <a:t>worksheet. </a:t>
            </a:r>
          </a:p>
          <a:p>
            <a:pPr lvl="1"/>
            <a:r>
              <a:rPr lang="en-US" sz="3000" dirty="0" smtClean="0"/>
              <a:t>You will need to find this article!</a:t>
            </a:r>
          </a:p>
          <a:p>
            <a:pPr lvl="1"/>
            <a:r>
              <a:rPr lang="en-US" sz="3000" dirty="0" smtClean="0"/>
              <a:t>Bushman </a:t>
            </a:r>
            <a:r>
              <a:rPr lang="en-US" sz="3000" dirty="0"/>
              <a:t>and Anderson (2009) </a:t>
            </a:r>
            <a:r>
              <a:rPr lang="en-US" sz="3000" dirty="0" smtClean="0"/>
              <a:t>describe </a:t>
            </a:r>
            <a:r>
              <a:rPr lang="en-US" sz="3000" u="sng" dirty="0"/>
              <a:t>two</a:t>
            </a:r>
            <a:r>
              <a:rPr lang="en-US" sz="3000" dirty="0"/>
              <a:t> </a:t>
            </a:r>
            <a:r>
              <a:rPr lang="en-US" sz="3000" dirty="0" smtClean="0"/>
              <a:t>experiments in one article </a:t>
            </a:r>
            <a:r>
              <a:rPr lang="en-US" sz="3000" dirty="0" smtClean="0">
                <a:sym typeface="Wingdings" pitchFamily="2" charset="2"/>
              </a:rPr>
              <a:t></a:t>
            </a:r>
            <a:r>
              <a:rPr lang="en-US" sz="3000" dirty="0" smtClean="0"/>
              <a:t> </a:t>
            </a:r>
            <a:r>
              <a:rPr lang="en-US" sz="3000" dirty="0"/>
              <a:t>answer the questions for </a:t>
            </a:r>
            <a:r>
              <a:rPr lang="en-US" sz="3000" u="sng" dirty="0"/>
              <a:t>both</a:t>
            </a:r>
            <a:r>
              <a:rPr lang="en-US" sz="3000" dirty="0"/>
              <a:t> </a:t>
            </a:r>
            <a:r>
              <a:rPr lang="en-US" sz="3000" dirty="0" smtClean="0"/>
              <a:t>experiments.</a:t>
            </a:r>
            <a:endParaRPr lang="en-US" sz="3000" dirty="0"/>
          </a:p>
          <a:p>
            <a:pPr marL="0" indent="0">
              <a:buNone/>
            </a:pPr>
            <a:endParaRPr lang="en-US" sz="3200" dirty="0"/>
          </a:p>
        </p:txBody>
      </p:sp>
    </p:spTree>
    <p:extLst>
      <p:ext uri="{BB962C8B-B14F-4D97-AF65-F5344CB8AC3E}">
        <p14:creationId xmlns:p14="http://schemas.microsoft.com/office/powerpoint/2010/main" val="3553779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chemeClr val="accent2"/>
                </a:solidFill>
              </a:rPr>
              <a:t>Assignment</a:t>
            </a:r>
            <a:endParaRPr lang="en-US" sz="4400" b="1" dirty="0">
              <a:solidFill>
                <a:schemeClr val="accent2"/>
              </a:solidFill>
            </a:endParaRPr>
          </a:p>
        </p:txBody>
      </p:sp>
      <p:sp>
        <p:nvSpPr>
          <p:cNvPr id="3" name="Content Placeholder 2"/>
          <p:cNvSpPr>
            <a:spLocks noGrp="1"/>
          </p:cNvSpPr>
          <p:nvPr>
            <p:ph idx="1"/>
          </p:nvPr>
        </p:nvSpPr>
        <p:spPr/>
        <p:txBody>
          <a:bodyPr>
            <a:normAutofit/>
          </a:bodyPr>
          <a:lstStyle/>
          <a:p>
            <a:pPr marL="109728" indent="0">
              <a:buNone/>
            </a:pPr>
            <a:r>
              <a:rPr lang="en-US" sz="3200" dirty="0" smtClean="0"/>
              <a:t>Grading:</a:t>
            </a:r>
          </a:p>
          <a:p>
            <a:pPr marL="109728" indent="0">
              <a:buNone/>
            </a:pPr>
            <a:endParaRPr lang="en-US" sz="3200" dirty="0" smtClean="0"/>
          </a:p>
          <a:p>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515488012"/>
              </p:ext>
            </p:extLst>
          </p:nvPr>
        </p:nvGraphicFramePr>
        <p:xfrm>
          <a:off x="381000" y="2362200"/>
          <a:ext cx="8229600" cy="4105954"/>
        </p:xfrm>
        <a:graphic>
          <a:graphicData uri="http://schemas.openxmlformats.org/drawingml/2006/table">
            <a:tbl>
              <a:tblPr firstRow="1" firstCol="1" bandRow="1">
                <a:tableStyleId>{5C22544A-7EE6-4342-B048-85BDC9FD1C3A}</a:tableStyleId>
              </a:tblPr>
              <a:tblGrid>
                <a:gridCol w="1371600"/>
                <a:gridCol w="6858000"/>
              </a:tblGrid>
              <a:tr h="806841">
                <a:tc>
                  <a:txBody>
                    <a:bodyPr/>
                    <a:lstStyle/>
                    <a:p>
                      <a:pPr marL="228600" marR="0">
                        <a:lnSpc>
                          <a:spcPct val="115000"/>
                        </a:lnSpc>
                        <a:spcBef>
                          <a:spcPts val="0"/>
                        </a:spcBef>
                        <a:spcAft>
                          <a:spcPts val="0"/>
                        </a:spcAft>
                      </a:pPr>
                      <a:r>
                        <a:rPr lang="en-US" sz="2000" dirty="0">
                          <a:effectLst/>
                        </a:rPr>
                        <a:t>Points</a:t>
                      </a:r>
                      <a:endParaRPr lang="en-US" sz="2000" dirty="0">
                        <a:effectLst/>
                        <a:latin typeface="Calibri"/>
                        <a:ea typeface="Calibri"/>
                        <a:cs typeface="Times New Roman"/>
                      </a:endParaRPr>
                    </a:p>
                  </a:txBody>
                  <a:tcPr marL="68580" marR="68580" marT="0" marB="0"/>
                </a:tc>
                <a:tc>
                  <a:txBody>
                    <a:bodyPr/>
                    <a:lstStyle/>
                    <a:p>
                      <a:pPr marL="228600" marR="0">
                        <a:lnSpc>
                          <a:spcPct val="115000"/>
                        </a:lnSpc>
                        <a:spcBef>
                          <a:spcPts val="0"/>
                        </a:spcBef>
                        <a:spcAft>
                          <a:spcPts val="1000"/>
                        </a:spcAft>
                      </a:pPr>
                      <a:r>
                        <a:rPr lang="en-US" sz="2000" dirty="0">
                          <a:effectLst/>
                        </a:rPr>
                        <a:t>Quality of Assignment</a:t>
                      </a:r>
                      <a:endParaRPr lang="en-US" sz="2000" dirty="0">
                        <a:effectLst/>
                        <a:latin typeface="Calibri"/>
                        <a:ea typeface="Calibri"/>
                        <a:cs typeface="Times New Roman"/>
                      </a:endParaRPr>
                    </a:p>
                  </a:txBody>
                  <a:tcPr marL="68580" marR="68580" marT="0" marB="0"/>
                </a:tc>
              </a:tr>
              <a:tr h="824771">
                <a:tc>
                  <a:txBody>
                    <a:bodyPr/>
                    <a:lstStyle/>
                    <a:p>
                      <a:pPr marL="228600" marR="0">
                        <a:lnSpc>
                          <a:spcPct val="115000"/>
                        </a:lnSpc>
                        <a:spcBef>
                          <a:spcPts val="0"/>
                        </a:spcBef>
                        <a:spcAft>
                          <a:spcPts val="0"/>
                        </a:spcAft>
                      </a:pPr>
                      <a:r>
                        <a:rPr lang="en-US" sz="2000">
                          <a:effectLst/>
                        </a:rPr>
                        <a:t>3</a:t>
                      </a:r>
                      <a:endParaRPr lang="en-US" sz="2000">
                        <a:effectLst/>
                        <a:latin typeface="Calibri"/>
                        <a:ea typeface="Calibri"/>
                        <a:cs typeface="Times New Roman"/>
                      </a:endParaRPr>
                    </a:p>
                  </a:txBody>
                  <a:tcPr marL="68580" marR="68580" marT="0" marB="0"/>
                </a:tc>
                <a:tc>
                  <a:txBody>
                    <a:bodyPr/>
                    <a:lstStyle/>
                    <a:p>
                      <a:pPr marL="228600" marR="0">
                        <a:lnSpc>
                          <a:spcPct val="115000"/>
                        </a:lnSpc>
                        <a:spcBef>
                          <a:spcPts val="0"/>
                        </a:spcBef>
                        <a:spcAft>
                          <a:spcPts val="1000"/>
                        </a:spcAft>
                      </a:pPr>
                      <a:r>
                        <a:rPr lang="en-US" sz="2400" dirty="0">
                          <a:effectLst/>
                        </a:rPr>
                        <a:t>Research Report Search – </a:t>
                      </a:r>
                      <a:r>
                        <a:rPr lang="en-US" sz="2400" dirty="0" smtClean="0">
                          <a:effectLst/>
                        </a:rPr>
                        <a:t>Version </a:t>
                      </a:r>
                      <a:r>
                        <a:rPr lang="en-US" sz="2400" dirty="0">
                          <a:effectLst/>
                        </a:rPr>
                        <a:t>2 worksheet is complete, accurate and of high quality.  </a:t>
                      </a:r>
                      <a:endParaRPr lang="en-US" sz="2400" dirty="0">
                        <a:effectLst/>
                        <a:latin typeface="Calibri"/>
                        <a:ea typeface="Calibri"/>
                        <a:cs typeface="Times New Roman"/>
                      </a:endParaRPr>
                    </a:p>
                  </a:txBody>
                  <a:tcPr marL="68580" marR="68580" marT="0" marB="0"/>
                </a:tc>
              </a:tr>
              <a:tr h="1210262">
                <a:tc>
                  <a:txBody>
                    <a:bodyPr/>
                    <a:lstStyle/>
                    <a:p>
                      <a:pPr marL="228600" marR="0">
                        <a:lnSpc>
                          <a:spcPct val="115000"/>
                        </a:lnSpc>
                        <a:spcBef>
                          <a:spcPts val="0"/>
                        </a:spcBef>
                        <a:spcAft>
                          <a:spcPts val="0"/>
                        </a:spcAft>
                      </a:pPr>
                      <a:r>
                        <a:rPr lang="en-US" sz="2000">
                          <a:effectLst/>
                        </a:rPr>
                        <a:t>2</a:t>
                      </a:r>
                      <a:endParaRPr lang="en-US" sz="2000">
                        <a:effectLst/>
                        <a:latin typeface="Calibri"/>
                        <a:ea typeface="Calibri"/>
                        <a:cs typeface="Times New Roman"/>
                      </a:endParaRPr>
                    </a:p>
                  </a:txBody>
                  <a:tcPr marL="68580" marR="68580" marT="0" marB="0"/>
                </a:tc>
                <a:tc>
                  <a:txBody>
                    <a:bodyPr/>
                    <a:lstStyle/>
                    <a:p>
                      <a:pPr marL="228600" marR="0">
                        <a:lnSpc>
                          <a:spcPct val="115000"/>
                        </a:lnSpc>
                        <a:spcBef>
                          <a:spcPts val="0"/>
                        </a:spcBef>
                        <a:spcAft>
                          <a:spcPts val="1000"/>
                        </a:spcAft>
                      </a:pPr>
                      <a:r>
                        <a:rPr lang="en-US" sz="2400" dirty="0">
                          <a:effectLst/>
                        </a:rPr>
                        <a:t>Research Report Search – </a:t>
                      </a:r>
                      <a:r>
                        <a:rPr lang="en-US" sz="2400" dirty="0" smtClean="0">
                          <a:effectLst/>
                        </a:rPr>
                        <a:t>Version </a:t>
                      </a:r>
                      <a:r>
                        <a:rPr lang="en-US" sz="2400" dirty="0">
                          <a:effectLst/>
                        </a:rPr>
                        <a:t>2 worksheet is complete but not all of the answers are accurate and/or of high quality.</a:t>
                      </a:r>
                      <a:endParaRPr lang="en-US" sz="2400" dirty="0">
                        <a:effectLst/>
                        <a:latin typeface="Calibri"/>
                        <a:ea typeface="Calibri"/>
                        <a:cs typeface="Times New Roman"/>
                      </a:endParaRPr>
                    </a:p>
                  </a:txBody>
                  <a:tcPr marL="68580" marR="68580" marT="0" marB="0"/>
                </a:tc>
              </a:tr>
              <a:tr h="797876">
                <a:tc>
                  <a:txBody>
                    <a:bodyPr/>
                    <a:lstStyle/>
                    <a:p>
                      <a:pPr marL="228600" marR="0">
                        <a:lnSpc>
                          <a:spcPct val="115000"/>
                        </a:lnSpc>
                        <a:spcBef>
                          <a:spcPts val="0"/>
                        </a:spcBef>
                        <a:spcAft>
                          <a:spcPts val="0"/>
                        </a:spcAft>
                      </a:pPr>
                      <a:r>
                        <a:rPr lang="en-US" sz="2000">
                          <a:effectLst/>
                        </a:rPr>
                        <a:t>1</a:t>
                      </a:r>
                      <a:endParaRPr lang="en-US" sz="2000">
                        <a:effectLst/>
                        <a:latin typeface="Calibri"/>
                        <a:ea typeface="Calibri"/>
                        <a:cs typeface="Times New Roman"/>
                      </a:endParaRPr>
                    </a:p>
                  </a:txBody>
                  <a:tcPr marL="68580" marR="68580" marT="0" marB="0"/>
                </a:tc>
                <a:tc>
                  <a:txBody>
                    <a:bodyPr/>
                    <a:lstStyle/>
                    <a:p>
                      <a:pPr marL="228600" marR="0">
                        <a:lnSpc>
                          <a:spcPct val="115000"/>
                        </a:lnSpc>
                        <a:spcBef>
                          <a:spcPts val="0"/>
                        </a:spcBef>
                        <a:spcAft>
                          <a:spcPts val="1000"/>
                        </a:spcAft>
                      </a:pPr>
                      <a:r>
                        <a:rPr lang="en-US" sz="2400" dirty="0">
                          <a:effectLst/>
                        </a:rPr>
                        <a:t>Research Report Search – </a:t>
                      </a:r>
                      <a:r>
                        <a:rPr lang="en-US" sz="2400" dirty="0" smtClean="0">
                          <a:effectLst/>
                        </a:rPr>
                        <a:t>Version </a:t>
                      </a:r>
                      <a:r>
                        <a:rPr lang="en-US" sz="2400" dirty="0">
                          <a:effectLst/>
                        </a:rPr>
                        <a:t>2 worksheet is incomplete.</a:t>
                      </a:r>
                      <a:endParaRPr lang="en-US" sz="2400" dirty="0">
                        <a:effectLst/>
                        <a:latin typeface="Calibri"/>
                        <a:ea typeface="Calibri"/>
                        <a:cs typeface="Times New Roman"/>
                      </a:endParaRPr>
                    </a:p>
                  </a:txBody>
                  <a:tcPr marL="68580" marR="68580" marT="0" marB="0"/>
                </a:tc>
              </a:tr>
              <a:tr h="398849">
                <a:tc>
                  <a:txBody>
                    <a:bodyPr/>
                    <a:lstStyle/>
                    <a:p>
                      <a:pPr marL="228600" marR="0">
                        <a:lnSpc>
                          <a:spcPct val="115000"/>
                        </a:lnSpc>
                        <a:spcBef>
                          <a:spcPts val="0"/>
                        </a:spcBef>
                        <a:spcAft>
                          <a:spcPts val="0"/>
                        </a:spcAft>
                      </a:pPr>
                      <a:r>
                        <a:rPr lang="en-US" sz="2000">
                          <a:effectLst/>
                        </a:rPr>
                        <a:t>0</a:t>
                      </a:r>
                      <a:endParaRPr lang="en-US" sz="2000">
                        <a:effectLst/>
                        <a:latin typeface="Calibri"/>
                        <a:ea typeface="Calibri"/>
                        <a:cs typeface="Times New Roman"/>
                      </a:endParaRPr>
                    </a:p>
                  </a:txBody>
                  <a:tcPr marL="68580" marR="68580" marT="0" marB="0"/>
                </a:tc>
                <a:tc>
                  <a:txBody>
                    <a:bodyPr/>
                    <a:lstStyle/>
                    <a:p>
                      <a:pPr marL="228600" marR="0">
                        <a:lnSpc>
                          <a:spcPct val="115000"/>
                        </a:lnSpc>
                        <a:spcBef>
                          <a:spcPts val="0"/>
                        </a:spcBef>
                        <a:spcAft>
                          <a:spcPts val="1000"/>
                        </a:spcAft>
                      </a:pPr>
                      <a:r>
                        <a:rPr lang="en-US" sz="2400" dirty="0">
                          <a:effectLst/>
                        </a:rPr>
                        <a:t>Not turned in/not turned in on time</a:t>
                      </a:r>
                      <a:endParaRPr lang="en-US" sz="2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60632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693988"/>
            <a:ext cx="7772400" cy="1470025"/>
          </a:xfrm>
        </p:spPr>
        <p:txBody>
          <a:bodyPr/>
          <a:lstStyle/>
          <a:p>
            <a:r>
              <a:rPr lang="en-US" b="1" dirty="0" smtClean="0">
                <a:solidFill>
                  <a:schemeClr val="accent6"/>
                </a:solidFill>
              </a:rPr>
              <a:t>Activity 3: Is Psychology a Science?</a:t>
            </a:r>
            <a:endParaRPr lang="en-US" b="1" dirty="0">
              <a:solidFill>
                <a:schemeClr val="accent6"/>
              </a:solidFill>
            </a:endParaRPr>
          </a:p>
        </p:txBody>
      </p:sp>
    </p:spTree>
    <p:extLst>
      <p:ext uri="{BB962C8B-B14F-4D97-AF65-F5344CB8AC3E}">
        <p14:creationId xmlns:p14="http://schemas.microsoft.com/office/powerpoint/2010/main" val="196059281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b="1" dirty="0" smtClean="0">
                <a:solidFill>
                  <a:schemeClr val="accent3"/>
                </a:solidFill>
              </a:rPr>
              <a:t>Activity 8: Summarizing a Research Study &amp; Scientific Writing Style</a:t>
            </a:r>
            <a:endParaRPr lang="en-US" b="1" dirty="0">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3417813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400" b="1" dirty="0" smtClean="0">
                <a:solidFill>
                  <a:schemeClr val="accent3"/>
                </a:solidFill>
              </a:rPr>
              <a:t>Scientific Literacy in Psychology</a:t>
            </a:r>
            <a:endParaRPr lang="en-US" sz="4400" b="1" dirty="0">
              <a:solidFill>
                <a:schemeClr val="accent3"/>
              </a:solidFill>
            </a:endParaRPr>
          </a:p>
        </p:txBody>
      </p:sp>
      <p:sp>
        <p:nvSpPr>
          <p:cNvPr id="5" name="Content Placeholder 4"/>
          <p:cNvSpPr>
            <a:spLocks noGrp="1"/>
          </p:cNvSpPr>
          <p:nvPr>
            <p:ph idx="1"/>
          </p:nvPr>
        </p:nvSpPr>
        <p:spPr/>
        <p:txBody>
          <a:bodyPr>
            <a:normAutofit/>
          </a:bodyPr>
          <a:lstStyle/>
          <a:p>
            <a:pPr marL="0" indent="0">
              <a:buNone/>
            </a:pPr>
            <a:r>
              <a:rPr lang="en-US" sz="3200" b="1" u="sng" dirty="0" smtClean="0">
                <a:solidFill>
                  <a:schemeClr val="accent1"/>
                </a:solidFill>
              </a:rPr>
              <a:t>Student Learning Outcomes:</a:t>
            </a:r>
          </a:p>
          <a:p>
            <a:pPr lvl="0"/>
            <a:r>
              <a:rPr lang="en-US" dirty="0"/>
              <a:t>Identify sections of </a:t>
            </a:r>
            <a:r>
              <a:rPr lang="en-US" dirty="0" smtClean="0"/>
              <a:t>an empirical </a:t>
            </a:r>
            <a:r>
              <a:rPr lang="en-US" dirty="0"/>
              <a:t>research report &amp; key information.</a:t>
            </a:r>
          </a:p>
          <a:p>
            <a:pPr lvl="0"/>
            <a:r>
              <a:rPr lang="en-US" dirty="0"/>
              <a:t>Read and summarize a research article.</a:t>
            </a:r>
          </a:p>
          <a:p>
            <a:pPr lvl="0"/>
            <a:r>
              <a:rPr lang="en-US" dirty="0" smtClean="0"/>
              <a:t>Write a </a:t>
            </a:r>
            <a:r>
              <a:rPr lang="en-US" dirty="0"/>
              <a:t>summary using scientific writing &amp; APA format that summarizes psychological research and its coverage in popular press.</a:t>
            </a:r>
          </a:p>
        </p:txBody>
      </p:sp>
    </p:spTree>
    <p:extLst>
      <p:ext uri="{BB962C8B-B14F-4D97-AF65-F5344CB8AC3E}">
        <p14:creationId xmlns:p14="http://schemas.microsoft.com/office/powerpoint/2010/main" val="1140611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accent3"/>
                </a:solidFill>
              </a:rPr>
              <a:t>Scientific Literacy in Psychology</a:t>
            </a:r>
            <a:endParaRPr lang="en-US" sz="4400" b="1" dirty="0">
              <a:solidFill>
                <a:schemeClr val="accent3"/>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7660700"/>
              </p:ext>
            </p:extLst>
          </p:nvPr>
        </p:nvGraphicFramePr>
        <p:xfrm>
          <a:off x="0" y="1752600"/>
          <a:ext cx="91440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2767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graphicEl>
                                              <a:dgm id="{562FE001-1E70-4085-9890-1631840C5140}"/>
                                            </p:graphicEl>
                                          </p:spTgt>
                                        </p:tgtEl>
                                        <p:attrNameLst>
                                          <p:attrName>style.visibility</p:attrName>
                                        </p:attrNameLst>
                                      </p:cBhvr>
                                      <p:to>
                                        <p:strVal val="visible"/>
                                      </p:to>
                                    </p:set>
                                    <p:animEffect transition="in" filter="wheel(1)">
                                      <p:cBhvr>
                                        <p:cTn id="7" dur="1000"/>
                                        <p:tgtEl>
                                          <p:spTgt spid="6">
                                            <p:graphicEl>
                                              <a:dgm id="{562FE001-1E70-4085-9890-1631840C514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graphicEl>
                                              <a:dgm id="{C98223F3-51B4-477C-A38F-FAD26915DD22}"/>
                                            </p:graphicEl>
                                          </p:spTgt>
                                        </p:tgtEl>
                                        <p:attrNameLst>
                                          <p:attrName>style.visibility</p:attrName>
                                        </p:attrNameLst>
                                      </p:cBhvr>
                                      <p:to>
                                        <p:strVal val="visible"/>
                                      </p:to>
                                    </p:set>
                                    <p:animEffect transition="in" filter="wheel(1)">
                                      <p:cBhvr>
                                        <p:cTn id="12" dur="1000"/>
                                        <p:tgtEl>
                                          <p:spTgt spid="6">
                                            <p:graphicEl>
                                              <a:dgm id="{C98223F3-51B4-477C-A38F-FAD26915DD22}"/>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graphicEl>
                                              <a:dgm id="{1CEE24ED-ABFD-4DE0-AEBE-ED17795B5AB4}"/>
                                            </p:graphicEl>
                                          </p:spTgt>
                                        </p:tgtEl>
                                        <p:attrNameLst>
                                          <p:attrName>style.visibility</p:attrName>
                                        </p:attrNameLst>
                                      </p:cBhvr>
                                      <p:to>
                                        <p:strVal val="visible"/>
                                      </p:to>
                                    </p:set>
                                    <p:animEffect transition="in" filter="wheel(1)">
                                      <p:cBhvr>
                                        <p:cTn id="17" dur="1000"/>
                                        <p:tgtEl>
                                          <p:spTgt spid="6">
                                            <p:graphicEl>
                                              <a:dgm id="{1CEE24ED-ABFD-4DE0-AEBE-ED17795B5AB4}"/>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6">
                                            <p:graphicEl>
                                              <a:dgm id="{8C2424BA-D7CC-4D92-8C69-C736E01094F6}"/>
                                            </p:graphicEl>
                                          </p:spTgt>
                                        </p:tgtEl>
                                        <p:attrNameLst>
                                          <p:attrName>style.visibility</p:attrName>
                                        </p:attrNameLst>
                                      </p:cBhvr>
                                      <p:to>
                                        <p:strVal val="visible"/>
                                      </p:to>
                                    </p:set>
                                    <p:animEffect transition="in" filter="wheel(1)">
                                      <p:cBhvr>
                                        <p:cTn id="22" dur="1000"/>
                                        <p:tgtEl>
                                          <p:spTgt spid="6">
                                            <p:graphicEl>
                                              <a:dgm id="{8C2424BA-D7CC-4D92-8C69-C736E01094F6}"/>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6">
                                            <p:graphicEl>
                                              <a:dgm id="{60E43A14-2B5E-4C21-A09C-DC8D65ED2FE3}"/>
                                            </p:graphicEl>
                                          </p:spTgt>
                                        </p:tgtEl>
                                        <p:attrNameLst>
                                          <p:attrName>style.visibility</p:attrName>
                                        </p:attrNameLst>
                                      </p:cBhvr>
                                      <p:to>
                                        <p:strVal val="visible"/>
                                      </p:to>
                                    </p:set>
                                    <p:animEffect transition="in" filter="wheel(1)">
                                      <p:cBhvr>
                                        <p:cTn id="27" dur="1000"/>
                                        <p:tgtEl>
                                          <p:spTgt spid="6">
                                            <p:graphicEl>
                                              <a:dgm id="{60E43A14-2B5E-4C21-A09C-DC8D65ED2FE3}"/>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6">
                                            <p:graphicEl>
                                              <a:dgm id="{5B3B1C2F-07D4-4487-95FA-AAA5D9408097}"/>
                                            </p:graphicEl>
                                          </p:spTgt>
                                        </p:tgtEl>
                                        <p:attrNameLst>
                                          <p:attrName>style.visibility</p:attrName>
                                        </p:attrNameLst>
                                      </p:cBhvr>
                                      <p:to>
                                        <p:strVal val="visible"/>
                                      </p:to>
                                    </p:set>
                                    <p:animEffect transition="in" filter="wheel(1)">
                                      <p:cBhvr>
                                        <p:cTn id="32" dur="1000"/>
                                        <p:tgtEl>
                                          <p:spTgt spid="6">
                                            <p:graphicEl>
                                              <a:dgm id="{5B3B1C2F-07D4-4487-95FA-AAA5D940809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400" b="1" dirty="0" smtClean="0">
                <a:solidFill>
                  <a:schemeClr val="accent3"/>
                </a:solidFill>
              </a:rPr>
              <a:t>Summarizing Research </a:t>
            </a:r>
            <a:r>
              <a:rPr lang="en-US" b="1" dirty="0" smtClean="0">
                <a:solidFill>
                  <a:schemeClr val="accent3"/>
                </a:solidFill>
              </a:rPr>
              <a:t>A</a:t>
            </a:r>
            <a:r>
              <a:rPr lang="en-US" sz="4400" b="1" dirty="0" smtClean="0">
                <a:solidFill>
                  <a:schemeClr val="accent3"/>
                </a:solidFill>
              </a:rPr>
              <a:t>rticles</a:t>
            </a:r>
            <a:endParaRPr lang="en-US" sz="4400" b="1" dirty="0">
              <a:solidFill>
                <a:schemeClr val="accent3"/>
              </a:solidFill>
            </a:endParaRPr>
          </a:p>
        </p:txBody>
      </p:sp>
      <p:sp>
        <p:nvSpPr>
          <p:cNvPr id="5" name="Content Placeholder 4"/>
          <p:cNvSpPr>
            <a:spLocks noGrp="1"/>
          </p:cNvSpPr>
          <p:nvPr>
            <p:ph idx="1"/>
          </p:nvPr>
        </p:nvSpPr>
        <p:spPr/>
        <p:txBody>
          <a:bodyPr>
            <a:normAutofit/>
          </a:bodyPr>
          <a:lstStyle/>
          <a:p>
            <a:r>
              <a:rPr lang="en-US" sz="2800" dirty="0" smtClean="0"/>
              <a:t>With a partner, summarize Bushman </a:t>
            </a:r>
            <a:r>
              <a:rPr lang="en-US" sz="2800" dirty="0"/>
              <a:t>&amp; </a:t>
            </a:r>
            <a:r>
              <a:rPr lang="en-US" sz="2800" dirty="0" smtClean="0"/>
              <a:t>Anderson </a:t>
            </a:r>
            <a:r>
              <a:rPr lang="en-US" sz="2800" dirty="0"/>
              <a:t>(2009). </a:t>
            </a:r>
          </a:p>
        </p:txBody>
      </p:sp>
    </p:spTree>
    <p:extLst>
      <p:ext uri="{BB962C8B-B14F-4D97-AF65-F5344CB8AC3E}">
        <p14:creationId xmlns:p14="http://schemas.microsoft.com/office/powerpoint/2010/main" val="2631110638"/>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b="1" dirty="0">
                <a:solidFill>
                  <a:schemeClr val="accent3"/>
                </a:solidFill>
              </a:rPr>
              <a:t>Summarizing Research Articles</a:t>
            </a:r>
            <a:endParaRPr lang="en-US" sz="4400" b="1" dirty="0">
              <a:solidFill>
                <a:schemeClr val="accent3"/>
              </a:solidFill>
            </a:endParaRPr>
          </a:p>
        </p:txBody>
      </p:sp>
      <p:sp>
        <p:nvSpPr>
          <p:cNvPr id="2" name="Content Placeholder 1"/>
          <p:cNvSpPr>
            <a:spLocks noGrp="1"/>
          </p:cNvSpPr>
          <p:nvPr>
            <p:ph idx="1"/>
          </p:nvPr>
        </p:nvSpPr>
        <p:spPr/>
        <p:txBody>
          <a:bodyPr>
            <a:noAutofit/>
          </a:bodyPr>
          <a:lstStyle/>
          <a:p>
            <a:pPr marL="455613" lvl="2" indent="-455613">
              <a:buClr>
                <a:schemeClr val="accent1"/>
              </a:buClr>
              <a:buFont typeface="Wingdings 2" pitchFamily="18" charset="2"/>
              <a:buChar char=""/>
            </a:pPr>
            <a:r>
              <a:rPr lang="en-US" sz="2800" dirty="0"/>
              <a:t>How did it go?  What was difficult</a:t>
            </a:r>
            <a:r>
              <a:rPr lang="en-US" sz="2800" dirty="0" smtClean="0"/>
              <a:t>?</a:t>
            </a:r>
          </a:p>
          <a:p>
            <a:pPr lvl="1"/>
            <a:r>
              <a:rPr lang="en-US" sz="2800" dirty="0" smtClean="0"/>
              <a:t>On </a:t>
            </a:r>
            <a:r>
              <a:rPr lang="en-US" sz="2800" dirty="0"/>
              <a:t>a scale from 1 to 10 where 1 = </a:t>
            </a:r>
            <a:r>
              <a:rPr lang="en-US" sz="2800" dirty="0" smtClean="0"/>
              <a:t>Not </a:t>
            </a:r>
            <a:r>
              <a:rPr lang="en-US" dirty="0"/>
              <a:t>A</a:t>
            </a:r>
            <a:r>
              <a:rPr lang="en-US" sz="2800" dirty="0" smtClean="0"/>
              <a:t>t All </a:t>
            </a:r>
            <a:r>
              <a:rPr lang="en-US" dirty="0"/>
              <a:t>C</a:t>
            </a:r>
            <a:r>
              <a:rPr lang="en-US" sz="2800" dirty="0" smtClean="0"/>
              <a:t>onfident </a:t>
            </a:r>
            <a:r>
              <a:rPr lang="en-US" sz="2800" dirty="0"/>
              <a:t>and 10 = </a:t>
            </a:r>
            <a:r>
              <a:rPr lang="en-US" sz="2800" dirty="0" smtClean="0"/>
              <a:t>Completely </a:t>
            </a:r>
            <a:r>
              <a:rPr lang="en-US" dirty="0"/>
              <a:t>C</a:t>
            </a:r>
            <a:r>
              <a:rPr lang="en-US" sz="2800" dirty="0" smtClean="0"/>
              <a:t>onfident , how confident are you that </a:t>
            </a:r>
            <a:r>
              <a:rPr lang="en-US" sz="2800" dirty="0"/>
              <a:t>your summary contains </a:t>
            </a:r>
            <a:r>
              <a:rPr lang="en-US" sz="2800" u="sng" dirty="0"/>
              <a:t>no</a:t>
            </a:r>
            <a:r>
              <a:rPr lang="en-US" sz="2800" dirty="0"/>
              <a:t> plagiarism?</a:t>
            </a:r>
          </a:p>
          <a:p>
            <a:pPr lvl="3"/>
            <a:r>
              <a:rPr lang="en-US" sz="2800" dirty="0" smtClean="0"/>
              <a:t>Did you remember to cite the </a:t>
            </a:r>
            <a:r>
              <a:rPr lang="en-US" sz="2800" dirty="0"/>
              <a:t>authors in your summary? </a:t>
            </a:r>
          </a:p>
          <a:p>
            <a:endParaRPr lang="en-US" sz="2800" dirty="0"/>
          </a:p>
        </p:txBody>
      </p:sp>
    </p:spTree>
    <p:extLst>
      <p:ext uri="{BB962C8B-B14F-4D97-AF65-F5344CB8AC3E}">
        <p14:creationId xmlns:p14="http://schemas.microsoft.com/office/powerpoint/2010/main" val="2232341233"/>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b="1" dirty="0">
                <a:solidFill>
                  <a:schemeClr val="accent3"/>
                </a:solidFill>
              </a:rPr>
              <a:t>Summarizing Research Articles</a:t>
            </a:r>
            <a:endParaRPr lang="en-US" sz="4400" b="1" dirty="0">
              <a:solidFill>
                <a:schemeClr val="accent3"/>
              </a:solidFill>
            </a:endParaRPr>
          </a:p>
        </p:txBody>
      </p:sp>
      <p:sp>
        <p:nvSpPr>
          <p:cNvPr id="2" name="Content Placeholder 1"/>
          <p:cNvSpPr>
            <a:spLocks noGrp="1"/>
          </p:cNvSpPr>
          <p:nvPr>
            <p:ph idx="1"/>
          </p:nvPr>
        </p:nvSpPr>
        <p:spPr/>
        <p:txBody>
          <a:bodyPr>
            <a:normAutofit lnSpcReduction="10000"/>
          </a:bodyPr>
          <a:lstStyle/>
          <a:p>
            <a:r>
              <a:rPr lang="en-US" sz="2800" dirty="0"/>
              <a:t>P</a:t>
            </a:r>
            <a:r>
              <a:rPr lang="en-US" sz="2800" dirty="0" smtClean="0"/>
              <a:t>lagiarism </a:t>
            </a:r>
            <a:r>
              <a:rPr lang="en-US" sz="2800" dirty="0"/>
              <a:t>occurs when an author uses passages from an original source without giving the original source credit. </a:t>
            </a:r>
            <a:endParaRPr lang="en-US" sz="2800" dirty="0" smtClean="0"/>
          </a:p>
          <a:p>
            <a:r>
              <a:rPr lang="en-US" sz="2800" dirty="0" smtClean="0"/>
              <a:t>Summarize these sentences without plagiarizing:</a:t>
            </a:r>
          </a:p>
          <a:p>
            <a:pPr marL="114300" indent="0">
              <a:buNone/>
            </a:pPr>
            <a:r>
              <a:rPr lang="en-US" sz="2800" dirty="0"/>
              <a:t>I</a:t>
            </a:r>
            <a:r>
              <a:rPr lang="en-US" sz="2800" dirty="0" smtClean="0"/>
              <a:t>n </a:t>
            </a:r>
            <a:r>
              <a:rPr lang="en-US" sz="2800" dirty="0"/>
              <a:t>sum, the present studies clearly demonstrate that </a:t>
            </a:r>
            <a:r>
              <a:rPr lang="en-US" sz="2800" dirty="0" smtClean="0"/>
              <a:t>violent media </a:t>
            </a:r>
            <a:r>
              <a:rPr lang="en-US" sz="2800" dirty="0"/>
              <a:t>exposure can reduce helping behavior in precisely </a:t>
            </a:r>
            <a:r>
              <a:rPr lang="en-US" sz="2800" dirty="0" smtClean="0"/>
              <a:t>the way </a:t>
            </a:r>
            <a:r>
              <a:rPr lang="en-US" sz="2800" dirty="0"/>
              <a:t>predicted by major models of helping and </a:t>
            </a:r>
            <a:r>
              <a:rPr lang="en-US" sz="2800" dirty="0" smtClean="0"/>
              <a:t>desensitization theory</a:t>
            </a:r>
            <a:r>
              <a:rPr lang="en-US" sz="2800" dirty="0"/>
              <a:t>. People exposed to media violence </a:t>
            </a:r>
            <a:r>
              <a:rPr lang="en-US" sz="2800" dirty="0" smtClean="0"/>
              <a:t> become </a:t>
            </a:r>
            <a:r>
              <a:rPr lang="en-US" sz="2800" dirty="0"/>
              <a:t>‘‘</a:t>
            </a:r>
            <a:r>
              <a:rPr lang="en-US" sz="2800" dirty="0" smtClean="0"/>
              <a:t>comfortably numb</a:t>
            </a:r>
            <a:r>
              <a:rPr lang="en-US" sz="2800" dirty="0"/>
              <a:t>’’ to the pain and suffering of others and are </a:t>
            </a:r>
            <a:r>
              <a:rPr lang="en-US" sz="2800" dirty="0" smtClean="0"/>
              <a:t>consequently less </a:t>
            </a:r>
            <a:r>
              <a:rPr lang="en-US" sz="2800" dirty="0"/>
              <a:t>helpful.</a:t>
            </a:r>
          </a:p>
        </p:txBody>
      </p:sp>
    </p:spTree>
    <p:extLst>
      <p:ext uri="{BB962C8B-B14F-4D97-AF65-F5344CB8AC3E}">
        <p14:creationId xmlns:p14="http://schemas.microsoft.com/office/powerpoint/2010/main" val="3622087784"/>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95600"/>
            <a:ext cx="7696200" cy="1645920"/>
          </a:xfrm>
        </p:spPr>
        <p:txBody>
          <a:bodyPr/>
          <a:lstStyle/>
          <a:p>
            <a:r>
              <a:rPr lang="en-US" sz="4400" dirty="0" smtClean="0">
                <a:solidFill>
                  <a:schemeClr val="accent3"/>
                </a:solidFill>
              </a:rPr>
              <a:t>Sample Summary</a:t>
            </a:r>
            <a:endParaRPr lang="en-US" sz="4400" dirty="0">
              <a:solidFill>
                <a:schemeClr val="accent3"/>
              </a:solidFill>
            </a:endParaRPr>
          </a:p>
        </p:txBody>
      </p:sp>
    </p:spTree>
    <p:extLst>
      <p:ext uri="{BB962C8B-B14F-4D97-AF65-F5344CB8AC3E}">
        <p14:creationId xmlns:p14="http://schemas.microsoft.com/office/powerpoint/2010/main" val="360858168"/>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b="1" dirty="0">
                <a:solidFill>
                  <a:schemeClr val="accent3"/>
                </a:solidFill>
              </a:rPr>
              <a:t>Summarizing Research Articles</a:t>
            </a:r>
            <a:endParaRPr lang="en-US" sz="4400" b="1" dirty="0">
              <a:solidFill>
                <a:schemeClr val="accent3"/>
              </a:solidFill>
            </a:endParaRPr>
          </a:p>
        </p:txBody>
      </p:sp>
      <p:sp>
        <p:nvSpPr>
          <p:cNvPr id="5" name="Content Placeholder 4"/>
          <p:cNvSpPr>
            <a:spLocks noGrp="1"/>
          </p:cNvSpPr>
          <p:nvPr>
            <p:ph idx="1"/>
          </p:nvPr>
        </p:nvSpPr>
        <p:spPr/>
        <p:txBody>
          <a:bodyPr>
            <a:normAutofit/>
          </a:bodyPr>
          <a:lstStyle/>
          <a:p>
            <a:r>
              <a:rPr lang="en-US" sz="2800" dirty="0"/>
              <a:t>Why is being able to read and summarize research from primary sources an important skill? </a:t>
            </a:r>
          </a:p>
        </p:txBody>
      </p:sp>
    </p:spTree>
    <p:extLst>
      <p:ext uri="{BB962C8B-B14F-4D97-AF65-F5344CB8AC3E}">
        <p14:creationId xmlns:p14="http://schemas.microsoft.com/office/powerpoint/2010/main" val="3085909479"/>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accent3"/>
                </a:solidFill>
              </a:rPr>
              <a:t>Reading Research Articles</a:t>
            </a:r>
            <a:endParaRPr lang="en-US" sz="4400" b="1" dirty="0">
              <a:solidFill>
                <a:schemeClr val="accent3"/>
              </a:solidFill>
            </a:endParaRPr>
          </a:p>
        </p:txBody>
      </p:sp>
      <p:sp>
        <p:nvSpPr>
          <p:cNvPr id="3" name="Content Placeholder 2"/>
          <p:cNvSpPr>
            <a:spLocks noGrp="1"/>
          </p:cNvSpPr>
          <p:nvPr>
            <p:ph idx="1"/>
          </p:nvPr>
        </p:nvSpPr>
        <p:spPr/>
        <p:txBody>
          <a:bodyPr>
            <a:normAutofit/>
          </a:bodyPr>
          <a:lstStyle/>
          <a:p>
            <a:r>
              <a:rPr lang="en-US" sz="2800" dirty="0" smtClean="0"/>
              <a:t>In addition to APA style and formatting,  psychologists also use a </a:t>
            </a:r>
            <a:r>
              <a:rPr lang="en-US" sz="2800" i="1" dirty="0" smtClean="0"/>
              <a:t>scientific writing style</a:t>
            </a:r>
            <a:r>
              <a:rPr lang="en-US" sz="2800" dirty="0" smtClean="0"/>
              <a:t> when writing their reports.</a:t>
            </a:r>
          </a:p>
          <a:p>
            <a:r>
              <a:rPr lang="en-US" sz="2800" dirty="0" smtClean="0"/>
              <a:t>Scientific Writing Comparison</a:t>
            </a:r>
          </a:p>
        </p:txBody>
      </p:sp>
    </p:spTree>
    <p:extLst>
      <p:ext uri="{BB962C8B-B14F-4D97-AF65-F5344CB8AC3E}">
        <p14:creationId xmlns:p14="http://schemas.microsoft.com/office/powerpoint/2010/main" val="3035450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accent3"/>
                </a:solidFill>
              </a:rPr>
              <a:t>Scientific Writing Comparison</a:t>
            </a:r>
            <a:endParaRPr lang="en-US" sz="4400" b="1" dirty="0">
              <a:solidFill>
                <a:schemeClr val="accent3"/>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2731304"/>
              </p:ext>
            </p:extLst>
          </p:nvPr>
        </p:nvGraphicFramePr>
        <p:xfrm>
          <a:off x="152400" y="1600200"/>
          <a:ext cx="8839200" cy="5178374"/>
        </p:xfrm>
        <a:graphic>
          <a:graphicData uri="http://schemas.openxmlformats.org/drawingml/2006/table">
            <a:tbl>
              <a:tblPr firstRow="1" bandRow="1">
                <a:tableStyleId>{5C22544A-7EE6-4342-B048-85BDC9FD1C3A}</a:tableStyleId>
              </a:tblPr>
              <a:tblGrid>
                <a:gridCol w="2946400"/>
                <a:gridCol w="2946400"/>
                <a:gridCol w="2946400"/>
              </a:tblGrid>
              <a:tr h="420812">
                <a:tc>
                  <a:txBody>
                    <a:bodyPr/>
                    <a:lstStyle/>
                    <a:p>
                      <a:endParaRPr lang="en-US" dirty="0"/>
                    </a:p>
                  </a:txBody>
                  <a:tcPr marL="93415" marR="93415"/>
                </a:tc>
                <a:tc>
                  <a:txBody>
                    <a:bodyPr/>
                    <a:lstStyle/>
                    <a:p>
                      <a:pPr algn="ctr"/>
                      <a:r>
                        <a:rPr lang="en-US" sz="2400" dirty="0" smtClean="0">
                          <a:latin typeface="Calibri" pitchFamily="34" charset="0"/>
                          <a:cs typeface="Calibri" pitchFamily="34" charset="0"/>
                        </a:rPr>
                        <a:t>Robinson</a:t>
                      </a:r>
                      <a:r>
                        <a:rPr lang="en-US" sz="2400" baseline="0" dirty="0" smtClean="0">
                          <a:latin typeface="Calibri" pitchFamily="34" charset="0"/>
                          <a:cs typeface="Calibri" pitchFamily="34" charset="0"/>
                        </a:rPr>
                        <a:t> (2005)</a:t>
                      </a:r>
                      <a:endParaRPr lang="en-US" sz="2400" dirty="0">
                        <a:latin typeface="Calibri" pitchFamily="34" charset="0"/>
                        <a:cs typeface="Calibri" pitchFamily="34" charset="0"/>
                      </a:endParaRPr>
                    </a:p>
                  </a:txBody>
                  <a:tcPr marL="93415" marR="93415"/>
                </a:tc>
                <a:tc>
                  <a:txBody>
                    <a:bodyPr/>
                    <a:lstStyle/>
                    <a:p>
                      <a:pPr algn="ctr"/>
                      <a:r>
                        <a:rPr lang="en-US" sz="2400" dirty="0" err="1" smtClean="0">
                          <a:latin typeface="Calibri" pitchFamily="34" charset="0"/>
                          <a:cs typeface="Calibri" pitchFamily="34" charset="0"/>
                        </a:rPr>
                        <a:t>Petronis</a:t>
                      </a:r>
                      <a:r>
                        <a:rPr lang="en-US" sz="2400" baseline="0" dirty="0" smtClean="0">
                          <a:latin typeface="Calibri" pitchFamily="34" charset="0"/>
                          <a:cs typeface="Calibri" pitchFamily="34" charset="0"/>
                        </a:rPr>
                        <a:t> (2012)</a:t>
                      </a:r>
                      <a:endParaRPr lang="en-US" sz="2400" dirty="0">
                        <a:latin typeface="Calibri" pitchFamily="34" charset="0"/>
                        <a:cs typeface="Calibri" pitchFamily="34" charset="0"/>
                      </a:endParaRPr>
                    </a:p>
                  </a:txBody>
                  <a:tcPr marL="93415" marR="93415"/>
                </a:tc>
              </a:tr>
              <a:tr h="2127126">
                <a:tc>
                  <a:txBody>
                    <a:bodyPr/>
                    <a:lstStyle/>
                    <a:p>
                      <a:pPr algn="ctr"/>
                      <a:r>
                        <a:rPr lang="en-US" sz="2000" b="1" u="sng" kern="1200" dirty="0" smtClean="0">
                          <a:solidFill>
                            <a:schemeClr val="dk1"/>
                          </a:solidFill>
                          <a:effectLst/>
                          <a:latin typeface="Calibri" pitchFamily="34" charset="0"/>
                          <a:ea typeface="+mn-ea"/>
                          <a:cs typeface="Calibri" pitchFamily="34" charset="0"/>
                        </a:rPr>
                        <a:t>TONE</a:t>
                      </a:r>
                    </a:p>
                    <a:p>
                      <a:r>
                        <a:rPr lang="en-US" sz="2000" kern="1200" dirty="0" smtClean="0">
                          <a:solidFill>
                            <a:schemeClr val="dk1"/>
                          </a:solidFill>
                          <a:effectLst/>
                          <a:latin typeface="Calibri" pitchFamily="34" charset="0"/>
                          <a:ea typeface="+mn-ea"/>
                          <a:cs typeface="Calibri" pitchFamily="34" charset="0"/>
                        </a:rPr>
                        <a:t>What is the writer’s attitude toward the audience? Is it formal or informal? </a:t>
                      </a:r>
                      <a:endParaRPr lang="en-US" sz="2000" dirty="0">
                        <a:latin typeface="Calibri" pitchFamily="34" charset="0"/>
                        <a:cs typeface="Calibri" pitchFamily="34" charset="0"/>
                      </a:endParaRPr>
                    </a:p>
                  </a:txBody>
                  <a:tcPr marL="93415" marR="93415" anchor="ctr"/>
                </a:tc>
                <a:tc>
                  <a:txBody>
                    <a:bodyPr/>
                    <a:lstStyle/>
                    <a:p>
                      <a:endParaRPr lang="en-US" sz="2000" dirty="0">
                        <a:latin typeface="Calibri" pitchFamily="34" charset="0"/>
                        <a:cs typeface="Calibri" pitchFamily="34" charset="0"/>
                      </a:endParaRPr>
                    </a:p>
                  </a:txBody>
                  <a:tcPr marL="93415" marR="93415" anchor="ctr"/>
                </a:tc>
                <a:tc>
                  <a:txBody>
                    <a:bodyPr/>
                    <a:lstStyle/>
                    <a:p>
                      <a:endParaRPr lang="en-US" sz="2000" dirty="0">
                        <a:latin typeface="Calibri" pitchFamily="34" charset="0"/>
                        <a:cs typeface="Calibri" pitchFamily="34" charset="0"/>
                      </a:endParaRPr>
                    </a:p>
                  </a:txBody>
                  <a:tcPr marL="93415" marR="93415" anchor="ctr"/>
                </a:tc>
              </a:tr>
              <a:tr h="2594048">
                <a:tc>
                  <a:txBody>
                    <a:bodyPr/>
                    <a:lstStyle/>
                    <a:p>
                      <a:pPr algn="ctr"/>
                      <a:r>
                        <a:rPr lang="en-US" sz="2000" b="1" u="sng" kern="1200" dirty="0" smtClean="0">
                          <a:solidFill>
                            <a:schemeClr val="dk1"/>
                          </a:solidFill>
                          <a:effectLst/>
                          <a:latin typeface="Calibri" pitchFamily="34" charset="0"/>
                          <a:ea typeface="+mn-ea"/>
                          <a:cs typeface="Calibri" pitchFamily="34" charset="0"/>
                        </a:rPr>
                        <a:t>WORD CHOICE</a:t>
                      </a:r>
                    </a:p>
                    <a:p>
                      <a:r>
                        <a:rPr lang="en-US" sz="2000" kern="1200" dirty="0" smtClean="0">
                          <a:solidFill>
                            <a:schemeClr val="dk1"/>
                          </a:solidFill>
                          <a:effectLst/>
                          <a:latin typeface="Calibri" pitchFamily="34" charset="0"/>
                          <a:ea typeface="+mn-ea"/>
                          <a:cs typeface="Calibri" pitchFamily="34" charset="0"/>
                        </a:rPr>
                        <a:t>Does the author use slang or colloquialisms?  What kind of terminology is used?</a:t>
                      </a:r>
                      <a:endParaRPr lang="en-US" sz="2000" dirty="0">
                        <a:latin typeface="Calibri" pitchFamily="34" charset="0"/>
                        <a:cs typeface="Calibri" pitchFamily="34" charset="0"/>
                      </a:endParaRPr>
                    </a:p>
                  </a:txBody>
                  <a:tcPr marL="93415" marR="93415" anchor="ctr"/>
                </a:tc>
                <a:tc>
                  <a:txBody>
                    <a:bodyPr/>
                    <a:lstStyle/>
                    <a:p>
                      <a:endParaRPr lang="en-US" sz="2000" dirty="0">
                        <a:latin typeface="Calibri" pitchFamily="34" charset="0"/>
                        <a:cs typeface="Calibri" pitchFamily="34" charset="0"/>
                      </a:endParaRPr>
                    </a:p>
                  </a:txBody>
                  <a:tcPr marL="93415" marR="93415" anchor="ctr"/>
                </a:tc>
                <a:tc>
                  <a:txBody>
                    <a:bodyPr/>
                    <a:lstStyle/>
                    <a:p>
                      <a:endParaRPr lang="en-US" sz="2000" dirty="0">
                        <a:latin typeface="Calibri" pitchFamily="34" charset="0"/>
                        <a:cs typeface="Calibri" pitchFamily="34" charset="0"/>
                      </a:endParaRPr>
                    </a:p>
                  </a:txBody>
                  <a:tcPr marL="93415" marR="93415" anchor="ctr"/>
                </a:tc>
              </a:tr>
            </a:tbl>
          </a:graphicData>
        </a:graphic>
      </p:graphicFrame>
    </p:spTree>
    <p:extLst>
      <p:ext uri="{BB962C8B-B14F-4D97-AF65-F5344CB8AC3E}">
        <p14:creationId xmlns:p14="http://schemas.microsoft.com/office/powerpoint/2010/main" val="1441833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400" b="1" dirty="0" smtClean="0">
                <a:solidFill>
                  <a:schemeClr val="accent6"/>
                </a:solidFill>
              </a:rPr>
              <a:t>Scientific Literacy in Psychology</a:t>
            </a:r>
            <a:endParaRPr lang="en-US" sz="4400" b="1" dirty="0">
              <a:solidFill>
                <a:schemeClr val="accent6"/>
              </a:solidFill>
            </a:endParaRPr>
          </a:p>
        </p:txBody>
      </p:sp>
      <p:sp>
        <p:nvSpPr>
          <p:cNvPr id="5" name="Content Placeholder 4"/>
          <p:cNvSpPr>
            <a:spLocks noGrp="1"/>
          </p:cNvSpPr>
          <p:nvPr>
            <p:ph idx="1"/>
          </p:nvPr>
        </p:nvSpPr>
        <p:spPr/>
        <p:txBody>
          <a:bodyPr>
            <a:normAutofit/>
          </a:bodyPr>
          <a:lstStyle/>
          <a:p>
            <a:pPr marL="0" indent="0">
              <a:buNone/>
            </a:pPr>
            <a:r>
              <a:rPr lang="en-US" sz="3200" b="1" u="sng" dirty="0" smtClean="0">
                <a:solidFill>
                  <a:schemeClr val="accent1"/>
                </a:solidFill>
              </a:rPr>
              <a:t>Student Learning Outcomes:</a:t>
            </a:r>
          </a:p>
          <a:p>
            <a:pPr lvl="0"/>
            <a:r>
              <a:rPr lang="en-US" dirty="0"/>
              <a:t>Understand the scientific basis of psychology </a:t>
            </a:r>
          </a:p>
          <a:p>
            <a:pPr lvl="0"/>
            <a:r>
              <a:rPr lang="en-US" dirty="0"/>
              <a:t>Describe the scientific method psychologists use to ask &amp; answer questions</a:t>
            </a:r>
          </a:p>
          <a:p>
            <a:endParaRPr lang="en-US" dirty="0"/>
          </a:p>
        </p:txBody>
      </p:sp>
    </p:spTree>
    <p:extLst>
      <p:ext uri="{BB962C8B-B14F-4D97-AF65-F5344CB8AC3E}">
        <p14:creationId xmlns:p14="http://schemas.microsoft.com/office/powerpoint/2010/main" val="3510521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03893926"/>
              </p:ext>
            </p:extLst>
          </p:nvPr>
        </p:nvGraphicFramePr>
        <p:xfrm>
          <a:off x="152400" y="1523999"/>
          <a:ext cx="8839200" cy="5111940"/>
        </p:xfrm>
        <a:graphic>
          <a:graphicData uri="http://schemas.openxmlformats.org/drawingml/2006/table">
            <a:tbl>
              <a:tblPr firstRow="1" bandRow="1">
                <a:tableStyleId>{5C22544A-7EE6-4342-B048-85BDC9FD1C3A}</a:tableStyleId>
              </a:tblPr>
              <a:tblGrid>
                <a:gridCol w="2743200"/>
                <a:gridCol w="2971800"/>
                <a:gridCol w="3124200"/>
              </a:tblGrid>
              <a:tr h="473748">
                <a:tc>
                  <a:txBody>
                    <a:bodyPr/>
                    <a:lstStyle/>
                    <a:p>
                      <a:endParaRPr lang="en-US" sz="2400" dirty="0">
                        <a:latin typeface="Calibri" pitchFamily="34" charset="0"/>
                        <a:cs typeface="Calibri" pitchFamily="34" charset="0"/>
                      </a:endParaRPr>
                    </a:p>
                  </a:txBody>
                  <a:tcPr marL="93415" marR="93415"/>
                </a:tc>
                <a:tc>
                  <a:txBody>
                    <a:bodyPr/>
                    <a:lstStyle/>
                    <a:p>
                      <a:pPr algn="ctr"/>
                      <a:r>
                        <a:rPr lang="en-US" sz="2400" dirty="0" smtClean="0">
                          <a:latin typeface="Calibri" pitchFamily="34" charset="0"/>
                          <a:cs typeface="Calibri" pitchFamily="34" charset="0"/>
                        </a:rPr>
                        <a:t>Robinson</a:t>
                      </a:r>
                      <a:r>
                        <a:rPr lang="en-US" sz="2400" baseline="0" dirty="0" smtClean="0">
                          <a:latin typeface="Calibri" pitchFamily="34" charset="0"/>
                          <a:cs typeface="Calibri" pitchFamily="34" charset="0"/>
                        </a:rPr>
                        <a:t> (2005)</a:t>
                      </a:r>
                      <a:endParaRPr lang="en-US" sz="2400" dirty="0">
                        <a:latin typeface="Calibri" pitchFamily="34" charset="0"/>
                        <a:cs typeface="Calibri" pitchFamily="34" charset="0"/>
                      </a:endParaRPr>
                    </a:p>
                  </a:txBody>
                  <a:tcPr marL="93415" marR="93415"/>
                </a:tc>
                <a:tc>
                  <a:txBody>
                    <a:bodyPr/>
                    <a:lstStyle/>
                    <a:p>
                      <a:pPr algn="ctr"/>
                      <a:r>
                        <a:rPr lang="en-US" sz="2400" dirty="0" err="1" smtClean="0">
                          <a:latin typeface="Calibri" pitchFamily="34" charset="0"/>
                          <a:cs typeface="Calibri" pitchFamily="34" charset="0"/>
                        </a:rPr>
                        <a:t>Petronis</a:t>
                      </a:r>
                      <a:r>
                        <a:rPr lang="en-US" sz="2400" baseline="0" dirty="0" smtClean="0">
                          <a:latin typeface="Calibri" pitchFamily="34" charset="0"/>
                          <a:cs typeface="Calibri" pitchFamily="34" charset="0"/>
                        </a:rPr>
                        <a:t> (2012)</a:t>
                      </a:r>
                      <a:endParaRPr lang="en-US" sz="2400" dirty="0">
                        <a:latin typeface="Calibri" pitchFamily="34" charset="0"/>
                        <a:cs typeface="Calibri" pitchFamily="34" charset="0"/>
                      </a:endParaRPr>
                    </a:p>
                  </a:txBody>
                  <a:tcPr marL="93415" marR="93415"/>
                </a:tc>
              </a:tr>
              <a:tr h="2269453">
                <a:tc>
                  <a:txBody>
                    <a:bodyPr/>
                    <a:lstStyle/>
                    <a:p>
                      <a:pPr algn="ctr"/>
                      <a:r>
                        <a:rPr lang="en-US" sz="2100" b="1" u="sng" kern="1200" dirty="0" smtClean="0">
                          <a:solidFill>
                            <a:schemeClr val="dk1"/>
                          </a:solidFill>
                          <a:effectLst/>
                          <a:latin typeface="Calibri" pitchFamily="34" charset="0"/>
                          <a:ea typeface="+mn-ea"/>
                          <a:cs typeface="Calibri" pitchFamily="34" charset="0"/>
                        </a:rPr>
                        <a:t>SENTENCE STRUCTURE</a:t>
                      </a:r>
                      <a:r>
                        <a:rPr lang="en-US" sz="2100" kern="1200" dirty="0" smtClean="0">
                          <a:solidFill>
                            <a:schemeClr val="dk1"/>
                          </a:solidFill>
                          <a:effectLst/>
                          <a:latin typeface="Calibri" pitchFamily="34" charset="0"/>
                          <a:ea typeface="+mn-ea"/>
                          <a:cs typeface="Calibri" pitchFamily="34" charset="0"/>
                        </a:rPr>
                        <a:t> </a:t>
                      </a:r>
                    </a:p>
                    <a:p>
                      <a:pPr algn="ctr"/>
                      <a:endParaRPr lang="en-US" sz="2100" kern="1200" dirty="0" smtClean="0">
                        <a:solidFill>
                          <a:schemeClr val="dk1"/>
                        </a:solidFill>
                        <a:effectLst/>
                        <a:latin typeface="Calibri" pitchFamily="34" charset="0"/>
                        <a:ea typeface="+mn-ea"/>
                        <a:cs typeface="Calibri" pitchFamily="34" charset="0"/>
                      </a:endParaRPr>
                    </a:p>
                    <a:p>
                      <a:pPr algn="ctr"/>
                      <a:r>
                        <a:rPr lang="en-US" sz="2400" kern="1200" dirty="0" smtClean="0">
                          <a:solidFill>
                            <a:schemeClr val="dk1"/>
                          </a:solidFill>
                          <a:effectLst/>
                          <a:latin typeface="Calibri" pitchFamily="34" charset="0"/>
                          <a:ea typeface="+mn-ea"/>
                          <a:cs typeface="Calibri" pitchFamily="34" charset="0"/>
                        </a:rPr>
                        <a:t>Are the sentences long and complex or short and simple?</a:t>
                      </a:r>
                      <a:endParaRPr lang="en-US" sz="2400" dirty="0">
                        <a:latin typeface="Calibri" pitchFamily="34" charset="0"/>
                        <a:cs typeface="Calibri" pitchFamily="34" charset="0"/>
                      </a:endParaRPr>
                    </a:p>
                  </a:txBody>
                  <a:tcPr marL="93415" marR="93415" anchor="ctr"/>
                </a:tc>
                <a:tc>
                  <a:txBody>
                    <a:bodyPr/>
                    <a:lstStyle/>
                    <a:p>
                      <a:endParaRPr lang="en-US" sz="2400" dirty="0">
                        <a:latin typeface="Calibri" pitchFamily="34" charset="0"/>
                        <a:cs typeface="Calibri" pitchFamily="34" charset="0"/>
                      </a:endParaRPr>
                    </a:p>
                  </a:txBody>
                  <a:tcPr marL="93415" marR="93415" anchor="ctr"/>
                </a:tc>
                <a:tc>
                  <a:txBody>
                    <a:bodyPr/>
                    <a:lstStyle/>
                    <a:p>
                      <a:endParaRPr lang="en-US" sz="2400" dirty="0">
                        <a:latin typeface="Calibri" pitchFamily="34" charset="0"/>
                        <a:cs typeface="Calibri" pitchFamily="34" charset="0"/>
                      </a:endParaRPr>
                    </a:p>
                  </a:txBody>
                  <a:tcPr marL="93415" marR="93415" anchor="ctr"/>
                </a:tc>
              </a:tr>
              <a:tr h="2368739">
                <a:tc>
                  <a:txBody>
                    <a:bodyPr/>
                    <a:lstStyle/>
                    <a:p>
                      <a:pPr algn="ctr"/>
                      <a:r>
                        <a:rPr lang="en-US" sz="2400" b="1" u="sng" kern="1200" dirty="0" smtClean="0">
                          <a:solidFill>
                            <a:schemeClr val="dk1"/>
                          </a:solidFill>
                          <a:effectLst/>
                          <a:latin typeface="Calibri" pitchFamily="34" charset="0"/>
                          <a:ea typeface="+mn-ea"/>
                          <a:cs typeface="Calibri" pitchFamily="34" charset="0"/>
                        </a:rPr>
                        <a:t>BREVITY</a:t>
                      </a:r>
                    </a:p>
                    <a:p>
                      <a:r>
                        <a:rPr lang="en-US" sz="2400" kern="1200" dirty="0" smtClean="0">
                          <a:solidFill>
                            <a:schemeClr val="dk1"/>
                          </a:solidFill>
                          <a:effectLst/>
                          <a:latin typeface="Calibri" pitchFamily="34" charset="0"/>
                          <a:ea typeface="+mn-ea"/>
                          <a:cs typeface="Calibri" pitchFamily="34" charset="0"/>
                        </a:rPr>
                        <a:t>Does the author describe things simply or with many adjectives and figurative language?</a:t>
                      </a:r>
                      <a:endParaRPr lang="en-US" sz="2400" dirty="0">
                        <a:latin typeface="Calibri" pitchFamily="34" charset="0"/>
                        <a:cs typeface="Calibri" pitchFamily="34" charset="0"/>
                      </a:endParaRPr>
                    </a:p>
                  </a:txBody>
                  <a:tcPr marL="93415" marR="93415" anchor="ctr"/>
                </a:tc>
                <a:tc>
                  <a:txBody>
                    <a:bodyPr/>
                    <a:lstStyle/>
                    <a:p>
                      <a:endParaRPr lang="en-US" sz="2400" dirty="0">
                        <a:latin typeface="Calibri" pitchFamily="34" charset="0"/>
                        <a:cs typeface="Calibri" pitchFamily="34" charset="0"/>
                      </a:endParaRPr>
                    </a:p>
                  </a:txBody>
                  <a:tcPr marL="93415" marR="93415" anchor="ctr"/>
                </a:tc>
                <a:tc>
                  <a:txBody>
                    <a:bodyPr/>
                    <a:lstStyle/>
                    <a:p>
                      <a:endParaRPr lang="en-US" sz="2400" dirty="0">
                        <a:latin typeface="Calibri" pitchFamily="34" charset="0"/>
                        <a:cs typeface="Calibri" pitchFamily="34" charset="0"/>
                      </a:endParaRPr>
                    </a:p>
                  </a:txBody>
                  <a:tcPr marL="93415" marR="93415" anchor="ctr"/>
                </a:tc>
              </a:tr>
            </a:tbl>
          </a:graphicData>
        </a:graphic>
      </p:graphicFrame>
      <p:sp>
        <p:nvSpPr>
          <p:cNvPr id="2" name="Title 1"/>
          <p:cNvSpPr>
            <a:spLocks noGrp="1"/>
          </p:cNvSpPr>
          <p:nvPr>
            <p:ph type="title"/>
          </p:nvPr>
        </p:nvSpPr>
        <p:spPr/>
        <p:txBody>
          <a:bodyPr>
            <a:noAutofit/>
          </a:bodyPr>
          <a:lstStyle/>
          <a:p>
            <a:r>
              <a:rPr lang="en-US" sz="4400" b="1" dirty="0" smtClean="0">
                <a:solidFill>
                  <a:schemeClr val="accent3"/>
                </a:solidFill>
              </a:rPr>
              <a:t>Scientific Writing Comparison</a:t>
            </a:r>
            <a:endParaRPr lang="en-US" sz="4400" b="1" dirty="0">
              <a:solidFill>
                <a:schemeClr val="accent3"/>
              </a:solidFill>
            </a:endParaRPr>
          </a:p>
        </p:txBody>
      </p:sp>
    </p:spTree>
    <p:extLst>
      <p:ext uri="{BB962C8B-B14F-4D97-AF65-F5344CB8AC3E}">
        <p14:creationId xmlns:p14="http://schemas.microsoft.com/office/powerpoint/2010/main" val="3078496008"/>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accent3"/>
                </a:solidFill>
              </a:rPr>
              <a:t>Scientific Writing Comparison</a:t>
            </a:r>
            <a:endParaRPr lang="en-US" sz="4400" b="1" dirty="0">
              <a:solidFill>
                <a:schemeClr val="accent3"/>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4048069"/>
              </p:ext>
            </p:extLst>
          </p:nvPr>
        </p:nvGraphicFramePr>
        <p:xfrm>
          <a:off x="152399" y="1676400"/>
          <a:ext cx="8839202" cy="4648200"/>
        </p:xfrm>
        <a:graphic>
          <a:graphicData uri="http://schemas.openxmlformats.org/drawingml/2006/table">
            <a:tbl>
              <a:tblPr firstRow="1" bandRow="1">
                <a:tableStyleId>{5C22544A-7EE6-4342-B048-85BDC9FD1C3A}</a:tableStyleId>
              </a:tblPr>
              <a:tblGrid>
                <a:gridCol w="2831818"/>
                <a:gridCol w="2831818"/>
                <a:gridCol w="3175566"/>
              </a:tblGrid>
              <a:tr h="429503">
                <a:tc>
                  <a:txBody>
                    <a:bodyPr/>
                    <a:lstStyle/>
                    <a:p>
                      <a:endParaRPr lang="en-US" sz="2000" dirty="0">
                        <a:latin typeface="Calibri" pitchFamily="34" charset="0"/>
                        <a:cs typeface="Calibri" pitchFamily="34" charset="0"/>
                      </a:endParaRPr>
                    </a:p>
                  </a:txBody>
                  <a:tcPr marL="93415" marR="93415"/>
                </a:tc>
                <a:tc>
                  <a:txBody>
                    <a:bodyPr/>
                    <a:lstStyle/>
                    <a:p>
                      <a:pPr algn="ctr"/>
                      <a:r>
                        <a:rPr lang="en-US" sz="2000" dirty="0" smtClean="0">
                          <a:latin typeface="Calibri" pitchFamily="34" charset="0"/>
                          <a:cs typeface="Calibri" pitchFamily="34" charset="0"/>
                        </a:rPr>
                        <a:t>Robinson</a:t>
                      </a:r>
                      <a:r>
                        <a:rPr lang="en-US" sz="2000" baseline="0" dirty="0" smtClean="0">
                          <a:latin typeface="Calibri" pitchFamily="34" charset="0"/>
                          <a:cs typeface="Calibri" pitchFamily="34" charset="0"/>
                        </a:rPr>
                        <a:t> (2005)</a:t>
                      </a:r>
                      <a:endParaRPr lang="en-US" sz="2000" dirty="0">
                        <a:latin typeface="Calibri" pitchFamily="34" charset="0"/>
                        <a:cs typeface="Calibri" pitchFamily="34" charset="0"/>
                      </a:endParaRPr>
                    </a:p>
                  </a:txBody>
                  <a:tcPr marL="93415" marR="93415"/>
                </a:tc>
                <a:tc>
                  <a:txBody>
                    <a:bodyPr/>
                    <a:lstStyle/>
                    <a:p>
                      <a:pPr algn="ctr"/>
                      <a:r>
                        <a:rPr lang="en-US" sz="2000" dirty="0" err="1" smtClean="0">
                          <a:latin typeface="Calibri" pitchFamily="34" charset="0"/>
                          <a:cs typeface="Calibri" pitchFamily="34" charset="0"/>
                        </a:rPr>
                        <a:t>Petronis</a:t>
                      </a:r>
                      <a:r>
                        <a:rPr lang="en-US" sz="2000" baseline="0" dirty="0" smtClean="0">
                          <a:latin typeface="Calibri" pitchFamily="34" charset="0"/>
                          <a:cs typeface="Calibri" pitchFamily="34" charset="0"/>
                        </a:rPr>
                        <a:t> (2012)</a:t>
                      </a:r>
                      <a:endParaRPr lang="en-US" sz="2000" dirty="0">
                        <a:latin typeface="Calibri" pitchFamily="34" charset="0"/>
                        <a:cs typeface="Calibri" pitchFamily="34" charset="0"/>
                      </a:endParaRPr>
                    </a:p>
                  </a:txBody>
                  <a:tcPr marL="93415" marR="93415"/>
                </a:tc>
              </a:tr>
              <a:tr h="241478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u="sng" kern="1200" dirty="0" smtClean="0">
                          <a:solidFill>
                            <a:schemeClr val="dk1"/>
                          </a:solidFill>
                          <a:effectLst/>
                          <a:latin typeface="Calibri" pitchFamily="34" charset="0"/>
                          <a:ea typeface="+mn-ea"/>
                          <a:cs typeface="Calibri" pitchFamily="34" charset="0"/>
                        </a:rPr>
                        <a:t>OTHER WORK/SOURCES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effectLst/>
                          <a:latin typeface="Calibri" pitchFamily="34" charset="0"/>
                          <a:ea typeface="+mn-ea"/>
                          <a:cs typeface="Calibri" pitchFamily="34" charset="0"/>
                        </a:rPr>
                        <a:t>Does the author use many quotes or are sources paraphrased? How does the author refer to other sources?</a:t>
                      </a:r>
                    </a:p>
                    <a:p>
                      <a:endParaRPr lang="en-US" sz="2000" dirty="0">
                        <a:latin typeface="Calibri" pitchFamily="34" charset="0"/>
                        <a:cs typeface="Calibri" pitchFamily="34" charset="0"/>
                      </a:endParaRPr>
                    </a:p>
                  </a:txBody>
                  <a:tcPr marL="93415" marR="93415" anchor="ctr"/>
                </a:tc>
                <a:tc>
                  <a:txBody>
                    <a:bodyPr/>
                    <a:lstStyle/>
                    <a:p>
                      <a:endParaRPr lang="en-US" sz="2000" dirty="0">
                        <a:latin typeface="Calibri" pitchFamily="34" charset="0"/>
                        <a:cs typeface="Calibri" pitchFamily="34" charset="0"/>
                      </a:endParaRPr>
                    </a:p>
                  </a:txBody>
                  <a:tcPr marL="93415" marR="93415" anchor="ctr"/>
                </a:tc>
                <a:tc>
                  <a:txBody>
                    <a:bodyPr/>
                    <a:lstStyle/>
                    <a:p>
                      <a:endParaRPr lang="en-US" sz="2000" dirty="0">
                        <a:latin typeface="Calibri" pitchFamily="34" charset="0"/>
                        <a:cs typeface="Calibri" pitchFamily="34" charset="0"/>
                      </a:endParaRPr>
                    </a:p>
                  </a:txBody>
                  <a:tcPr marL="93415" marR="93415" anchor="ctr"/>
                </a:tc>
              </a:tr>
              <a:tr h="1803914">
                <a:tc>
                  <a:txBody>
                    <a:bodyPr/>
                    <a:lstStyle/>
                    <a:p>
                      <a:pPr algn="ctr"/>
                      <a:r>
                        <a:rPr lang="en-US" sz="2000" b="1" u="sng" kern="1200" dirty="0" smtClean="0">
                          <a:solidFill>
                            <a:schemeClr val="dk1"/>
                          </a:solidFill>
                          <a:effectLst/>
                          <a:latin typeface="Calibri" pitchFamily="34" charset="0"/>
                          <a:ea typeface="+mn-ea"/>
                          <a:cs typeface="Calibri" pitchFamily="34" charset="0"/>
                        </a:rPr>
                        <a:t>CITATIONS</a:t>
                      </a:r>
                    </a:p>
                    <a:p>
                      <a:r>
                        <a:rPr lang="en-US" sz="2000" kern="1200" dirty="0" smtClean="0">
                          <a:solidFill>
                            <a:schemeClr val="dk1"/>
                          </a:solidFill>
                          <a:effectLst/>
                          <a:latin typeface="Calibri" pitchFamily="34" charset="0"/>
                          <a:ea typeface="+mn-ea"/>
                          <a:cs typeface="Calibri" pitchFamily="34" charset="0"/>
                        </a:rPr>
                        <a:t>Does the author cite other sources? How are those sources cited?</a:t>
                      </a:r>
                      <a:endParaRPr lang="en-US" sz="2000" dirty="0">
                        <a:latin typeface="Calibri" pitchFamily="34" charset="0"/>
                        <a:cs typeface="Calibri" pitchFamily="34" charset="0"/>
                      </a:endParaRPr>
                    </a:p>
                  </a:txBody>
                  <a:tcPr marL="93415" marR="93415" anchor="ctr"/>
                </a:tc>
                <a:tc>
                  <a:txBody>
                    <a:bodyPr/>
                    <a:lstStyle/>
                    <a:p>
                      <a:endParaRPr lang="en-US" sz="2000" dirty="0">
                        <a:latin typeface="Calibri" pitchFamily="34" charset="0"/>
                        <a:cs typeface="Calibri" pitchFamily="34" charset="0"/>
                      </a:endParaRPr>
                    </a:p>
                  </a:txBody>
                  <a:tcPr marL="93415" marR="93415" anchor="ctr"/>
                </a:tc>
                <a:tc>
                  <a:txBody>
                    <a:bodyPr/>
                    <a:lstStyle/>
                    <a:p>
                      <a:endParaRPr lang="en-US" sz="2000" dirty="0">
                        <a:latin typeface="Calibri" pitchFamily="34" charset="0"/>
                        <a:cs typeface="Calibri" pitchFamily="34" charset="0"/>
                      </a:endParaRPr>
                    </a:p>
                  </a:txBody>
                  <a:tcPr marL="93415" marR="93415" anchor="ctr"/>
                </a:tc>
              </a:tr>
            </a:tbl>
          </a:graphicData>
        </a:graphic>
      </p:graphicFrame>
    </p:spTree>
    <p:extLst>
      <p:ext uri="{BB962C8B-B14F-4D97-AF65-F5344CB8AC3E}">
        <p14:creationId xmlns:p14="http://schemas.microsoft.com/office/powerpoint/2010/main" val="2521939518"/>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chemeClr val="accent3"/>
                </a:solidFill>
              </a:rPr>
              <a:t>Scientific Writing</a:t>
            </a:r>
            <a:endParaRPr lang="en-US" sz="4400" b="1" dirty="0">
              <a:solidFill>
                <a:schemeClr val="accent3"/>
              </a:solidFill>
            </a:endParaRPr>
          </a:p>
        </p:txBody>
      </p:sp>
      <p:sp>
        <p:nvSpPr>
          <p:cNvPr id="3" name="Content Placeholder 2"/>
          <p:cNvSpPr>
            <a:spLocks noGrp="1"/>
          </p:cNvSpPr>
          <p:nvPr>
            <p:ph idx="1"/>
          </p:nvPr>
        </p:nvSpPr>
        <p:spPr/>
        <p:txBody>
          <a:bodyPr>
            <a:normAutofit/>
          </a:bodyPr>
          <a:lstStyle/>
          <a:p>
            <a:r>
              <a:rPr lang="en-US" sz="2800" dirty="0"/>
              <a:t>To write scientifically, do you need to use lots of fancy words and sentence structures</a:t>
            </a:r>
            <a:r>
              <a:rPr lang="en-US" sz="2800" dirty="0" smtClean="0"/>
              <a:t>?</a:t>
            </a:r>
          </a:p>
          <a:p>
            <a:endParaRPr lang="en-US" sz="2800" dirty="0"/>
          </a:p>
          <a:p>
            <a:r>
              <a:rPr lang="en-US" sz="2800" dirty="0"/>
              <a:t>Why is it important to know how to write in scientific writing style?</a:t>
            </a:r>
          </a:p>
          <a:p>
            <a:endParaRPr lang="en-US" sz="2800" dirty="0"/>
          </a:p>
        </p:txBody>
      </p:sp>
    </p:spTree>
    <p:extLst>
      <p:ext uri="{BB962C8B-B14F-4D97-AF65-F5344CB8AC3E}">
        <p14:creationId xmlns:p14="http://schemas.microsoft.com/office/powerpoint/2010/main" val="2165762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Assignment</a:t>
            </a:r>
            <a:endParaRPr lang="en-US" b="1" dirty="0">
              <a:solidFill>
                <a:schemeClr val="accent3"/>
              </a:solidFill>
            </a:endParaRPr>
          </a:p>
        </p:txBody>
      </p:sp>
      <p:sp>
        <p:nvSpPr>
          <p:cNvPr id="3" name="Content Placeholder 2"/>
          <p:cNvSpPr>
            <a:spLocks noGrp="1"/>
          </p:cNvSpPr>
          <p:nvPr>
            <p:ph idx="1"/>
          </p:nvPr>
        </p:nvSpPr>
        <p:spPr/>
        <p:txBody>
          <a:bodyPr>
            <a:normAutofit fontScale="85000" lnSpcReduction="10000"/>
          </a:bodyPr>
          <a:lstStyle/>
          <a:p>
            <a:pPr lvl="0"/>
            <a:r>
              <a:rPr lang="en-US" dirty="0"/>
              <a:t>Students are to read the assigned article and complete the Research Report Search – </a:t>
            </a:r>
            <a:r>
              <a:rPr lang="en-US" dirty="0" smtClean="0"/>
              <a:t>Version </a:t>
            </a:r>
            <a:r>
              <a:rPr lang="en-US" dirty="0"/>
              <a:t>3 worksheet.</a:t>
            </a:r>
          </a:p>
          <a:p>
            <a:r>
              <a:rPr lang="en-US" dirty="0"/>
              <a:t> </a:t>
            </a:r>
            <a:r>
              <a:rPr lang="en-US" dirty="0" smtClean="0"/>
              <a:t>Gray</a:t>
            </a:r>
            <a:r>
              <a:rPr lang="en-US" dirty="0"/>
              <a:t>, K. (2012). The power of good intentions: </a:t>
            </a:r>
            <a:r>
              <a:rPr lang="en-US" dirty="0" smtClean="0"/>
              <a:t>	Perceived </a:t>
            </a:r>
            <a:r>
              <a:rPr lang="en-US" dirty="0"/>
              <a:t>benevolence soothes pain, increases </a:t>
            </a:r>
            <a:r>
              <a:rPr lang="en-US" dirty="0" smtClean="0"/>
              <a:t>	pleasure</a:t>
            </a:r>
            <a:r>
              <a:rPr lang="en-US" dirty="0"/>
              <a:t>, and improves taste. </a:t>
            </a:r>
            <a:r>
              <a:rPr lang="en-US" i="1" dirty="0"/>
              <a:t>Social Psychological </a:t>
            </a:r>
            <a:r>
              <a:rPr lang="en-US" i="1" dirty="0" smtClean="0"/>
              <a:t>	and </a:t>
            </a:r>
            <a:r>
              <a:rPr lang="en-US" i="1" dirty="0"/>
              <a:t>Personality Science, 3,</a:t>
            </a:r>
            <a:r>
              <a:rPr lang="en-US" dirty="0"/>
              <a:t> 639-647.</a:t>
            </a:r>
          </a:p>
          <a:p>
            <a:r>
              <a:rPr lang="en-US" dirty="0"/>
              <a:t> </a:t>
            </a:r>
            <a:r>
              <a:rPr lang="en-US" dirty="0" smtClean="0"/>
              <a:t>Write </a:t>
            </a:r>
            <a:r>
              <a:rPr lang="en-US" dirty="0"/>
              <a:t>a summary of the article, using </a:t>
            </a:r>
            <a:r>
              <a:rPr lang="en-US" dirty="0" smtClean="0"/>
              <a:t>the </a:t>
            </a:r>
            <a:r>
              <a:rPr lang="en-US" dirty="0"/>
              <a:t>Research Report Search – version 3 worksheet. </a:t>
            </a:r>
            <a:endParaRPr lang="en-US" dirty="0" smtClean="0"/>
          </a:p>
          <a:p>
            <a:pPr lvl="1"/>
            <a:r>
              <a:rPr lang="en-US" dirty="0" smtClean="0"/>
              <a:t>Be </a:t>
            </a:r>
            <a:r>
              <a:rPr lang="en-US" dirty="0"/>
              <a:t>careful to summarize the article in </a:t>
            </a:r>
            <a:r>
              <a:rPr lang="en-US" dirty="0" smtClean="0"/>
              <a:t>your </a:t>
            </a:r>
            <a:r>
              <a:rPr lang="en-US" dirty="0"/>
              <a:t>own </a:t>
            </a:r>
            <a:r>
              <a:rPr lang="en-US" dirty="0" smtClean="0"/>
              <a:t>words, cite </a:t>
            </a:r>
            <a:r>
              <a:rPr lang="en-US" dirty="0"/>
              <a:t>the source appropriately in APA style, and write in scientific writing style.  </a:t>
            </a:r>
          </a:p>
        </p:txBody>
      </p:sp>
    </p:spTree>
    <p:extLst>
      <p:ext uri="{BB962C8B-B14F-4D97-AF65-F5344CB8AC3E}">
        <p14:creationId xmlns:p14="http://schemas.microsoft.com/office/powerpoint/2010/main" val="245648009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b="1" dirty="0" smtClean="0">
                <a:solidFill>
                  <a:schemeClr val="accent3"/>
                </a:solidFill>
              </a:rPr>
              <a:t>Assignment</a:t>
            </a:r>
            <a:endParaRPr lang="en-US" sz="4400" b="1" dirty="0">
              <a:solidFill>
                <a:schemeClr val="accent3"/>
              </a:solidFill>
            </a:endParaRPr>
          </a:p>
        </p:txBody>
      </p:sp>
      <p:sp>
        <p:nvSpPr>
          <p:cNvPr id="2" name="Content Placeholder 1"/>
          <p:cNvSpPr>
            <a:spLocks noGrp="1"/>
          </p:cNvSpPr>
          <p:nvPr>
            <p:ph idx="1"/>
          </p:nvPr>
        </p:nvSpPr>
        <p:spPr>
          <a:xfrm>
            <a:off x="457200" y="1524000"/>
            <a:ext cx="8229600" cy="4373563"/>
          </a:xfrm>
        </p:spPr>
        <p:txBody>
          <a:bodyPr/>
          <a:lstStyle/>
          <a:p>
            <a:pPr marL="0" indent="0">
              <a:buNone/>
            </a:pPr>
            <a:r>
              <a:rPr lang="en-US" dirty="0" smtClean="0"/>
              <a:t>Grading:</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77509610"/>
              </p:ext>
            </p:extLst>
          </p:nvPr>
        </p:nvGraphicFramePr>
        <p:xfrm>
          <a:off x="457200" y="1981200"/>
          <a:ext cx="8077200" cy="3824797"/>
        </p:xfrm>
        <a:graphic>
          <a:graphicData uri="http://schemas.openxmlformats.org/drawingml/2006/table">
            <a:tbl>
              <a:tblPr firstRow="1" firstCol="1" bandRow="1">
                <a:tableStyleId>{5C22544A-7EE6-4342-B048-85BDC9FD1C3A}</a:tableStyleId>
              </a:tblPr>
              <a:tblGrid>
                <a:gridCol w="1143000"/>
                <a:gridCol w="6934200"/>
              </a:tblGrid>
              <a:tr h="457204">
                <a:tc>
                  <a:txBody>
                    <a:bodyPr/>
                    <a:lstStyle/>
                    <a:p>
                      <a:pPr marL="228600" marR="0">
                        <a:lnSpc>
                          <a:spcPct val="115000"/>
                        </a:lnSpc>
                        <a:spcBef>
                          <a:spcPts val="0"/>
                        </a:spcBef>
                        <a:spcAft>
                          <a:spcPts val="0"/>
                        </a:spcAft>
                      </a:pPr>
                      <a:r>
                        <a:rPr lang="en-US" sz="2000" dirty="0">
                          <a:effectLst/>
                        </a:rPr>
                        <a:t>Points</a:t>
                      </a:r>
                      <a:endParaRPr lang="en-US" sz="2000" dirty="0">
                        <a:effectLst/>
                        <a:latin typeface="Calibri"/>
                        <a:ea typeface="Calibri"/>
                        <a:cs typeface="Times New Roman"/>
                      </a:endParaRPr>
                    </a:p>
                  </a:txBody>
                  <a:tcPr marL="68580" marR="68580" marT="0" marB="0"/>
                </a:tc>
                <a:tc>
                  <a:txBody>
                    <a:bodyPr/>
                    <a:lstStyle/>
                    <a:p>
                      <a:pPr marL="228600" marR="0">
                        <a:lnSpc>
                          <a:spcPct val="115000"/>
                        </a:lnSpc>
                        <a:spcBef>
                          <a:spcPts val="0"/>
                        </a:spcBef>
                        <a:spcAft>
                          <a:spcPts val="1000"/>
                        </a:spcAft>
                      </a:pPr>
                      <a:r>
                        <a:rPr lang="en-US" sz="2000" dirty="0">
                          <a:effectLst/>
                        </a:rPr>
                        <a:t>Quality of Assignment</a:t>
                      </a:r>
                      <a:endParaRPr lang="en-US" sz="2000" dirty="0">
                        <a:effectLst/>
                        <a:latin typeface="Calibri"/>
                        <a:ea typeface="Calibri"/>
                        <a:cs typeface="Times New Roman"/>
                      </a:endParaRPr>
                    </a:p>
                  </a:txBody>
                  <a:tcPr marL="68580" marR="68580" marT="0" marB="0"/>
                </a:tc>
              </a:tr>
              <a:tr h="1005691">
                <a:tc>
                  <a:txBody>
                    <a:bodyPr/>
                    <a:lstStyle/>
                    <a:p>
                      <a:pPr marL="228600" marR="0">
                        <a:lnSpc>
                          <a:spcPct val="115000"/>
                        </a:lnSpc>
                        <a:spcBef>
                          <a:spcPts val="0"/>
                        </a:spcBef>
                        <a:spcAft>
                          <a:spcPts val="0"/>
                        </a:spcAft>
                      </a:pPr>
                      <a:r>
                        <a:rPr lang="en-US" sz="2000">
                          <a:effectLst/>
                        </a:rPr>
                        <a:t>3</a:t>
                      </a:r>
                      <a:endParaRPr lang="en-US" sz="2000">
                        <a:effectLst/>
                        <a:latin typeface="Calibri"/>
                        <a:ea typeface="Calibri"/>
                        <a:cs typeface="Times New Roman"/>
                      </a:endParaRPr>
                    </a:p>
                  </a:txBody>
                  <a:tcPr marL="68580" marR="68580" marT="0" marB="0"/>
                </a:tc>
                <a:tc>
                  <a:txBody>
                    <a:bodyPr/>
                    <a:lstStyle/>
                    <a:p>
                      <a:pPr marL="228600" marR="0">
                        <a:lnSpc>
                          <a:spcPct val="115000"/>
                        </a:lnSpc>
                        <a:spcBef>
                          <a:spcPts val="0"/>
                        </a:spcBef>
                        <a:spcAft>
                          <a:spcPts val="1000"/>
                        </a:spcAft>
                      </a:pPr>
                      <a:r>
                        <a:rPr lang="en-US" sz="1900" dirty="0">
                          <a:effectLst/>
                        </a:rPr>
                        <a:t>Research Report Search – </a:t>
                      </a:r>
                      <a:r>
                        <a:rPr lang="en-US" sz="1900" dirty="0" smtClean="0">
                          <a:effectLst/>
                        </a:rPr>
                        <a:t>Version </a:t>
                      </a:r>
                      <a:r>
                        <a:rPr lang="en-US" sz="1900" dirty="0">
                          <a:effectLst/>
                        </a:rPr>
                        <a:t>3 worksheet is complete, accurate and of high quality </a:t>
                      </a:r>
                      <a:r>
                        <a:rPr lang="en-US" sz="1900" u="sng" dirty="0">
                          <a:effectLst/>
                        </a:rPr>
                        <a:t>and</a:t>
                      </a:r>
                      <a:r>
                        <a:rPr lang="en-US" sz="1900" dirty="0">
                          <a:effectLst/>
                        </a:rPr>
                        <a:t> the summary is primarily in the “Masterful” column of the module </a:t>
                      </a:r>
                      <a:r>
                        <a:rPr lang="en-US" sz="1900" dirty="0" smtClean="0">
                          <a:effectLst/>
                        </a:rPr>
                        <a:t>report </a:t>
                      </a:r>
                      <a:r>
                        <a:rPr lang="en-US" sz="1900" dirty="0">
                          <a:effectLst/>
                        </a:rPr>
                        <a:t>rubric.</a:t>
                      </a:r>
                      <a:endParaRPr lang="en-US" sz="1900" dirty="0">
                        <a:effectLst/>
                        <a:latin typeface="Calibri"/>
                        <a:ea typeface="Calibri"/>
                        <a:cs typeface="Times New Roman"/>
                      </a:endParaRPr>
                    </a:p>
                  </a:txBody>
                  <a:tcPr marL="68580" marR="68580" marT="0" marB="0"/>
                </a:tc>
              </a:tr>
              <a:tr h="1005691">
                <a:tc>
                  <a:txBody>
                    <a:bodyPr/>
                    <a:lstStyle/>
                    <a:p>
                      <a:pPr marL="228600" marR="0">
                        <a:lnSpc>
                          <a:spcPct val="115000"/>
                        </a:lnSpc>
                        <a:spcBef>
                          <a:spcPts val="0"/>
                        </a:spcBef>
                        <a:spcAft>
                          <a:spcPts val="0"/>
                        </a:spcAft>
                      </a:pPr>
                      <a:r>
                        <a:rPr lang="en-US" sz="2000">
                          <a:effectLst/>
                        </a:rPr>
                        <a:t>2</a:t>
                      </a:r>
                      <a:endParaRPr lang="en-US" sz="2000">
                        <a:effectLst/>
                        <a:latin typeface="Calibri"/>
                        <a:ea typeface="Calibri"/>
                        <a:cs typeface="Times New Roman"/>
                      </a:endParaRPr>
                    </a:p>
                  </a:txBody>
                  <a:tcPr marL="68580" marR="68580" marT="0" marB="0"/>
                </a:tc>
                <a:tc>
                  <a:txBody>
                    <a:bodyPr/>
                    <a:lstStyle/>
                    <a:p>
                      <a:pPr marL="228600" marR="0">
                        <a:lnSpc>
                          <a:spcPct val="115000"/>
                        </a:lnSpc>
                        <a:spcBef>
                          <a:spcPts val="0"/>
                        </a:spcBef>
                        <a:spcAft>
                          <a:spcPts val="1000"/>
                        </a:spcAft>
                      </a:pPr>
                      <a:r>
                        <a:rPr lang="en-US" sz="1900" dirty="0">
                          <a:effectLst/>
                        </a:rPr>
                        <a:t>Research Report Search – </a:t>
                      </a:r>
                      <a:r>
                        <a:rPr lang="en-US" sz="1900" dirty="0" smtClean="0">
                          <a:effectLst/>
                        </a:rPr>
                        <a:t>Version </a:t>
                      </a:r>
                      <a:r>
                        <a:rPr lang="en-US" sz="1900" dirty="0">
                          <a:effectLst/>
                        </a:rPr>
                        <a:t>3 worksheet is complete but is not entirely accurate </a:t>
                      </a:r>
                      <a:r>
                        <a:rPr lang="en-US" sz="1900" u="sng" dirty="0">
                          <a:effectLst/>
                        </a:rPr>
                        <a:t>and</a:t>
                      </a:r>
                      <a:r>
                        <a:rPr lang="en-US" sz="1900" dirty="0">
                          <a:effectLst/>
                        </a:rPr>
                        <a:t> the summary is primarily in the “Skilled” or “Developing” column of the module </a:t>
                      </a:r>
                      <a:r>
                        <a:rPr lang="en-US" sz="1900" dirty="0" smtClean="0">
                          <a:effectLst/>
                        </a:rPr>
                        <a:t>report </a:t>
                      </a:r>
                      <a:r>
                        <a:rPr lang="en-US" sz="1900" dirty="0">
                          <a:effectLst/>
                        </a:rPr>
                        <a:t>rubric.</a:t>
                      </a:r>
                      <a:endParaRPr lang="en-US" sz="1900" dirty="0">
                        <a:effectLst/>
                        <a:latin typeface="Calibri"/>
                        <a:ea typeface="Calibri"/>
                        <a:cs typeface="Times New Roman"/>
                      </a:endParaRPr>
                    </a:p>
                  </a:txBody>
                  <a:tcPr marL="68580" marR="68580" marT="0" marB="0"/>
                </a:tc>
              </a:tr>
              <a:tr h="1005691">
                <a:tc>
                  <a:txBody>
                    <a:bodyPr/>
                    <a:lstStyle/>
                    <a:p>
                      <a:pPr marL="228600" marR="0">
                        <a:lnSpc>
                          <a:spcPct val="115000"/>
                        </a:lnSpc>
                        <a:spcBef>
                          <a:spcPts val="0"/>
                        </a:spcBef>
                        <a:spcAft>
                          <a:spcPts val="0"/>
                        </a:spcAft>
                      </a:pPr>
                      <a:r>
                        <a:rPr lang="en-US" sz="2000">
                          <a:effectLst/>
                        </a:rPr>
                        <a:t>1</a:t>
                      </a:r>
                      <a:endParaRPr lang="en-US" sz="2000">
                        <a:effectLst/>
                        <a:latin typeface="Calibri"/>
                        <a:ea typeface="Calibri"/>
                        <a:cs typeface="Times New Roman"/>
                      </a:endParaRPr>
                    </a:p>
                  </a:txBody>
                  <a:tcPr marL="68580" marR="68580" marT="0" marB="0"/>
                </a:tc>
                <a:tc>
                  <a:txBody>
                    <a:bodyPr/>
                    <a:lstStyle/>
                    <a:p>
                      <a:pPr marL="228600" marR="0">
                        <a:lnSpc>
                          <a:spcPct val="115000"/>
                        </a:lnSpc>
                        <a:spcBef>
                          <a:spcPts val="0"/>
                        </a:spcBef>
                        <a:spcAft>
                          <a:spcPts val="1000"/>
                        </a:spcAft>
                      </a:pPr>
                      <a:r>
                        <a:rPr lang="en-US" sz="1900" dirty="0">
                          <a:effectLst/>
                        </a:rPr>
                        <a:t>Research Report Search – </a:t>
                      </a:r>
                      <a:r>
                        <a:rPr lang="en-US" sz="1900" dirty="0" smtClean="0">
                          <a:effectLst/>
                        </a:rPr>
                        <a:t>Version </a:t>
                      </a:r>
                      <a:r>
                        <a:rPr lang="en-US" sz="1900" dirty="0">
                          <a:effectLst/>
                        </a:rPr>
                        <a:t>3 worksheet is missing or incomplete </a:t>
                      </a:r>
                      <a:r>
                        <a:rPr lang="en-US" sz="1900" u="sng" dirty="0">
                          <a:effectLst/>
                        </a:rPr>
                        <a:t>and</a:t>
                      </a:r>
                      <a:r>
                        <a:rPr lang="en-US" sz="1900" dirty="0">
                          <a:effectLst/>
                        </a:rPr>
                        <a:t> the summary is missing or primarily in the “underperforming” column of the </a:t>
                      </a:r>
                      <a:r>
                        <a:rPr lang="en-US" sz="1900" dirty="0" smtClean="0">
                          <a:effectLst/>
                        </a:rPr>
                        <a:t>module </a:t>
                      </a:r>
                      <a:r>
                        <a:rPr lang="en-US" sz="1900" dirty="0">
                          <a:effectLst/>
                        </a:rPr>
                        <a:t>report rubric.</a:t>
                      </a:r>
                      <a:endParaRPr lang="en-US" sz="1900" dirty="0">
                        <a:effectLst/>
                        <a:latin typeface="Calibri"/>
                        <a:ea typeface="Calibri"/>
                        <a:cs typeface="Times New Roman"/>
                      </a:endParaRPr>
                    </a:p>
                  </a:txBody>
                  <a:tcPr marL="68580" marR="68580" marT="0" marB="0"/>
                </a:tc>
              </a:tr>
              <a:tr h="320639">
                <a:tc>
                  <a:txBody>
                    <a:bodyPr/>
                    <a:lstStyle/>
                    <a:p>
                      <a:pPr marL="228600" marR="0">
                        <a:lnSpc>
                          <a:spcPct val="115000"/>
                        </a:lnSpc>
                        <a:spcBef>
                          <a:spcPts val="0"/>
                        </a:spcBef>
                        <a:spcAft>
                          <a:spcPts val="0"/>
                        </a:spcAft>
                      </a:pPr>
                      <a:r>
                        <a:rPr lang="en-US" sz="2000">
                          <a:effectLst/>
                        </a:rPr>
                        <a:t>0</a:t>
                      </a:r>
                      <a:endParaRPr lang="en-US" sz="2000">
                        <a:effectLst/>
                        <a:latin typeface="Calibri"/>
                        <a:ea typeface="Calibri"/>
                        <a:cs typeface="Times New Roman"/>
                      </a:endParaRPr>
                    </a:p>
                  </a:txBody>
                  <a:tcPr marL="68580" marR="68580" marT="0" marB="0"/>
                </a:tc>
                <a:tc>
                  <a:txBody>
                    <a:bodyPr/>
                    <a:lstStyle/>
                    <a:p>
                      <a:pPr marL="228600" marR="0">
                        <a:lnSpc>
                          <a:spcPct val="115000"/>
                        </a:lnSpc>
                        <a:spcBef>
                          <a:spcPts val="0"/>
                        </a:spcBef>
                        <a:spcAft>
                          <a:spcPts val="1000"/>
                        </a:spcAft>
                      </a:pPr>
                      <a:r>
                        <a:rPr lang="en-US" sz="1900" dirty="0">
                          <a:effectLst/>
                        </a:rPr>
                        <a:t>Not turned in/not turned in on time.</a:t>
                      </a:r>
                      <a:endParaRPr lang="en-US" sz="19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556125894"/>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solidFill>
                  <a:schemeClr val="accent6"/>
                </a:solidFill>
              </a:rPr>
              <a:t>Activity 9: Bringing it All Together</a:t>
            </a:r>
            <a:endParaRPr lang="en-US" b="1" dirty="0">
              <a:solidFill>
                <a:schemeClr val="accent6"/>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508731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400" b="1" dirty="0" smtClean="0">
                <a:solidFill>
                  <a:schemeClr val="accent6"/>
                </a:solidFill>
              </a:rPr>
              <a:t>Scientific Literacy in Psychology</a:t>
            </a:r>
            <a:endParaRPr lang="en-US" sz="4400" b="1" dirty="0">
              <a:solidFill>
                <a:schemeClr val="accent6"/>
              </a:solidFill>
            </a:endParaRPr>
          </a:p>
        </p:txBody>
      </p:sp>
      <p:sp>
        <p:nvSpPr>
          <p:cNvPr id="5" name="Content Placeholder 4"/>
          <p:cNvSpPr>
            <a:spLocks noGrp="1"/>
          </p:cNvSpPr>
          <p:nvPr>
            <p:ph idx="1"/>
          </p:nvPr>
        </p:nvSpPr>
        <p:spPr/>
        <p:txBody>
          <a:bodyPr>
            <a:normAutofit/>
          </a:bodyPr>
          <a:lstStyle/>
          <a:p>
            <a:pPr marL="0" indent="0">
              <a:buNone/>
            </a:pPr>
            <a:r>
              <a:rPr lang="en-US" sz="3200" b="1" u="sng" dirty="0" smtClean="0">
                <a:solidFill>
                  <a:schemeClr val="accent1"/>
                </a:solidFill>
              </a:rPr>
              <a:t>Student Learning Outcomes:</a:t>
            </a:r>
          </a:p>
          <a:p>
            <a:pPr lvl="0"/>
            <a:r>
              <a:rPr lang="en-US" dirty="0"/>
              <a:t>Apply knowledge of the scientific method to evaluate media reports of psychological research.</a:t>
            </a:r>
          </a:p>
          <a:p>
            <a:pPr lvl="0"/>
            <a:r>
              <a:rPr lang="en-US" dirty="0"/>
              <a:t>Write a summary and critical analysis using scientific writing &amp; APA format that summarizes psychological research and its coverage in popular press.</a:t>
            </a:r>
          </a:p>
        </p:txBody>
      </p:sp>
    </p:spTree>
    <p:extLst>
      <p:ext uri="{BB962C8B-B14F-4D97-AF65-F5344CB8AC3E}">
        <p14:creationId xmlns:p14="http://schemas.microsoft.com/office/powerpoint/2010/main" val="2780479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accent6"/>
                </a:solidFill>
              </a:rPr>
              <a:t>Scientific Literacy in Psychology</a:t>
            </a:r>
            <a:endParaRPr lang="en-US" sz="4400" b="1"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2803635"/>
              </p:ext>
            </p:extLst>
          </p:nvPr>
        </p:nvGraphicFramePr>
        <p:xfrm>
          <a:off x="0" y="1752600"/>
          <a:ext cx="91440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78530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graphicEl>
                                              <a:dgm id="{562FE001-1E70-4085-9890-1631840C5140}"/>
                                            </p:graphicEl>
                                          </p:spTgt>
                                        </p:tgtEl>
                                        <p:attrNameLst>
                                          <p:attrName>style.visibility</p:attrName>
                                        </p:attrNameLst>
                                      </p:cBhvr>
                                      <p:to>
                                        <p:strVal val="visible"/>
                                      </p:to>
                                    </p:set>
                                    <p:animEffect transition="in" filter="wheel(1)">
                                      <p:cBhvr>
                                        <p:cTn id="7" dur="1000"/>
                                        <p:tgtEl>
                                          <p:spTgt spid="6">
                                            <p:graphicEl>
                                              <a:dgm id="{562FE001-1E70-4085-9890-1631840C514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graphicEl>
                                              <a:dgm id="{C98223F3-51B4-477C-A38F-FAD26915DD22}"/>
                                            </p:graphicEl>
                                          </p:spTgt>
                                        </p:tgtEl>
                                        <p:attrNameLst>
                                          <p:attrName>style.visibility</p:attrName>
                                        </p:attrNameLst>
                                      </p:cBhvr>
                                      <p:to>
                                        <p:strVal val="visible"/>
                                      </p:to>
                                    </p:set>
                                    <p:animEffect transition="in" filter="wheel(1)">
                                      <p:cBhvr>
                                        <p:cTn id="12" dur="1000"/>
                                        <p:tgtEl>
                                          <p:spTgt spid="6">
                                            <p:graphicEl>
                                              <a:dgm id="{C98223F3-51B4-477C-A38F-FAD26915DD22}"/>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graphicEl>
                                              <a:dgm id="{1CEE24ED-ABFD-4DE0-AEBE-ED17795B5AB4}"/>
                                            </p:graphicEl>
                                          </p:spTgt>
                                        </p:tgtEl>
                                        <p:attrNameLst>
                                          <p:attrName>style.visibility</p:attrName>
                                        </p:attrNameLst>
                                      </p:cBhvr>
                                      <p:to>
                                        <p:strVal val="visible"/>
                                      </p:to>
                                    </p:set>
                                    <p:animEffect transition="in" filter="wheel(1)">
                                      <p:cBhvr>
                                        <p:cTn id="17" dur="1000"/>
                                        <p:tgtEl>
                                          <p:spTgt spid="6">
                                            <p:graphicEl>
                                              <a:dgm id="{1CEE24ED-ABFD-4DE0-AEBE-ED17795B5AB4}"/>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6">
                                            <p:graphicEl>
                                              <a:dgm id="{8C2424BA-D7CC-4D92-8C69-C736E01094F6}"/>
                                            </p:graphicEl>
                                          </p:spTgt>
                                        </p:tgtEl>
                                        <p:attrNameLst>
                                          <p:attrName>style.visibility</p:attrName>
                                        </p:attrNameLst>
                                      </p:cBhvr>
                                      <p:to>
                                        <p:strVal val="visible"/>
                                      </p:to>
                                    </p:set>
                                    <p:animEffect transition="in" filter="wheel(1)">
                                      <p:cBhvr>
                                        <p:cTn id="22" dur="1000"/>
                                        <p:tgtEl>
                                          <p:spTgt spid="6">
                                            <p:graphicEl>
                                              <a:dgm id="{8C2424BA-D7CC-4D92-8C69-C736E01094F6}"/>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6">
                                            <p:graphicEl>
                                              <a:dgm id="{60E43A14-2B5E-4C21-A09C-DC8D65ED2FE3}"/>
                                            </p:graphicEl>
                                          </p:spTgt>
                                        </p:tgtEl>
                                        <p:attrNameLst>
                                          <p:attrName>style.visibility</p:attrName>
                                        </p:attrNameLst>
                                      </p:cBhvr>
                                      <p:to>
                                        <p:strVal val="visible"/>
                                      </p:to>
                                    </p:set>
                                    <p:animEffect transition="in" filter="wheel(1)">
                                      <p:cBhvr>
                                        <p:cTn id="27" dur="1000"/>
                                        <p:tgtEl>
                                          <p:spTgt spid="6">
                                            <p:graphicEl>
                                              <a:dgm id="{60E43A14-2B5E-4C21-A09C-DC8D65ED2FE3}"/>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6">
                                            <p:graphicEl>
                                              <a:dgm id="{5B3B1C2F-07D4-4487-95FA-AAA5D9408097}"/>
                                            </p:graphicEl>
                                          </p:spTgt>
                                        </p:tgtEl>
                                        <p:attrNameLst>
                                          <p:attrName>style.visibility</p:attrName>
                                        </p:attrNameLst>
                                      </p:cBhvr>
                                      <p:to>
                                        <p:strVal val="visible"/>
                                      </p:to>
                                    </p:set>
                                    <p:animEffect transition="in" filter="wheel(1)">
                                      <p:cBhvr>
                                        <p:cTn id="32" dur="1000"/>
                                        <p:tgtEl>
                                          <p:spTgt spid="6">
                                            <p:graphicEl>
                                              <a:dgm id="{5B3B1C2F-07D4-4487-95FA-AAA5D940809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accent6"/>
                </a:solidFill>
              </a:rPr>
              <a:t>Bringing it All Together:</a:t>
            </a:r>
            <a:endParaRPr lang="en-US" sz="4400" b="1" dirty="0">
              <a:solidFill>
                <a:schemeClr val="accent6"/>
              </a:solidFill>
            </a:endParaRPr>
          </a:p>
        </p:txBody>
      </p:sp>
      <p:sp>
        <p:nvSpPr>
          <p:cNvPr id="3" name="Content Placeholder 2"/>
          <p:cNvSpPr>
            <a:spLocks noGrp="1"/>
          </p:cNvSpPr>
          <p:nvPr>
            <p:ph idx="1"/>
          </p:nvPr>
        </p:nvSpPr>
        <p:spPr>
          <a:xfrm>
            <a:off x="228600" y="1752600"/>
            <a:ext cx="8686800" cy="4407408"/>
          </a:xfrm>
        </p:spPr>
        <p:txBody>
          <a:bodyPr>
            <a:noAutofit/>
          </a:bodyPr>
          <a:lstStyle/>
          <a:p>
            <a:r>
              <a:rPr lang="en-US" sz="2800" dirty="0" smtClean="0"/>
              <a:t>You’ve learned how to evaluate media reports of research studies.</a:t>
            </a:r>
          </a:p>
          <a:p>
            <a:r>
              <a:rPr lang="en-US" sz="2800" dirty="0" smtClean="0"/>
              <a:t>You’ve learned how to find original research reports.</a:t>
            </a:r>
          </a:p>
          <a:p>
            <a:r>
              <a:rPr lang="en-US" sz="2800" dirty="0" smtClean="0"/>
              <a:t>You’ve learned about how psychologists conduct research.</a:t>
            </a:r>
          </a:p>
          <a:p>
            <a:r>
              <a:rPr lang="en-US" sz="2800" dirty="0" smtClean="0"/>
              <a:t>You’ve learned how to find, read, and summarize original research reports.</a:t>
            </a:r>
          </a:p>
          <a:p>
            <a:r>
              <a:rPr lang="en-US" sz="2800" dirty="0" smtClean="0"/>
              <a:t>You’ve learned about scientific writing style.</a:t>
            </a:r>
          </a:p>
          <a:p>
            <a:r>
              <a:rPr lang="en-US" sz="2800" dirty="0" smtClean="0"/>
              <a:t>Now let’s try to evaluate research studies…</a:t>
            </a:r>
            <a:endParaRPr lang="en-US" sz="2800" dirty="0"/>
          </a:p>
        </p:txBody>
      </p:sp>
    </p:spTree>
    <p:extLst>
      <p:ext uri="{BB962C8B-B14F-4D97-AF65-F5344CB8AC3E}">
        <p14:creationId xmlns:p14="http://schemas.microsoft.com/office/powerpoint/2010/main" val="252452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17206"/>
            <a:ext cx="8763000" cy="1054394"/>
          </a:xfrm>
        </p:spPr>
        <p:txBody>
          <a:bodyPr>
            <a:noAutofit/>
          </a:bodyPr>
          <a:lstStyle/>
          <a:p>
            <a:r>
              <a:rPr lang="en-US" sz="4400" b="1" dirty="0" smtClean="0">
                <a:solidFill>
                  <a:schemeClr val="accent6"/>
                </a:solidFill>
              </a:rPr>
              <a:t>Review: Scientific Method</a:t>
            </a:r>
            <a:endParaRPr lang="en-US" sz="4400" b="1" dirty="0">
              <a:solidFill>
                <a:schemeClr val="accent6"/>
              </a:solidFill>
            </a:endParaRPr>
          </a:p>
        </p:txBody>
      </p:sp>
      <p:graphicFrame>
        <p:nvGraphicFramePr>
          <p:cNvPr id="4" name="Content Placeholder 3"/>
          <p:cNvGraphicFramePr>
            <a:graphicFrameLocks noGrp="1"/>
          </p:cNvGraphicFramePr>
          <p:nvPr>
            <p:ph idx="1"/>
          </p:nvPr>
        </p:nvGraphicFramePr>
        <p:xfrm>
          <a:off x="381000" y="1600200"/>
          <a:ext cx="8229600" cy="4324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urved Left Arrow 2"/>
          <p:cNvSpPr/>
          <p:nvPr/>
        </p:nvSpPr>
        <p:spPr>
          <a:xfrm flipV="1">
            <a:off x="6629400" y="1524000"/>
            <a:ext cx="2133600" cy="4343400"/>
          </a:xfrm>
          <a:prstGeom prst="curvedLeftArrow">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52865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A8D3FF44-EECF-4B56-939D-2FDDA289AA09}"/>
                                            </p:graphicEl>
                                          </p:spTgt>
                                        </p:tgtEl>
                                        <p:attrNameLst>
                                          <p:attrName>style.visibility</p:attrName>
                                        </p:attrNameLst>
                                      </p:cBhvr>
                                      <p:to>
                                        <p:strVal val="visible"/>
                                      </p:to>
                                    </p:set>
                                    <p:animEffect transition="in" filter="fade">
                                      <p:cBhvr>
                                        <p:cTn id="7" dur="500"/>
                                        <p:tgtEl>
                                          <p:spTgt spid="4">
                                            <p:graphicEl>
                                              <a:dgm id="{A8D3FF44-EECF-4B56-939D-2FDDA289AA0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24CD8220-2EF4-45C0-BBD5-77AF2937FCB6}"/>
                                            </p:graphicEl>
                                          </p:spTgt>
                                        </p:tgtEl>
                                        <p:attrNameLst>
                                          <p:attrName>style.visibility</p:attrName>
                                        </p:attrNameLst>
                                      </p:cBhvr>
                                      <p:to>
                                        <p:strVal val="visible"/>
                                      </p:to>
                                    </p:set>
                                    <p:animEffect transition="in" filter="fade">
                                      <p:cBhvr>
                                        <p:cTn id="12" dur="500"/>
                                        <p:tgtEl>
                                          <p:spTgt spid="4">
                                            <p:graphicEl>
                                              <a:dgm id="{24CD8220-2EF4-45C0-BBD5-77AF2937FCB6}"/>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603E8C49-E8EC-4D94-AEA5-AC224AAADE4B}"/>
                                            </p:graphicEl>
                                          </p:spTgt>
                                        </p:tgtEl>
                                        <p:attrNameLst>
                                          <p:attrName>style.visibility</p:attrName>
                                        </p:attrNameLst>
                                      </p:cBhvr>
                                      <p:to>
                                        <p:strVal val="visible"/>
                                      </p:to>
                                    </p:set>
                                    <p:animEffect transition="in" filter="fade">
                                      <p:cBhvr>
                                        <p:cTn id="15" dur="500"/>
                                        <p:tgtEl>
                                          <p:spTgt spid="4">
                                            <p:graphicEl>
                                              <a:dgm id="{603E8C49-E8EC-4D94-AEA5-AC224AAADE4B}"/>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E16DC165-561C-468A-BD0A-B1A91F0A2A53}"/>
                                            </p:graphicEl>
                                          </p:spTgt>
                                        </p:tgtEl>
                                        <p:attrNameLst>
                                          <p:attrName>style.visibility</p:attrName>
                                        </p:attrNameLst>
                                      </p:cBhvr>
                                      <p:to>
                                        <p:strVal val="visible"/>
                                      </p:to>
                                    </p:set>
                                    <p:animEffect transition="in" filter="fade">
                                      <p:cBhvr>
                                        <p:cTn id="20" dur="500"/>
                                        <p:tgtEl>
                                          <p:spTgt spid="4">
                                            <p:graphicEl>
                                              <a:dgm id="{E16DC165-561C-468A-BD0A-B1A91F0A2A53}"/>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844CC83E-BDD6-4EF3-ABBF-8085E2962A19}"/>
                                            </p:graphicEl>
                                          </p:spTgt>
                                        </p:tgtEl>
                                        <p:attrNameLst>
                                          <p:attrName>style.visibility</p:attrName>
                                        </p:attrNameLst>
                                      </p:cBhvr>
                                      <p:to>
                                        <p:strVal val="visible"/>
                                      </p:to>
                                    </p:set>
                                    <p:animEffect transition="in" filter="fade">
                                      <p:cBhvr>
                                        <p:cTn id="23" dur="500"/>
                                        <p:tgtEl>
                                          <p:spTgt spid="4">
                                            <p:graphicEl>
                                              <a:dgm id="{844CC83E-BDD6-4EF3-ABBF-8085E2962A19}"/>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8BFCE6BC-6957-4E3C-9BA0-9CB9538B9F74}"/>
                                            </p:graphicEl>
                                          </p:spTgt>
                                        </p:tgtEl>
                                        <p:attrNameLst>
                                          <p:attrName>style.visibility</p:attrName>
                                        </p:attrNameLst>
                                      </p:cBhvr>
                                      <p:to>
                                        <p:strVal val="visible"/>
                                      </p:to>
                                    </p:set>
                                    <p:animEffect transition="in" filter="fade">
                                      <p:cBhvr>
                                        <p:cTn id="28" dur="500"/>
                                        <p:tgtEl>
                                          <p:spTgt spid="4">
                                            <p:graphicEl>
                                              <a:dgm id="{8BFCE6BC-6957-4E3C-9BA0-9CB9538B9F74}"/>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A54AEDF2-2D0C-4245-9D8A-18950FA3ABBF}"/>
                                            </p:graphicEl>
                                          </p:spTgt>
                                        </p:tgtEl>
                                        <p:attrNameLst>
                                          <p:attrName>style.visibility</p:attrName>
                                        </p:attrNameLst>
                                      </p:cBhvr>
                                      <p:to>
                                        <p:strVal val="visible"/>
                                      </p:to>
                                    </p:set>
                                    <p:animEffect transition="in" filter="fade">
                                      <p:cBhvr>
                                        <p:cTn id="31" dur="500"/>
                                        <p:tgtEl>
                                          <p:spTgt spid="4">
                                            <p:graphicEl>
                                              <a:dgm id="{A54AEDF2-2D0C-4245-9D8A-18950FA3ABBF}"/>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A3EE7891-C380-4A54-9750-D0968A1CDADF}"/>
                                            </p:graphicEl>
                                          </p:spTgt>
                                        </p:tgtEl>
                                        <p:attrNameLst>
                                          <p:attrName>style.visibility</p:attrName>
                                        </p:attrNameLst>
                                      </p:cBhvr>
                                      <p:to>
                                        <p:strVal val="visible"/>
                                      </p:to>
                                    </p:set>
                                    <p:animEffect transition="in" filter="fade">
                                      <p:cBhvr>
                                        <p:cTn id="36" dur="500"/>
                                        <p:tgtEl>
                                          <p:spTgt spid="4">
                                            <p:graphicEl>
                                              <a:dgm id="{A3EE7891-C380-4A54-9750-D0968A1CDADF}"/>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5767057D-7B05-4152-9C5D-BB1AE964D086}"/>
                                            </p:graphicEl>
                                          </p:spTgt>
                                        </p:tgtEl>
                                        <p:attrNameLst>
                                          <p:attrName>style.visibility</p:attrName>
                                        </p:attrNameLst>
                                      </p:cBhvr>
                                      <p:to>
                                        <p:strVal val="visible"/>
                                      </p:to>
                                    </p:set>
                                    <p:animEffect transition="in" filter="fade">
                                      <p:cBhvr>
                                        <p:cTn id="39" dur="500"/>
                                        <p:tgtEl>
                                          <p:spTgt spid="4">
                                            <p:graphicEl>
                                              <a:dgm id="{5767057D-7B05-4152-9C5D-BB1AE964D086}"/>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wipe(down)">
                                      <p:cBhvr>
                                        <p:cTn id="4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accent6"/>
                </a:solidFill>
              </a:rPr>
              <a:t>Scientific Literacy in Psychology</a:t>
            </a:r>
            <a:endParaRPr lang="en-US" sz="4400" b="1"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60961592"/>
              </p:ext>
            </p:extLst>
          </p:nvPr>
        </p:nvGraphicFramePr>
        <p:xfrm>
          <a:off x="0" y="1752600"/>
          <a:ext cx="91440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2767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graphicEl>
                                              <a:dgm id="{562FE001-1E70-4085-9890-1631840C5140}"/>
                                            </p:graphicEl>
                                          </p:spTgt>
                                        </p:tgtEl>
                                        <p:attrNameLst>
                                          <p:attrName>style.visibility</p:attrName>
                                        </p:attrNameLst>
                                      </p:cBhvr>
                                      <p:to>
                                        <p:strVal val="visible"/>
                                      </p:to>
                                    </p:set>
                                    <p:animEffect transition="in" filter="wheel(1)">
                                      <p:cBhvr>
                                        <p:cTn id="7" dur="1000"/>
                                        <p:tgtEl>
                                          <p:spTgt spid="6">
                                            <p:graphicEl>
                                              <a:dgm id="{562FE001-1E70-4085-9890-1631840C514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graphicEl>
                                              <a:dgm id="{C98223F3-51B4-477C-A38F-FAD26915DD22}"/>
                                            </p:graphicEl>
                                          </p:spTgt>
                                        </p:tgtEl>
                                        <p:attrNameLst>
                                          <p:attrName>style.visibility</p:attrName>
                                        </p:attrNameLst>
                                      </p:cBhvr>
                                      <p:to>
                                        <p:strVal val="visible"/>
                                      </p:to>
                                    </p:set>
                                    <p:animEffect transition="in" filter="wheel(1)">
                                      <p:cBhvr>
                                        <p:cTn id="12" dur="1000"/>
                                        <p:tgtEl>
                                          <p:spTgt spid="6">
                                            <p:graphicEl>
                                              <a:dgm id="{C98223F3-51B4-477C-A38F-FAD26915DD22}"/>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graphicEl>
                                              <a:dgm id="{1CEE24ED-ABFD-4DE0-AEBE-ED17795B5AB4}"/>
                                            </p:graphicEl>
                                          </p:spTgt>
                                        </p:tgtEl>
                                        <p:attrNameLst>
                                          <p:attrName>style.visibility</p:attrName>
                                        </p:attrNameLst>
                                      </p:cBhvr>
                                      <p:to>
                                        <p:strVal val="visible"/>
                                      </p:to>
                                    </p:set>
                                    <p:animEffect transition="in" filter="wheel(1)">
                                      <p:cBhvr>
                                        <p:cTn id="17" dur="1000"/>
                                        <p:tgtEl>
                                          <p:spTgt spid="6">
                                            <p:graphicEl>
                                              <a:dgm id="{1CEE24ED-ABFD-4DE0-AEBE-ED17795B5AB4}"/>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6">
                                            <p:graphicEl>
                                              <a:dgm id="{8C2424BA-D7CC-4D92-8C69-C736E01094F6}"/>
                                            </p:graphicEl>
                                          </p:spTgt>
                                        </p:tgtEl>
                                        <p:attrNameLst>
                                          <p:attrName>style.visibility</p:attrName>
                                        </p:attrNameLst>
                                      </p:cBhvr>
                                      <p:to>
                                        <p:strVal val="visible"/>
                                      </p:to>
                                    </p:set>
                                    <p:animEffect transition="in" filter="wheel(1)">
                                      <p:cBhvr>
                                        <p:cTn id="22" dur="1000"/>
                                        <p:tgtEl>
                                          <p:spTgt spid="6">
                                            <p:graphicEl>
                                              <a:dgm id="{8C2424BA-D7CC-4D92-8C69-C736E01094F6}"/>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6">
                                            <p:graphicEl>
                                              <a:dgm id="{60E43A14-2B5E-4C21-A09C-DC8D65ED2FE3}"/>
                                            </p:graphicEl>
                                          </p:spTgt>
                                        </p:tgtEl>
                                        <p:attrNameLst>
                                          <p:attrName>style.visibility</p:attrName>
                                        </p:attrNameLst>
                                      </p:cBhvr>
                                      <p:to>
                                        <p:strVal val="visible"/>
                                      </p:to>
                                    </p:set>
                                    <p:animEffect transition="in" filter="wheel(1)">
                                      <p:cBhvr>
                                        <p:cTn id="27" dur="1000"/>
                                        <p:tgtEl>
                                          <p:spTgt spid="6">
                                            <p:graphicEl>
                                              <a:dgm id="{60E43A14-2B5E-4C21-A09C-DC8D65ED2FE3}"/>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6">
                                            <p:graphicEl>
                                              <a:dgm id="{5B3B1C2F-07D4-4487-95FA-AAA5D9408097}"/>
                                            </p:graphicEl>
                                          </p:spTgt>
                                        </p:tgtEl>
                                        <p:attrNameLst>
                                          <p:attrName>style.visibility</p:attrName>
                                        </p:attrNameLst>
                                      </p:cBhvr>
                                      <p:to>
                                        <p:strVal val="visible"/>
                                      </p:to>
                                    </p:set>
                                    <p:animEffect transition="in" filter="wheel(1)">
                                      <p:cBhvr>
                                        <p:cTn id="32" dur="1000"/>
                                        <p:tgtEl>
                                          <p:spTgt spid="6">
                                            <p:graphicEl>
                                              <a:dgm id="{5B3B1C2F-07D4-4487-95FA-AAA5D940809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28600"/>
            <a:ext cx="8763000" cy="1054394"/>
          </a:xfrm>
        </p:spPr>
        <p:txBody>
          <a:bodyPr>
            <a:noAutofit/>
          </a:bodyPr>
          <a:lstStyle/>
          <a:p>
            <a:r>
              <a:rPr lang="en-US" sz="4400" b="1" dirty="0" smtClean="0">
                <a:solidFill>
                  <a:schemeClr val="accent6"/>
                </a:solidFill>
              </a:rPr>
              <a:t>Review: research methods</a:t>
            </a:r>
            <a:endParaRPr lang="en-US" sz="4400" b="1" dirty="0">
              <a:solidFill>
                <a:schemeClr val="accent6"/>
              </a:solidFill>
            </a:endParaRPr>
          </a:p>
        </p:txBody>
      </p:sp>
      <p:sp>
        <p:nvSpPr>
          <p:cNvPr id="5" name="Content Placeholder 4"/>
          <p:cNvSpPr>
            <a:spLocks noGrp="1"/>
          </p:cNvSpPr>
          <p:nvPr>
            <p:ph idx="1"/>
          </p:nvPr>
        </p:nvSpPr>
        <p:spPr/>
        <p:txBody>
          <a:bodyPr>
            <a:noAutofit/>
          </a:bodyPr>
          <a:lstStyle/>
          <a:p>
            <a:r>
              <a:rPr lang="en-US" sz="2800" dirty="0" smtClean="0"/>
              <a:t>Observation</a:t>
            </a:r>
          </a:p>
          <a:p>
            <a:r>
              <a:rPr lang="en-US" sz="2800" dirty="0" smtClean="0"/>
              <a:t>Experiment</a:t>
            </a:r>
          </a:p>
          <a:p>
            <a:r>
              <a:rPr lang="en-US" sz="2800" dirty="0" smtClean="0"/>
              <a:t>Survey</a:t>
            </a:r>
          </a:p>
          <a:p>
            <a:r>
              <a:rPr lang="en-US" sz="2800" dirty="0" smtClean="0"/>
              <a:t>Archival analysis</a:t>
            </a:r>
          </a:p>
          <a:p>
            <a:r>
              <a:rPr lang="en-US" sz="2800" dirty="0" smtClean="0"/>
              <a:t>Qualitative study</a:t>
            </a:r>
          </a:p>
          <a:p>
            <a:pPr lvl="1"/>
            <a:endParaRPr lang="en-US" sz="2800" dirty="0" smtClean="0"/>
          </a:p>
        </p:txBody>
      </p:sp>
    </p:spTree>
    <p:extLst>
      <p:ext uri="{BB962C8B-B14F-4D97-AF65-F5344CB8AC3E}">
        <p14:creationId xmlns:p14="http://schemas.microsoft.com/office/powerpoint/2010/main" val="2611766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1054394"/>
          </a:xfrm>
        </p:spPr>
        <p:txBody>
          <a:bodyPr>
            <a:normAutofit/>
          </a:bodyPr>
          <a:lstStyle/>
          <a:p>
            <a:r>
              <a:rPr lang="en-US" sz="4400" b="1" dirty="0" smtClean="0">
                <a:solidFill>
                  <a:schemeClr val="accent6"/>
                </a:solidFill>
              </a:rPr>
              <a:t>Review: Research Methods</a:t>
            </a:r>
            <a:endParaRPr lang="en-US" sz="4400" b="1" dirty="0">
              <a:solidFill>
                <a:schemeClr val="accent6"/>
              </a:solidFill>
            </a:endParaRPr>
          </a:p>
        </p:txBody>
      </p:sp>
      <p:sp>
        <p:nvSpPr>
          <p:cNvPr id="3" name="Content Placeholder 2"/>
          <p:cNvSpPr>
            <a:spLocks noGrp="1"/>
          </p:cNvSpPr>
          <p:nvPr>
            <p:ph idx="1"/>
          </p:nvPr>
        </p:nvSpPr>
        <p:spPr>
          <a:xfrm>
            <a:off x="228600" y="1719070"/>
            <a:ext cx="8686799" cy="4986529"/>
          </a:xfrm>
        </p:spPr>
        <p:txBody>
          <a:bodyPr>
            <a:noAutofit/>
          </a:bodyPr>
          <a:lstStyle/>
          <a:p>
            <a:r>
              <a:rPr lang="en-US" sz="2800" dirty="0" smtClean="0"/>
              <a:t>Which research method allows us to make causal conclusions?</a:t>
            </a:r>
          </a:p>
          <a:p>
            <a:pPr lvl="1"/>
            <a:r>
              <a:rPr lang="en-US" sz="2800" b="1" dirty="0" smtClean="0">
                <a:solidFill>
                  <a:schemeClr val="accent6">
                    <a:lumMod val="75000"/>
                  </a:schemeClr>
                </a:solidFill>
              </a:rPr>
              <a:t>Experiments</a:t>
            </a:r>
          </a:p>
          <a:p>
            <a:r>
              <a:rPr lang="en-US" sz="2800" dirty="0" smtClean="0"/>
              <a:t>Which method allows us to collect a lot of data inexpensively?</a:t>
            </a:r>
          </a:p>
          <a:p>
            <a:pPr lvl="1"/>
            <a:r>
              <a:rPr lang="en-US" sz="2800" b="1" dirty="0" smtClean="0">
                <a:solidFill>
                  <a:schemeClr val="accent6">
                    <a:lumMod val="75000"/>
                  </a:schemeClr>
                </a:solidFill>
              </a:rPr>
              <a:t>Surveys</a:t>
            </a:r>
          </a:p>
          <a:p>
            <a:r>
              <a:rPr lang="en-US" sz="2800" dirty="0" smtClean="0"/>
              <a:t>Which method allows us to understand a person’s experience, in depth?</a:t>
            </a:r>
          </a:p>
          <a:p>
            <a:pPr lvl="1"/>
            <a:r>
              <a:rPr lang="en-US" sz="2800" b="1" dirty="0" smtClean="0">
                <a:solidFill>
                  <a:schemeClr val="accent6">
                    <a:lumMod val="75000"/>
                  </a:schemeClr>
                </a:solidFill>
              </a:rPr>
              <a:t>Qualitative</a:t>
            </a:r>
            <a:endParaRPr lang="en-US" sz="2800" b="1" dirty="0">
              <a:solidFill>
                <a:schemeClr val="accent6">
                  <a:lumMod val="75000"/>
                </a:schemeClr>
              </a:solidFill>
            </a:endParaRPr>
          </a:p>
        </p:txBody>
      </p:sp>
    </p:spTree>
    <p:extLst>
      <p:ext uri="{BB962C8B-B14F-4D97-AF65-F5344CB8AC3E}">
        <p14:creationId xmlns:p14="http://schemas.microsoft.com/office/powerpoint/2010/main" val="2680430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a:solidFill>
                  <a:schemeClr val="accent6"/>
                </a:solidFill>
              </a:rPr>
              <a:t>Review: Research Methods</a:t>
            </a:r>
          </a:p>
        </p:txBody>
      </p:sp>
      <p:sp>
        <p:nvSpPr>
          <p:cNvPr id="3" name="Content Placeholder 2"/>
          <p:cNvSpPr>
            <a:spLocks noGrp="1"/>
          </p:cNvSpPr>
          <p:nvPr>
            <p:ph idx="1"/>
          </p:nvPr>
        </p:nvSpPr>
        <p:spPr/>
        <p:txBody>
          <a:bodyPr>
            <a:normAutofit/>
          </a:bodyPr>
          <a:lstStyle/>
          <a:p>
            <a:r>
              <a:rPr lang="en-US" sz="2800" dirty="0" smtClean="0"/>
              <a:t>Which method allows us to capture real behavior  in real settings?</a:t>
            </a:r>
          </a:p>
          <a:p>
            <a:pPr lvl="1"/>
            <a:r>
              <a:rPr lang="en-US" sz="2800" b="1" dirty="0" smtClean="0">
                <a:solidFill>
                  <a:schemeClr val="accent6">
                    <a:lumMod val="75000"/>
                  </a:schemeClr>
                </a:solidFill>
              </a:rPr>
              <a:t>Observation</a:t>
            </a:r>
          </a:p>
          <a:p>
            <a:r>
              <a:rPr lang="en-US" sz="2800" dirty="0" smtClean="0"/>
              <a:t>Which method relies upon the data that someone else collected and stored?</a:t>
            </a:r>
          </a:p>
          <a:p>
            <a:pPr lvl="1"/>
            <a:r>
              <a:rPr lang="en-US" sz="2800" b="1" dirty="0" smtClean="0">
                <a:solidFill>
                  <a:schemeClr val="accent6">
                    <a:lumMod val="75000"/>
                  </a:schemeClr>
                </a:solidFill>
              </a:rPr>
              <a:t>Archival</a:t>
            </a:r>
            <a:endParaRPr lang="en-US" sz="2800" b="1" dirty="0">
              <a:solidFill>
                <a:schemeClr val="accent6">
                  <a:lumMod val="75000"/>
                </a:schemeClr>
              </a:solidFill>
            </a:endParaRPr>
          </a:p>
        </p:txBody>
      </p:sp>
    </p:spTree>
    <p:extLst>
      <p:ext uri="{BB962C8B-B14F-4D97-AF65-F5344CB8AC3E}">
        <p14:creationId xmlns:p14="http://schemas.microsoft.com/office/powerpoint/2010/main" val="1308659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b="1" dirty="0">
                <a:solidFill>
                  <a:schemeClr val="accent6"/>
                </a:solidFill>
              </a:rPr>
              <a:t>Review: Research Methods</a:t>
            </a:r>
            <a:endParaRPr lang="en-US" sz="4400" b="1" dirty="0">
              <a:solidFill>
                <a:schemeClr val="accent6"/>
              </a:solidFill>
            </a:endParaRPr>
          </a:p>
        </p:txBody>
      </p:sp>
      <p:sp>
        <p:nvSpPr>
          <p:cNvPr id="5" name="Content Placeholder 4"/>
          <p:cNvSpPr>
            <a:spLocks noGrp="1"/>
          </p:cNvSpPr>
          <p:nvPr>
            <p:ph idx="1"/>
          </p:nvPr>
        </p:nvSpPr>
        <p:spPr/>
        <p:txBody>
          <a:bodyPr>
            <a:noAutofit/>
          </a:bodyPr>
          <a:lstStyle/>
          <a:p>
            <a:r>
              <a:rPr lang="en-US" sz="2800" dirty="0" smtClean="0"/>
              <a:t>Cause-effect statements can be made only when an experiment is conducted.</a:t>
            </a:r>
          </a:p>
          <a:p>
            <a:r>
              <a:rPr lang="en-US" sz="2800" dirty="0" smtClean="0"/>
              <a:t>When conducting experiments you need:</a:t>
            </a:r>
          </a:p>
          <a:p>
            <a:pPr lvl="1"/>
            <a:r>
              <a:rPr lang="en-US" sz="2800" dirty="0" smtClean="0"/>
              <a:t>An IV (the variable manipulated)</a:t>
            </a:r>
          </a:p>
          <a:p>
            <a:pPr lvl="1"/>
            <a:r>
              <a:rPr lang="en-US" sz="2800" dirty="0" smtClean="0"/>
              <a:t>A DV (the variable you measure)</a:t>
            </a:r>
          </a:p>
          <a:p>
            <a:pPr lvl="1"/>
            <a:r>
              <a:rPr lang="en-US" sz="2800" dirty="0" smtClean="0"/>
              <a:t>A control group </a:t>
            </a:r>
          </a:p>
          <a:p>
            <a:pPr lvl="1"/>
            <a:r>
              <a:rPr lang="en-US" sz="2800" dirty="0" smtClean="0"/>
              <a:t>An experimental group (that gets the IV)</a:t>
            </a:r>
          </a:p>
          <a:p>
            <a:pPr lvl="1"/>
            <a:r>
              <a:rPr lang="en-US" sz="2800" dirty="0" smtClean="0"/>
              <a:t>Participants randomly assigned to a group</a:t>
            </a:r>
            <a:endParaRPr lang="en-US" sz="2800" dirty="0"/>
          </a:p>
        </p:txBody>
      </p:sp>
    </p:spTree>
    <p:extLst>
      <p:ext uri="{BB962C8B-B14F-4D97-AF65-F5344CB8AC3E}">
        <p14:creationId xmlns:p14="http://schemas.microsoft.com/office/powerpoint/2010/main" val="414644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chemeClr val="accent6"/>
                </a:solidFill>
              </a:rPr>
              <a:t>Review: Research Methods</a:t>
            </a:r>
            <a:endParaRPr lang="en-US" sz="4400" b="1" dirty="0">
              <a:solidFill>
                <a:schemeClr val="accent6"/>
              </a:solidFill>
            </a:endParaRPr>
          </a:p>
        </p:txBody>
      </p:sp>
      <p:sp>
        <p:nvSpPr>
          <p:cNvPr id="3" name="Content Placeholder 2"/>
          <p:cNvSpPr>
            <a:spLocks noGrp="1"/>
          </p:cNvSpPr>
          <p:nvPr>
            <p:ph idx="1"/>
          </p:nvPr>
        </p:nvSpPr>
        <p:spPr/>
        <p:txBody>
          <a:bodyPr>
            <a:noAutofit/>
          </a:bodyPr>
          <a:lstStyle/>
          <a:p>
            <a:r>
              <a:rPr lang="en-US" sz="2800" dirty="0" smtClean="0"/>
              <a:t>With any research, you need to be careful about:</a:t>
            </a:r>
          </a:p>
          <a:p>
            <a:pPr lvl="1"/>
            <a:r>
              <a:rPr lang="en-US" sz="2800" dirty="0" smtClean="0"/>
              <a:t>Selecting a representative sample from your population</a:t>
            </a:r>
          </a:p>
          <a:p>
            <a:pPr lvl="1"/>
            <a:r>
              <a:rPr lang="en-US" sz="2800" dirty="0" smtClean="0"/>
              <a:t>Generalizing the results appropriately</a:t>
            </a:r>
          </a:p>
          <a:p>
            <a:pPr lvl="1"/>
            <a:r>
              <a:rPr lang="en-US" sz="2800" dirty="0" smtClean="0"/>
              <a:t>Considering other variables that might influence the variables you are studying</a:t>
            </a:r>
          </a:p>
          <a:p>
            <a:pPr lvl="1">
              <a:buNone/>
            </a:pPr>
            <a:endParaRPr lang="en-US" sz="2800" dirty="0"/>
          </a:p>
        </p:txBody>
      </p:sp>
    </p:spTree>
    <p:extLst>
      <p:ext uri="{BB962C8B-B14F-4D97-AF65-F5344CB8AC3E}">
        <p14:creationId xmlns:p14="http://schemas.microsoft.com/office/powerpoint/2010/main" val="1907717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chemeClr val="accent6"/>
                </a:solidFill>
              </a:rPr>
              <a:t>Media Report &amp; Research methods comparison</a:t>
            </a:r>
            <a:endParaRPr lang="en-US" dirty="0">
              <a:solidFill>
                <a:schemeClr val="accent6"/>
              </a:solidFill>
            </a:endParaRPr>
          </a:p>
        </p:txBody>
      </p:sp>
      <p:sp>
        <p:nvSpPr>
          <p:cNvPr id="7" name="Text Placeholder 6"/>
          <p:cNvSpPr>
            <a:spLocks noGrp="1"/>
          </p:cNvSpPr>
          <p:nvPr>
            <p:ph type="body" idx="1"/>
          </p:nvPr>
        </p:nvSpPr>
        <p:spPr/>
        <p:txBody>
          <a:bodyPr/>
          <a:lstStyle/>
          <a:p>
            <a:endParaRPr lang="en-US"/>
          </a:p>
        </p:txBody>
      </p:sp>
    </p:spTree>
    <p:extLst>
      <p:ext uri="{BB962C8B-B14F-4D97-AF65-F5344CB8AC3E}">
        <p14:creationId xmlns:p14="http://schemas.microsoft.com/office/powerpoint/2010/main" val="273987101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solidFill>
                  <a:schemeClr val="accent6"/>
                </a:solidFill>
              </a:rPr>
              <a:t>Media Report &amp; Research Methods Comparison - Answers</a:t>
            </a:r>
            <a:endParaRPr lang="en-US" b="1" dirty="0">
              <a:solidFill>
                <a:schemeClr val="accent6"/>
              </a:solidFill>
            </a:endParaRPr>
          </a:p>
        </p:txBody>
      </p:sp>
      <p:sp>
        <p:nvSpPr>
          <p:cNvPr id="5" name="Content Placeholder 4"/>
          <p:cNvSpPr>
            <a:spLocks noGrp="1"/>
          </p:cNvSpPr>
          <p:nvPr>
            <p:ph idx="1"/>
          </p:nvPr>
        </p:nvSpPr>
        <p:spPr/>
        <p:txBody>
          <a:bodyPr>
            <a:normAutofit/>
          </a:bodyPr>
          <a:lstStyle/>
          <a:p>
            <a:pPr marL="342900" lvl="1" indent="-342900">
              <a:buFont typeface="Arial" pitchFamily="34" charset="0"/>
              <a:buChar char="•"/>
            </a:pPr>
            <a:r>
              <a:rPr lang="en-US" dirty="0" smtClean="0"/>
              <a:t>…what </a:t>
            </a:r>
            <a:r>
              <a:rPr lang="en-US" dirty="0"/>
              <a:t>was the hypothesis</a:t>
            </a:r>
            <a:r>
              <a:rPr lang="en-US" dirty="0" smtClean="0"/>
              <a:t>?</a:t>
            </a:r>
          </a:p>
          <a:p>
            <a:pPr marL="457200" lvl="1" indent="-457200">
              <a:buFont typeface="Arial" pitchFamily="34" charset="0"/>
              <a:buChar char="•"/>
            </a:pPr>
            <a:r>
              <a:rPr lang="en-US" dirty="0" smtClean="0"/>
              <a:t>What </a:t>
            </a:r>
            <a:r>
              <a:rPr lang="en-US" dirty="0"/>
              <a:t>population was the researcher focusing on, and who was in the sample</a:t>
            </a:r>
            <a:r>
              <a:rPr lang="en-US" dirty="0" smtClean="0"/>
              <a:t>?</a:t>
            </a:r>
          </a:p>
        </p:txBody>
      </p:sp>
    </p:spTree>
    <p:extLst>
      <p:ext uri="{BB962C8B-B14F-4D97-AF65-F5344CB8AC3E}">
        <p14:creationId xmlns:p14="http://schemas.microsoft.com/office/powerpoint/2010/main" val="154488532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solidFill>
                  <a:schemeClr val="accent6"/>
                </a:solidFill>
              </a:rPr>
              <a:t>Media Report &amp; Research Methods Comparison - Answers</a:t>
            </a:r>
            <a:endParaRPr lang="en-US" b="1" dirty="0">
              <a:solidFill>
                <a:schemeClr val="accent6"/>
              </a:solidFill>
            </a:endParaRPr>
          </a:p>
        </p:txBody>
      </p:sp>
      <p:sp>
        <p:nvSpPr>
          <p:cNvPr id="5" name="Content Placeholder 4"/>
          <p:cNvSpPr>
            <a:spLocks noGrp="1"/>
          </p:cNvSpPr>
          <p:nvPr>
            <p:ph idx="1"/>
          </p:nvPr>
        </p:nvSpPr>
        <p:spPr/>
        <p:txBody>
          <a:bodyPr>
            <a:normAutofit/>
          </a:bodyPr>
          <a:lstStyle/>
          <a:p>
            <a:r>
              <a:rPr lang="en-US" sz="2800" dirty="0"/>
              <a:t>What research method was used</a:t>
            </a:r>
            <a:r>
              <a:rPr lang="en-US" sz="2800" dirty="0" smtClean="0"/>
              <a:t>?</a:t>
            </a:r>
          </a:p>
          <a:p>
            <a:r>
              <a:rPr lang="en-US" sz="2800" dirty="0" smtClean="0"/>
              <a:t>What </a:t>
            </a:r>
            <a:r>
              <a:rPr lang="en-US" sz="2800" dirty="0"/>
              <a:t>conclusions were drawn, and were those conclusions appropriate for the research method</a:t>
            </a:r>
            <a:r>
              <a:rPr lang="en-US" sz="2800" dirty="0" smtClean="0"/>
              <a:t>?</a:t>
            </a:r>
          </a:p>
          <a:p>
            <a:endParaRPr lang="en-US" dirty="0"/>
          </a:p>
        </p:txBody>
      </p:sp>
    </p:spTree>
    <p:extLst>
      <p:ext uri="{BB962C8B-B14F-4D97-AF65-F5344CB8AC3E}">
        <p14:creationId xmlns:p14="http://schemas.microsoft.com/office/powerpoint/2010/main" val="1081866702"/>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solidFill>
                  <a:schemeClr val="accent6"/>
                </a:solidFill>
              </a:rPr>
              <a:t>Media Report &amp; Research Methods Comparison - Answers</a:t>
            </a:r>
            <a:endParaRPr lang="en-US" b="1" dirty="0">
              <a:solidFill>
                <a:schemeClr val="accent6"/>
              </a:solidFill>
            </a:endParaRPr>
          </a:p>
        </p:txBody>
      </p:sp>
      <p:sp>
        <p:nvSpPr>
          <p:cNvPr id="5" name="Content Placeholder 4"/>
          <p:cNvSpPr>
            <a:spLocks noGrp="1"/>
          </p:cNvSpPr>
          <p:nvPr>
            <p:ph idx="1"/>
          </p:nvPr>
        </p:nvSpPr>
        <p:spPr/>
        <p:txBody>
          <a:bodyPr>
            <a:normAutofit/>
          </a:bodyPr>
          <a:lstStyle/>
          <a:p>
            <a:pPr marL="342900" lvl="1" indent="-342900">
              <a:buFont typeface="Arial" pitchFamily="34" charset="0"/>
              <a:buChar char="•"/>
            </a:pPr>
            <a:r>
              <a:rPr lang="en-US" dirty="0"/>
              <a:t>What are limitations to using this research method</a:t>
            </a:r>
            <a:r>
              <a:rPr lang="en-US" dirty="0" smtClean="0"/>
              <a:t>?</a:t>
            </a:r>
          </a:p>
          <a:p>
            <a:pPr lvl="1"/>
            <a:endParaRPr lang="en-US" dirty="0"/>
          </a:p>
        </p:txBody>
      </p:sp>
    </p:spTree>
    <p:extLst>
      <p:ext uri="{BB962C8B-B14F-4D97-AF65-F5344CB8AC3E}">
        <p14:creationId xmlns:p14="http://schemas.microsoft.com/office/powerpoint/2010/main" val="1081866702"/>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solidFill>
                  <a:schemeClr val="accent6"/>
                </a:solidFill>
              </a:rPr>
              <a:t>Media Report &amp; Research Methods Comparison - Answers</a:t>
            </a:r>
            <a:endParaRPr lang="en-US" b="1" dirty="0">
              <a:solidFill>
                <a:schemeClr val="accent6"/>
              </a:solidFill>
            </a:endParaRPr>
          </a:p>
        </p:txBody>
      </p:sp>
      <p:sp>
        <p:nvSpPr>
          <p:cNvPr id="5" name="Content Placeholder 4"/>
          <p:cNvSpPr>
            <a:spLocks noGrp="1"/>
          </p:cNvSpPr>
          <p:nvPr>
            <p:ph idx="1"/>
          </p:nvPr>
        </p:nvSpPr>
        <p:spPr/>
        <p:txBody>
          <a:bodyPr>
            <a:normAutofit/>
          </a:bodyPr>
          <a:lstStyle/>
          <a:p>
            <a:r>
              <a:rPr lang="en-US" dirty="0" smtClean="0"/>
              <a:t>Describe an experiment you designed.</a:t>
            </a:r>
          </a:p>
          <a:p>
            <a:pPr lvl="1"/>
            <a:r>
              <a:rPr lang="en-US" dirty="0" smtClean="0"/>
              <a:t>What was your IV?</a:t>
            </a:r>
          </a:p>
          <a:p>
            <a:pPr lvl="1"/>
            <a:r>
              <a:rPr lang="en-US" dirty="0" smtClean="0"/>
              <a:t>What was your DV?</a:t>
            </a:r>
          </a:p>
          <a:p>
            <a:pPr lvl="1"/>
            <a:r>
              <a:rPr lang="en-US" dirty="0" smtClean="0"/>
              <a:t>What possible confounds did you identify and how did you control them?</a:t>
            </a:r>
          </a:p>
          <a:p>
            <a:pPr lvl="1"/>
            <a:r>
              <a:rPr lang="en-US" dirty="0" smtClean="0"/>
              <a:t>How did you plan to randomly assign participants?</a:t>
            </a:r>
          </a:p>
        </p:txBody>
      </p:sp>
    </p:spTree>
    <p:extLst>
      <p:ext uri="{BB962C8B-B14F-4D97-AF65-F5344CB8AC3E}">
        <p14:creationId xmlns:p14="http://schemas.microsoft.com/office/powerpoint/2010/main" val="1081866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accent6"/>
                </a:solidFill>
              </a:rPr>
              <a:t>Is psychology a science?</a:t>
            </a:r>
            <a:endParaRPr lang="en-US" sz="4400" b="1" dirty="0">
              <a:solidFill>
                <a:schemeClr val="accent6"/>
              </a:solidFill>
            </a:endParaRPr>
          </a:p>
        </p:txBody>
      </p:sp>
      <p:sp>
        <p:nvSpPr>
          <p:cNvPr id="3" name="Content Placeholder 2"/>
          <p:cNvSpPr>
            <a:spLocks noGrp="1"/>
          </p:cNvSpPr>
          <p:nvPr>
            <p:ph idx="1"/>
          </p:nvPr>
        </p:nvSpPr>
        <p:spPr>
          <a:xfrm>
            <a:off x="304800" y="1752600"/>
            <a:ext cx="8534400" cy="4373563"/>
          </a:xfrm>
        </p:spPr>
        <p:txBody>
          <a:bodyPr>
            <a:normAutofit/>
          </a:bodyPr>
          <a:lstStyle/>
          <a:p>
            <a:r>
              <a:rPr lang="en-US" sz="3600" u="sng" dirty="0" smtClean="0">
                <a:solidFill>
                  <a:schemeClr val="accent1"/>
                </a:solidFill>
              </a:rPr>
              <a:t>In partners:</a:t>
            </a:r>
          </a:p>
          <a:p>
            <a:pPr marL="906463" lvl="1" indent="-449263"/>
            <a:r>
              <a:rPr lang="en-US" sz="3600" dirty="0" smtClean="0"/>
              <a:t>Read &amp; Summarize  “Tall, Dark, &amp; Stable”</a:t>
            </a:r>
            <a:endParaRPr lang="en-US" sz="3600" dirty="0"/>
          </a:p>
          <a:p>
            <a:pPr marL="906463" lvl="1" indent="-449263"/>
            <a:r>
              <a:rPr lang="en-US" sz="3600" dirty="0" smtClean="0"/>
              <a:t>Answer the following 2 questions:</a:t>
            </a:r>
          </a:p>
          <a:p>
            <a:pPr marL="1179513" lvl="2" indent="-207963"/>
            <a:r>
              <a:rPr lang="en-US" sz="3400" dirty="0" smtClean="0"/>
              <a:t>Is this an example of scientific research?  Why/why not?</a:t>
            </a:r>
          </a:p>
          <a:p>
            <a:pPr marL="1179513" lvl="2" indent="-207963"/>
            <a:r>
              <a:rPr lang="en-US" sz="3400" dirty="0" smtClean="0"/>
              <a:t>Is psychology a science? </a:t>
            </a:r>
            <a:endParaRPr lang="en-US" sz="3400" dirty="0"/>
          </a:p>
        </p:txBody>
      </p:sp>
    </p:spTree>
    <p:extLst>
      <p:ext uri="{BB962C8B-B14F-4D97-AF65-F5344CB8AC3E}">
        <p14:creationId xmlns:p14="http://schemas.microsoft.com/office/powerpoint/2010/main" val="1877636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solidFill>
                  <a:schemeClr val="accent6"/>
                </a:solidFill>
              </a:rPr>
              <a:t>Media Report &amp; Research Methods Comparison - Answers</a:t>
            </a:r>
            <a:endParaRPr lang="en-US" b="1" dirty="0">
              <a:solidFill>
                <a:schemeClr val="accent6"/>
              </a:solidFill>
            </a:endParaRPr>
          </a:p>
        </p:txBody>
      </p:sp>
      <p:sp>
        <p:nvSpPr>
          <p:cNvPr id="5" name="Content Placeholder 4"/>
          <p:cNvSpPr>
            <a:spLocks noGrp="1"/>
          </p:cNvSpPr>
          <p:nvPr>
            <p:ph idx="1"/>
          </p:nvPr>
        </p:nvSpPr>
        <p:spPr/>
        <p:txBody>
          <a:bodyPr>
            <a:normAutofit/>
          </a:bodyPr>
          <a:lstStyle/>
          <a:p>
            <a:pPr marL="342900" lvl="1" indent="-342900">
              <a:buFont typeface="Arial" pitchFamily="34" charset="0"/>
              <a:buChar char="•"/>
            </a:pPr>
            <a:r>
              <a:rPr lang="en-US" dirty="0" smtClean="0"/>
              <a:t>Describe </a:t>
            </a:r>
            <a:r>
              <a:rPr lang="en-US" dirty="0"/>
              <a:t>an observational study that </a:t>
            </a:r>
            <a:r>
              <a:rPr lang="en-US" dirty="0" smtClean="0"/>
              <a:t>you designed. </a:t>
            </a:r>
          </a:p>
          <a:p>
            <a:pPr marL="742950" lvl="2" indent="-342900"/>
            <a:r>
              <a:rPr lang="en-US" sz="2800" dirty="0" smtClean="0"/>
              <a:t>How did you control for observer bias?</a:t>
            </a:r>
          </a:p>
          <a:p>
            <a:pPr marL="742950" lvl="2" indent="-342900"/>
            <a:r>
              <a:rPr lang="en-US" sz="2800" dirty="0" smtClean="0"/>
              <a:t>How did you control for performance effects?</a:t>
            </a:r>
          </a:p>
          <a:p>
            <a:pPr marL="742950" lvl="2" indent="-342900"/>
            <a:r>
              <a:rPr lang="en-US" sz="2800" dirty="0" smtClean="0"/>
              <a:t>What about environmental control</a:t>
            </a:r>
            <a:r>
              <a:rPr lang="en-US" sz="2800" dirty="0"/>
              <a:t>?</a:t>
            </a:r>
          </a:p>
          <a:p>
            <a:endParaRPr lang="en-US" sz="2800" dirty="0"/>
          </a:p>
        </p:txBody>
      </p:sp>
    </p:spTree>
    <p:extLst>
      <p:ext uri="{BB962C8B-B14F-4D97-AF65-F5344CB8AC3E}">
        <p14:creationId xmlns:p14="http://schemas.microsoft.com/office/powerpoint/2010/main" val="108186670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solidFill>
                  <a:schemeClr val="accent6"/>
                </a:solidFill>
              </a:rPr>
              <a:t>Media Report &amp; Research Methods Comparison - Answers</a:t>
            </a:r>
            <a:endParaRPr lang="en-US" b="1" dirty="0">
              <a:solidFill>
                <a:schemeClr val="accent6"/>
              </a:solidFill>
            </a:endParaRPr>
          </a:p>
        </p:txBody>
      </p:sp>
      <p:sp>
        <p:nvSpPr>
          <p:cNvPr id="5" name="Content Placeholder 4"/>
          <p:cNvSpPr>
            <a:spLocks noGrp="1"/>
          </p:cNvSpPr>
          <p:nvPr>
            <p:ph idx="1"/>
          </p:nvPr>
        </p:nvSpPr>
        <p:spPr/>
        <p:txBody>
          <a:bodyPr>
            <a:normAutofit/>
          </a:bodyPr>
          <a:lstStyle/>
          <a:p>
            <a:pPr marL="342900" lvl="1" indent="-342900">
              <a:buFont typeface="Arial" pitchFamily="34" charset="0"/>
              <a:buChar char="•"/>
            </a:pPr>
            <a:r>
              <a:rPr lang="en-US" dirty="0" smtClean="0"/>
              <a:t>Describe </a:t>
            </a:r>
            <a:r>
              <a:rPr lang="en-US" dirty="0"/>
              <a:t>an archival study that </a:t>
            </a:r>
            <a:r>
              <a:rPr lang="en-US" dirty="0" smtClean="0"/>
              <a:t>you designed. </a:t>
            </a:r>
          </a:p>
          <a:p>
            <a:pPr marL="742950" lvl="2" indent="-342900"/>
            <a:r>
              <a:rPr lang="en-US" sz="2800" dirty="0" smtClean="0"/>
              <a:t>How did you address concerns about cohort effects?</a:t>
            </a:r>
          </a:p>
          <a:p>
            <a:pPr marL="742950" lvl="2" indent="-342900"/>
            <a:r>
              <a:rPr lang="en-US" sz="2800" dirty="0" smtClean="0"/>
              <a:t>How did you address concerns about integrity of data?</a:t>
            </a:r>
          </a:p>
        </p:txBody>
      </p:sp>
    </p:spTree>
    <p:extLst>
      <p:ext uri="{BB962C8B-B14F-4D97-AF65-F5344CB8AC3E}">
        <p14:creationId xmlns:p14="http://schemas.microsoft.com/office/powerpoint/2010/main" val="1081866702"/>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solidFill>
                  <a:schemeClr val="accent6"/>
                </a:solidFill>
              </a:rPr>
              <a:t>Media Report &amp; Research Methods Comparison - Answers</a:t>
            </a:r>
            <a:endParaRPr lang="en-US" b="1" dirty="0">
              <a:solidFill>
                <a:schemeClr val="accent6"/>
              </a:solidFill>
            </a:endParaRPr>
          </a:p>
        </p:txBody>
      </p:sp>
      <p:sp>
        <p:nvSpPr>
          <p:cNvPr id="5" name="Content Placeholder 4"/>
          <p:cNvSpPr>
            <a:spLocks noGrp="1"/>
          </p:cNvSpPr>
          <p:nvPr>
            <p:ph idx="1"/>
          </p:nvPr>
        </p:nvSpPr>
        <p:spPr/>
        <p:txBody>
          <a:bodyPr>
            <a:normAutofit/>
          </a:bodyPr>
          <a:lstStyle/>
          <a:p>
            <a:r>
              <a:rPr lang="en-US" sz="2800" dirty="0" smtClean="0"/>
              <a:t>Describe </a:t>
            </a:r>
            <a:r>
              <a:rPr lang="en-US" sz="2800" dirty="0"/>
              <a:t>a qualitative study that </a:t>
            </a:r>
            <a:r>
              <a:rPr lang="en-US" sz="2800" dirty="0" smtClean="0"/>
              <a:t>you designed.</a:t>
            </a:r>
          </a:p>
          <a:p>
            <a:pPr lvl="1">
              <a:buFont typeface="Arial" pitchFamily="34" charset="0"/>
              <a:buChar char="•"/>
            </a:pPr>
            <a:r>
              <a:rPr lang="en-US" dirty="0" smtClean="0"/>
              <a:t>How did you address sample size?</a:t>
            </a:r>
          </a:p>
          <a:p>
            <a:pPr lvl="1">
              <a:buFont typeface="Arial" pitchFamily="34" charset="0"/>
              <a:buChar char="•"/>
            </a:pPr>
            <a:r>
              <a:rPr lang="en-US" dirty="0" smtClean="0"/>
              <a:t>How did you address </a:t>
            </a:r>
            <a:r>
              <a:rPr lang="en-US" dirty="0"/>
              <a:t>the time intensive nature of the </a:t>
            </a:r>
            <a:r>
              <a:rPr lang="en-US" dirty="0" smtClean="0"/>
              <a:t>research?</a:t>
            </a:r>
            <a:endParaRPr lang="en-US" dirty="0"/>
          </a:p>
          <a:p>
            <a:pPr marL="0" indent="0">
              <a:buNone/>
            </a:pPr>
            <a:r>
              <a:rPr lang="en-US" sz="2800" dirty="0"/>
              <a:t/>
            </a:r>
            <a:br>
              <a:rPr lang="en-US" sz="2800" dirty="0"/>
            </a:br>
            <a:endParaRPr lang="en-US" sz="2800" dirty="0"/>
          </a:p>
        </p:txBody>
      </p:sp>
    </p:spTree>
    <p:extLst>
      <p:ext uri="{BB962C8B-B14F-4D97-AF65-F5344CB8AC3E}">
        <p14:creationId xmlns:p14="http://schemas.microsoft.com/office/powerpoint/2010/main" val="108186670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6"/>
                </a:solidFill>
              </a:rPr>
              <a:t>Media Report &amp; Research Methods Comparison </a:t>
            </a:r>
            <a:r>
              <a:rPr lang="en-US" b="1" dirty="0" smtClean="0">
                <a:solidFill>
                  <a:schemeClr val="accent6"/>
                </a:solidFill>
              </a:rPr>
              <a:t>– Summing it Up</a:t>
            </a:r>
            <a:endParaRPr lang="en-US" dirty="0"/>
          </a:p>
        </p:txBody>
      </p:sp>
      <p:sp>
        <p:nvSpPr>
          <p:cNvPr id="3" name="Content Placeholder 2"/>
          <p:cNvSpPr>
            <a:spLocks noGrp="1"/>
          </p:cNvSpPr>
          <p:nvPr>
            <p:ph idx="1"/>
          </p:nvPr>
        </p:nvSpPr>
        <p:spPr/>
        <p:txBody>
          <a:bodyPr/>
          <a:lstStyle/>
          <a:p>
            <a:r>
              <a:rPr lang="en-US" dirty="0" smtClean="0"/>
              <a:t>No one research method is perfect!</a:t>
            </a:r>
          </a:p>
          <a:p>
            <a:r>
              <a:rPr lang="en-US" dirty="0" smtClean="0"/>
              <a:t>Practical considerations often dictate the method researchers use.</a:t>
            </a:r>
          </a:p>
          <a:p>
            <a:r>
              <a:rPr lang="en-US" dirty="0" smtClean="0"/>
              <a:t>Using multiple methods to answer a research question is often the best approach.</a:t>
            </a:r>
            <a:endParaRPr lang="en-US" dirty="0"/>
          </a:p>
        </p:txBody>
      </p:sp>
    </p:spTree>
    <p:extLst>
      <p:ext uri="{BB962C8B-B14F-4D97-AF65-F5344CB8AC3E}">
        <p14:creationId xmlns:p14="http://schemas.microsoft.com/office/powerpoint/2010/main" val="874233260"/>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400" b="1" dirty="0" smtClean="0">
                <a:solidFill>
                  <a:schemeClr val="accent6"/>
                </a:solidFill>
              </a:rPr>
              <a:t>Module Report</a:t>
            </a:r>
            <a:endParaRPr lang="en-US" sz="4400" b="1"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78117948"/>
              </p:ext>
            </p:extLst>
          </p:nvPr>
        </p:nvGraphicFramePr>
        <p:xfrm>
          <a:off x="457200" y="1752600"/>
          <a:ext cx="8229600" cy="4373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249778"/>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chemeClr val="accent6"/>
                </a:solidFill>
              </a:rPr>
              <a:t>Module Report</a:t>
            </a:r>
            <a:endParaRPr lang="en-US" sz="4400" b="1" dirty="0">
              <a:solidFill>
                <a:schemeClr val="accent6"/>
              </a:solidFill>
            </a:endParaRPr>
          </a:p>
        </p:txBody>
      </p:sp>
      <p:sp>
        <p:nvSpPr>
          <p:cNvPr id="3" name="Content Placeholder 2"/>
          <p:cNvSpPr>
            <a:spLocks noGrp="1"/>
          </p:cNvSpPr>
          <p:nvPr>
            <p:ph idx="1"/>
          </p:nvPr>
        </p:nvSpPr>
        <p:spPr/>
        <p:txBody>
          <a:bodyPr>
            <a:normAutofit/>
          </a:bodyPr>
          <a:lstStyle/>
          <a:p>
            <a:pPr marL="68580" indent="0">
              <a:buNone/>
            </a:pPr>
            <a:r>
              <a:rPr lang="en-US" sz="2800" b="1" u="sng" dirty="0" smtClean="0">
                <a:solidFill>
                  <a:schemeClr val="accent6">
                    <a:lumMod val="75000"/>
                  </a:schemeClr>
                </a:solidFill>
              </a:rPr>
              <a:t>Step One</a:t>
            </a:r>
            <a:endParaRPr lang="en-US" sz="2800" b="1" u="sng" dirty="0">
              <a:solidFill>
                <a:schemeClr val="accent6">
                  <a:lumMod val="75000"/>
                </a:schemeClr>
              </a:solidFill>
            </a:endParaRPr>
          </a:p>
          <a:p>
            <a:pPr marL="68580" indent="0">
              <a:buNone/>
            </a:pPr>
            <a:r>
              <a:rPr lang="en-US" sz="2800" dirty="0"/>
              <a:t>Revise your summary of the original research article, including an evaluation of the research study.  </a:t>
            </a:r>
          </a:p>
          <a:p>
            <a:r>
              <a:rPr lang="en-US" sz="2800" dirty="0"/>
              <a:t>What are limitations to the study the authors didn’t acknowledge?  </a:t>
            </a:r>
          </a:p>
          <a:p>
            <a:r>
              <a:rPr lang="en-US" sz="2800" dirty="0"/>
              <a:t>Were there any inappropriate causal conclusions</a:t>
            </a:r>
            <a:r>
              <a:rPr lang="en-US" sz="2800" dirty="0" smtClean="0"/>
              <a:t>?</a:t>
            </a:r>
          </a:p>
          <a:p>
            <a:r>
              <a:rPr lang="en-US" sz="2800" dirty="0" smtClean="0"/>
              <a:t>Do </a:t>
            </a:r>
            <a:r>
              <a:rPr lang="en-US" sz="2800" dirty="0"/>
              <a:t>you think the method appropriately tested the research question?</a:t>
            </a:r>
          </a:p>
          <a:p>
            <a:pPr marL="68580" indent="0">
              <a:buNone/>
            </a:pPr>
            <a:endParaRPr lang="en-US" sz="2800" dirty="0"/>
          </a:p>
        </p:txBody>
      </p:sp>
    </p:spTree>
    <p:extLst>
      <p:ext uri="{BB962C8B-B14F-4D97-AF65-F5344CB8AC3E}">
        <p14:creationId xmlns:p14="http://schemas.microsoft.com/office/powerpoint/2010/main" val="162161762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chemeClr val="accent6"/>
                </a:solidFill>
              </a:rPr>
              <a:t>Module Report</a:t>
            </a:r>
            <a:endParaRPr lang="en-US" sz="4400" b="1" dirty="0">
              <a:solidFill>
                <a:schemeClr val="accent6"/>
              </a:solidFill>
            </a:endParaRPr>
          </a:p>
        </p:txBody>
      </p:sp>
      <p:sp>
        <p:nvSpPr>
          <p:cNvPr id="3" name="Content Placeholder 2"/>
          <p:cNvSpPr>
            <a:spLocks noGrp="1"/>
          </p:cNvSpPr>
          <p:nvPr>
            <p:ph idx="1"/>
          </p:nvPr>
        </p:nvSpPr>
        <p:spPr>
          <a:xfrm>
            <a:off x="381000" y="1752600"/>
            <a:ext cx="7772400" cy="3733800"/>
          </a:xfrm>
        </p:spPr>
        <p:txBody>
          <a:bodyPr>
            <a:noAutofit/>
          </a:bodyPr>
          <a:lstStyle/>
          <a:p>
            <a:pPr marL="68580" indent="0">
              <a:buNone/>
            </a:pPr>
            <a:r>
              <a:rPr lang="en-US" sz="2800" b="1" u="sng" dirty="0" smtClean="0">
                <a:solidFill>
                  <a:schemeClr val="accent6">
                    <a:lumMod val="75000"/>
                  </a:schemeClr>
                </a:solidFill>
              </a:rPr>
              <a:t>Step Two</a:t>
            </a:r>
          </a:p>
          <a:p>
            <a:pPr marL="68580" indent="0">
              <a:buNone/>
            </a:pPr>
            <a:r>
              <a:rPr lang="en-US" sz="2800" dirty="0" smtClean="0"/>
              <a:t>Find</a:t>
            </a:r>
            <a:r>
              <a:rPr lang="en-US" sz="2800" dirty="0"/>
              <a:t>, </a:t>
            </a:r>
            <a:r>
              <a:rPr lang="en-US" sz="2800" dirty="0" smtClean="0"/>
              <a:t>read, summarize, </a:t>
            </a:r>
            <a:r>
              <a:rPr lang="en-US" sz="2800" dirty="0"/>
              <a:t>and evaluate the media report.  </a:t>
            </a:r>
          </a:p>
          <a:p>
            <a:pPr marL="68580" indent="0">
              <a:buNone/>
            </a:pPr>
            <a:endParaRPr lang="en-US" sz="2800" b="1" u="sng" dirty="0">
              <a:solidFill>
                <a:schemeClr val="accent6">
                  <a:lumMod val="75000"/>
                </a:schemeClr>
              </a:solidFill>
            </a:endParaRPr>
          </a:p>
        </p:txBody>
      </p:sp>
    </p:spTree>
    <p:extLst>
      <p:ext uri="{BB962C8B-B14F-4D97-AF65-F5344CB8AC3E}">
        <p14:creationId xmlns:p14="http://schemas.microsoft.com/office/powerpoint/2010/main" val="1109639998"/>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chemeClr val="accent6"/>
                </a:solidFill>
              </a:rPr>
              <a:t>Module Report</a:t>
            </a:r>
            <a:endParaRPr lang="en-US" sz="4400" b="1" dirty="0">
              <a:solidFill>
                <a:schemeClr val="accent6"/>
              </a:solidFill>
            </a:endParaRPr>
          </a:p>
        </p:txBody>
      </p:sp>
      <p:sp>
        <p:nvSpPr>
          <p:cNvPr id="3" name="Content Placeholder 2"/>
          <p:cNvSpPr>
            <a:spLocks noGrp="1"/>
          </p:cNvSpPr>
          <p:nvPr>
            <p:ph idx="1"/>
          </p:nvPr>
        </p:nvSpPr>
        <p:spPr>
          <a:xfrm>
            <a:off x="304800" y="1676400"/>
            <a:ext cx="7772400" cy="3733800"/>
          </a:xfrm>
        </p:spPr>
        <p:txBody>
          <a:bodyPr>
            <a:noAutofit/>
          </a:bodyPr>
          <a:lstStyle/>
          <a:p>
            <a:pPr marL="68580" indent="0">
              <a:buNone/>
            </a:pPr>
            <a:r>
              <a:rPr lang="en-US" sz="2800" b="1" u="sng" dirty="0" smtClean="0">
                <a:solidFill>
                  <a:schemeClr val="accent6">
                    <a:lumMod val="75000"/>
                  </a:schemeClr>
                </a:solidFill>
              </a:rPr>
              <a:t>Step Three</a:t>
            </a:r>
            <a:endParaRPr lang="en-US" sz="2800" b="1" u="sng" dirty="0">
              <a:solidFill>
                <a:schemeClr val="accent6">
                  <a:lumMod val="75000"/>
                </a:schemeClr>
              </a:solidFill>
            </a:endParaRPr>
          </a:p>
          <a:p>
            <a:pPr marL="68580" indent="0">
              <a:buNone/>
            </a:pPr>
            <a:r>
              <a:rPr lang="en-US" sz="2800" dirty="0" smtClean="0"/>
              <a:t>Write </a:t>
            </a:r>
            <a:r>
              <a:rPr lang="en-US" sz="2800" dirty="0"/>
              <a:t>a synthesis that compares the media report to the original research article. </a:t>
            </a:r>
            <a:endParaRPr lang="en-US" sz="2800" dirty="0" smtClean="0"/>
          </a:p>
          <a:p>
            <a:r>
              <a:rPr lang="en-US" sz="2800" dirty="0" smtClean="0"/>
              <a:t>Did </a:t>
            </a:r>
            <a:r>
              <a:rPr lang="en-US" sz="2800" dirty="0"/>
              <a:t>the media report clearly and accurately describe the research?  </a:t>
            </a:r>
            <a:endParaRPr lang="en-US" sz="2800" dirty="0" smtClean="0"/>
          </a:p>
          <a:p>
            <a:r>
              <a:rPr lang="en-US" sz="2800" dirty="0" smtClean="0"/>
              <a:t>Were </a:t>
            </a:r>
            <a:r>
              <a:rPr lang="en-US" sz="2800" dirty="0"/>
              <a:t>there any distortions in generalizing the results?  </a:t>
            </a:r>
            <a:endParaRPr lang="en-US" sz="2800" dirty="0" smtClean="0"/>
          </a:p>
          <a:p>
            <a:r>
              <a:rPr lang="en-US" sz="2800" dirty="0" smtClean="0"/>
              <a:t>Was </a:t>
            </a:r>
            <a:r>
              <a:rPr lang="en-US" sz="2800" dirty="0"/>
              <a:t>the media report summarized objectively without bias? </a:t>
            </a:r>
          </a:p>
          <a:p>
            <a:endParaRPr lang="en-US" sz="2800" dirty="0"/>
          </a:p>
        </p:txBody>
      </p:sp>
    </p:spTree>
    <p:extLst>
      <p:ext uri="{BB962C8B-B14F-4D97-AF65-F5344CB8AC3E}">
        <p14:creationId xmlns:p14="http://schemas.microsoft.com/office/powerpoint/2010/main" val="4071232162"/>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solidFill>
              </a:rPr>
              <a:t>Module Report Grading</a:t>
            </a:r>
            <a:endParaRPr lang="en-US" b="1" dirty="0">
              <a:solidFill>
                <a:schemeClr val="accent6"/>
              </a:solidFill>
            </a:endParaRPr>
          </a:p>
        </p:txBody>
      </p:sp>
      <p:sp>
        <p:nvSpPr>
          <p:cNvPr id="3" name="Content Placeholder 2"/>
          <p:cNvSpPr>
            <a:spLocks noGrp="1"/>
          </p:cNvSpPr>
          <p:nvPr>
            <p:ph idx="1"/>
          </p:nvPr>
        </p:nvSpPr>
        <p:spPr/>
        <p:txBody>
          <a:bodyPr/>
          <a:lstStyle/>
          <a:p>
            <a:r>
              <a:rPr lang="en-US" dirty="0" smtClean="0"/>
              <a:t>Your report will be graded according to the module report rubric in your </a:t>
            </a:r>
            <a:r>
              <a:rPr lang="en-US" smtClean="0"/>
              <a:t>student materials.</a:t>
            </a:r>
            <a:endParaRPr lang="en-US"/>
          </a:p>
        </p:txBody>
      </p:sp>
    </p:spTree>
    <p:extLst>
      <p:ext uri="{BB962C8B-B14F-4D97-AF65-F5344CB8AC3E}">
        <p14:creationId xmlns:p14="http://schemas.microsoft.com/office/powerpoint/2010/main" val="989029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318" y="304800"/>
            <a:ext cx="8153400" cy="990600"/>
          </a:xfrm>
        </p:spPr>
        <p:txBody>
          <a:bodyPr>
            <a:noAutofit/>
          </a:bodyPr>
          <a:lstStyle/>
          <a:p>
            <a:r>
              <a:rPr lang="en-US" b="1" dirty="0" smtClean="0">
                <a:solidFill>
                  <a:schemeClr val="accent6"/>
                </a:solidFill>
              </a:rPr>
              <a:t>Characteristics of Science</a:t>
            </a:r>
            <a:endParaRPr lang="en-US" b="1" dirty="0">
              <a:solidFill>
                <a:schemeClr val="accent6"/>
              </a:solidFill>
            </a:endParaRPr>
          </a:p>
        </p:txBody>
      </p:sp>
      <p:sp>
        <p:nvSpPr>
          <p:cNvPr id="3" name="Content Placeholder 2"/>
          <p:cNvSpPr>
            <a:spLocks noGrp="1"/>
          </p:cNvSpPr>
          <p:nvPr>
            <p:ph sz="half" idx="1"/>
          </p:nvPr>
        </p:nvSpPr>
        <p:spPr>
          <a:xfrm>
            <a:off x="-76200" y="1676400"/>
            <a:ext cx="4419600" cy="5029200"/>
          </a:xfrm>
        </p:spPr>
        <p:txBody>
          <a:bodyPr>
            <a:noAutofit/>
          </a:bodyPr>
          <a:lstStyle/>
          <a:p>
            <a:pPr lvl="1"/>
            <a:r>
              <a:rPr lang="en-US" sz="3200" dirty="0" smtClean="0"/>
              <a:t>Systematic empiricism</a:t>
            </a:r>
          </a:p>
          <a:p>
            <a:pPr lvl="1"/>
            <a:r>
              <a:rPr lang="en-US" sz="3200" dirty="0" smtClean="0"/>
              <a:t>Production of public knowledge</a:t>
            </a:r>
          </a:p>
          <a:p>
            <a:pPr lvl="1"/>
            <a:r>
              <a:rPr lang="en-US" sz="3200" dirty="0" smtClean="0"/>
              <a:t>Examination of solvable problems</a:t>
            </a:r>
          </a:p>
          <a:p>
            <a:pPr>
              <a:buNone/>
            </a:pPr>
            <a:endParaRPr lang="en-US" sz="3600" dirty="0" smtClean="0"/>
          </a:p>
        </p:txBody>
      </p:sp>
      <p:grpSp>
        <p:nvGrpSpPr>
          <p:cNvPr id="5" name="Group 4"/>
          <p:cNvGrpSpPr/>
          <p:nvPr/>
        </p:nvGrpSpPr>
        <p:grpSpPr>
          <a:xfrm>
            <a:off x="4500678" y="2133600"/>
            <a:ext cx="4414722" cy="2557886"/>
            <a:chOff x="4269638" y="1653168"/>
            <a:chExt cx="4414722" cy="2557886"/>
          </a:xfrm>
        </p:grpSpPr>
        <p:sp>
          <p:nvSpPr>
            <p:cNvPr id="11" name="Rectangle 10"/>
            <p:cNvSpPr/>
            <p:nvPr/>
          </p:nvSpPr>
          <p:spPr>
            <a:xfrm rot="5400000">
              <a:off x="3953495" y="2560882"/>
              <a:ext cx="1405614" cy="170525"/>
            </a:xfrm>
            <a:prstGeom prst="rect">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2" name="Freeform 11"/>
            <p:cNvSpPr/>
            <p:nvPr/>
          </p:nvSpPr>
          <p:spPr>
            <a:xfrm>
              <a:off x="4269638" y="1653168"/>
              <a:ext cx="1894730" cy="1136838"/>
            </a:xfrm>
            <a:custGeom>
              <a:avLst/>
              <a:gdLst>
                <a:gd name="connsiteX0" fmla="*/ 0 w 1894730"/>
                <a:gd name="connsiteY0" fmla="*/ 113684 h 1136838"/>
                <a:gd name="connsiteX1" fmla="*/ 113684 w 1894730"/>
                <a:gd name="connsiteY1" fmla="*/ 0 h 1136838"/>
                <a:gd name="connsiteX2" fmla="*/ 1781046 w 1894730"/>
                <a:gd name="connsiteY2" fmla="*/ 0 h 1136838"/>
                <a:gd name="connsiteX3" fmla="*/ 1894730 w 1894730"/>
                <a:gd name="connsiteY3" fmla="*/ 113684 h 1136838"/>
                <a:gd name="connsiteX4" fmla="*/ 1894730 w 1894730"/>
                <a:gd name="connsiteY4" fmla="*/ 1023154 h 1136838"/>
                <a:gd name="connsiteX5" fmla="*/ 1781046 w 1894730"/>
                <a:gd name="connsiteY5" fmla="*/ 1136838 h 1136838"/>
                <a:gd name="connsiteX6" fmla="*/ 113684 w 1894730"/>
                <a:gd name="connsiteY6" fmla="*/ 1136838 h 1136838"/>
                <a:gd name="connsiteX7" fmla="*/ 0 w 1894730"/>
                <a:gd name="connsiteY7" fmla="*/ 1023154 h 1136838"/>
                <a:gd name="connsiteX8" fmla="*/ 0 w 1894730"/>
                <a:gd name="connsiteY8" fmla="*/ 113684 h 1136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4730" h="1136838">
                  <a:moveTo>
                    <a:pt x="0" y="113684"/>
                  </a:moveTo>
                  <a:cubicBezTo>
                    <a:pt x="0" y="50898"/>
                    <a:pt x="50898" y="0"/>
                    <a:pt x="113684" y="0"/>
                  </a:cubicBezTo>
                  <a:lnTo>
                    <a:pt x="1781046" y="0"/>
                  </a:lnTo>
                  <a:cubicBezTo>
                    <a:pt x="1843832" y="0"/>
                    <a:pt x="1894730" y="50898"/>
                    <a:pt x="1894730" y="113684"/>
                  </a:cubicBezTo>
                  <a:lnTo>
                    <a:pt x="1894730" y="1023154"/>
                  </a:lnTo>
                  <a:cubicBezTo>
                    <a:pt x="1894730" y="1085940"/>
                    <a:pt x="1843832" y="1136838"/>
                    <a:pt x="1781046" y="1136838"/>
                  </a:cubicBezTo>
                  <a:lnTo>
                    <a:pt x="113684" y="1136838"/>
                  </a:lnTo>
                  <a:cubicBezTo>
                    <a:pt x="50898" y="1136838"/>
                    <a:pt x="0" y="1085940"/>
                    <a:pt x="0" y="1023154"/>
                  </a:cubicBezTo>
                  <a:lnTo>
                    <a:pt x="0" y="113684"/>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3307" tIns="113307" rIns="113307" bIns="113307" numCol="1" spcCol="1270" anchor="ctr" anchorCtr="0">
              <a:noAutofit/>
            </a:bodyPr>
            <a:lstStyle/>
            <a:p>
              <a:pPr lvl="0" algn="ctr" defTabSz="933450">
                <a:lnSpc>
                  <a:spcPct val="90000"/>
                </a:lnSpc>
                <a:spcBef>
                  <a:spcPct val="0"/>
                </a:spcBef>
                <a:spcAft>
                  <a:spcPct val="35000"/>
                </a:spcAft>
              </a:pPr>
              <a:r>
                <a:rPr lang="en-US" sz="2100" b="1" kern="1200" dirty="0" smtClean="0"/>
                <a:t>Theory</a:t>
              </a:r>
              <a:endParaRPr lang="en-US" sz="2100" b="1" kern="1200" dirty="0"/>
            </a:p>
          </p:txBody>
        </p:sp>
        <p:sp>
          <p:nvSpPr>
            <p:cNvPr id="13" name="Rectangle 12"/>
            <p:cNvSpPr/>
            <p:nvPr/>
          </p:nvSpPr>
          <p:spPr>
            <a:xfrm>
              <a:off x="4664018" y="3271406"/>
              <a:ext cx="2504558" cy="170525"/>
            </a:xfrm>
            <a:prstGeom prst="rect">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 name="Freeform 13"/>
            <p:cNvSpPr/>
            <p:nvPr/>
          </p:nvSpPr>
          <p:spPr>
            <a:xfrm>
              <a:off x="4269638" y="3074216"/>
              <a:ext cx="1894730" cy="1136838"/>
            </a:xfrm>
            <a:custGeom>
              <a:avLst/>
              <a:gdLst>
                <a:gd name="connsiteX0" fmla="*/ 0 w 1894730"/>
                <a:gd name="connsiteY0" fmla="*/ 113684 h 1136838"/>
                <a:gd name="connsiteX1" fmla="*/ 113684 w 1894730"/>
                <a:gd name="connsiteY1" fmla="*/ 0 h 1136838"/>
                <a:gd name="connsiteX2" fmla="*/ 1781046 w 1894730"/>
                <a:gd name="connsiteY2" fmla="*/ 0 h 1136838"/>
                <a:gd name="connsiteX3" fmla="*/ 1894730 w 1894730"/>
                <a:gd name="connsiteY3" fmla="*/ 113684 h 1136838"/>
                <a:gd name="connsiteX4" fmla="*/ 1894730 w 1894730"/>
                <a:gd name="connsiteY4" fmla="*/ 1023154 h 1136838"/>
                <a:gd name="connsiteX5" fmla="*/ 1781046 w 1894730"/>
                <a:gd name="connsiteY5" fmla="*/ 1136838 h 1136838"/>
                <a:gd name="connsiteX6" fmla="*/ 113684 w 1894730"/>
                <a:gd name="connsiteY6" fmla="*/ 1136838 h 1136838"/>
                <a:gd name="connsiteX7" fmla="*/ 0 w 1894730"/>
                <a:gd name="connsiteY7" fmla="*/ 1023154 h 1136838"/>
                <a:gd name="connsiteX8" fmla="*/ 0 w 1894730"/>
                <a:gd name="connsiteY8" fmla="*/ 113684 h 1136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4730" h="1136838">
                  <a:moveTo>
                    <a:pt x="0" y="113684"/>
                  </a:moveTo>
                  <a:cubicBezTo>
                    <a:pt x="0" y="50898"/>
                    <a:pt x="50898" y="0"/>
                    <a:pt x="113684" y="0"/>
                  </a:cubicBezTo>
                  <a:lnTo>
                    <a:pt x="1781046" y="0"/>
                  </a:lnTo>
                  <a:cubicBezTo>
                    <a:pt x="1843832" y="0"/>
                    <a:pt x="1894730" y="50898"/>
                    <a:pt x="1894730" y="113684"/>
                  </a:cubicBezTo>
                  <a:lnTo>
                    <a:pt x="1894730" y="1023154"/>
                  </a:lnTo>
                  <a:cubicBezTo>
                    <a:pt x="1894730" y="1085940"/>
                    <a:pt x="1843832" y="1136838"/>
                    <a:pt x="1781046" y="1136838"/>
                  </a:cubicBezTo>
                  <a:lnTo>
                    <a:pt x="113684" y="1136838"/>
                  </a:lnTo>
                  <a:cubicBezTo>
                    <a:pt x="50898" y="1136838"/>
                    <a:pt x="0" y="1085940"/>
                    <a:pt x="0" y="1023154"/>
                  </a:cubicBezTo>
                  <a:lnTo>
                    <a:pt x="0" y="113684"/>
                  </a:lnTo>
                  <a:close/>
                </a:path>
              </a:pathLst>
            </a:cu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13307" tIns="113307" rIns="113307" bIns="113307" numCol="1" spcCol="1270" anchor="ctr" anchorCtr="0">
              <a:noAutofit/>
            </a:bodyPr>
            <a:lstStyle/>
            <a:p>
              <a:pPr lvl="0" algn="ctr" defTabSz="933450">
                <a:lnSpc>
                  <a:spcPct val="90000"/>
                </a:lnSpc>
                <a:spcBef>
                  <a:spcPct val="0"/>
                </a:spcBef>
                <a:spcAft>
                  <a:spcPct val="35000"/>
                </a:spcAft>
              </a:pPr>
              <a:r>
                <a:rPr lang="en-US" sz="2100" b="1" kern="1200" dirty="0" smtClean="0"/>
                <a:t>Prediction</a:t>
              </a:r>
              <a:endParaRPr lang="en-US" sz="2100" b="1" kern="1200" dirty="0"/>
            </a:p>
          </p:txBody>
        </p:sp>
        <p:sp>
          <p:nvSpPr>
            <p:cNvPr id="15" name="Rectangle 14"/>
            <p:cNvSpPr/>
            <p:nvPr/>
          </p:nvSpPr>
          <p:spPr>
            <a:xfrm rot="16200000">
              <a:off x="6473486" y="2560882"/>
              <a:ext cx="1405614" cy="170525"/>
            </a:xfrm>
            <a:prstGeom prst="rect">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6" name="Freeform 15"/>
            <p:cNvSpPr/>
            <p:nvPr/>
          </p:nvSpPr>
          <p:spPr>
            <a:xfrm>
              <a:off x="6789630" y="3074216"/>
              <a:ext cx="1894730" cy="1136838"/>
            </a:xfrm>
            <a:custGeom>
              <a:avLst/>
              <a:gdLst>
                <a:gd name="connsiteX0" fmla="*/ 0 w 1894730"/>
                <a:gd name="connsiteY0" fmla="*/ 113684 h 1136838"/>
                <a:gd name="connsiteX1" fmla="*/ 113684 w 1894730"/>
                <a:gd name="connsiteY1" fmla="*/ 0 h 1136838"/>
                <a:gd name="connsiteX2" fmla="*/ 1781046 w 1894730"/>
                <a:gd name="connsiteY2" fmla="*/ 0 h 1136838"/>
                <a:gd name="connsiteX3" fmla="*/ 1894730 w 1894730"/>
                <a:gd name="connsiteY3" fmla="*/ 113684 h 1136838"/>
                <a:gd name="connsiteX4" fmla="*/ 1894730 w 1894730"/>
                <a:gd name="connsiteY4" fmla="*/ 1023154 h 1136838"/>
                <a:gd name="connsiteX5" fmla="*/ 1781046 w 1894730"/>
                <a:gd name="connsiteY5" fmla="*/ 1136838 h 1136838"/>
                <a:gd name="connsiteX6" fmla="*/ 113684 w 1894730"/>
                <a:gd name="connsiteY6" fmla="*/ 1136838 h 1136838"/>
                <a:gd name="connsiteX7" fmla="*/ 0 w 1894730"/>
                <a:gd name="connsiteY7" fmla="*/ 1023154 h 1136838"/>
                <a:gd name="connsiteX8" fmla="*/ 0 w 1894730"/>
                <a:gd name="connsiteY8" fmla="*/ 113684 h 1136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4730" h="1136838">
                  <a:moveTo>
                    <a:pt x="0" y="113684"/>
                  </a:moveTo>
                  <a:cubicBezTo>
                    <a:pt x="0" y="50898"/>
                    <a:pt x="50898" y="0"/>
                    <a:pt x="113684" y="0"/>
                  </a:cubicBezTo>
                  <a:lnTo>
                    <a:pt x="1781046" y="0"/>
                  </a:lnTo>
                  <a:cubicBezTo>
                    <a:pt x="1843832" y="0"/>
                    <a:pt x="1894730" y="50898"/>
                    <a:pt x="1894730" y="113684"/>
                  </a:cubicBezTo>
                  <a:lnTo>
                    <a:pt x="1894730" y="1023154"/>
                  </a:lnTo>
                  <a:cubicBezTo>
                    <a:pt x="1894730" y="1085940"/>
                    <a:pt x="1843832" y="1136838"/>
                    <a:pt x="1781046" y="1136838"/>
                  </a:cubicBezTo>
                  <a:lnTo>
                    <a:pt x="113684" y="1136838"/>
                  </a:lnTo>
                  <a:cubicBezTo>
                    <a:pt x="50898" y="1136838"/>
                    <a:pt x="0" y="1085940"/>
                    <a:pt x="0" y="1023154"/>
                  </a:cubicBezTo>
                  <a:lnTo>
                    <a:pt x="0" y="113684"/>
                  </a:lnTo>
                  <a:close/>
                </a:path>
              </a:pathLst>
            </a:custGeom>
            <a:solidFill>
              <a:schemeClr val="accent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13307" tIns="113307" rIns="113307" bIns="113307" numCol="1" spcCol="1270" anchor="ctr" anchorCtr="0">
              <a:noAutofit/>
            </a:bodyPr>
            <a:lstStyle/>
            <a:p>
              <a:pPr lvl="0" algn="ctr" defTabSz="933450">
                <a:lnSpc>
                  <a:spcPct val="90000"/>
                </a:lnSpc>
                <a:spcBef>
                  <a:spcPct val="0"/>
                </a:spcBef>
                <a:spcAft>
                  <a:spcPct val="35000"/>
                </a:spcAft>
              </a:pPr>
              <a:r>
                <a:rPr lang="en-US" sz="2100" b="1" kern="1200" dirty="0" smtClean="0"/>
                <a:t>Test</a:t>
              </a:r>
              <a:endParaRPr lang="en-US" sz="2100" b="1" kern="1200" dirty="0"/>
            </a:p>
          </p:txBody>
        </p:sp>
        <p:sp>
          <p:nvSpPr>
            <p:cNvPr id="17" name="Freeform 16"/>
            <p:cNvSpPr/>
            <p:nvPr/>
          </p:nvSpPr>
          <p:spPr>
            <a:xfrm>
              <a:off x="6789630" y="1653168"/>
              <a:ext cx="1894730" cy="1136838"/>
            </a:xfrm>
            <a:custGeom>
              <a:avLst/>
              <a:gdLst>
                <a:gd name="connsiteX0" fmla="*/ 0 w 1894730"/>
                <a:gd name="connsiteY0" fmla="*/ 113684 h 1136838"/>
                <a:gd name="connsiteX1" fmla="*/ 113684 w 1894730"/>
                <a:gd name="connsiteY1" fmla="*/ 0 h 1136838"/>
                <a:gd name="connsiteX2" fmla="*/ 1781046 w 1894730"/>
                <a:gd name="connsiteY2" fmla="*/ 0 h 1136838"/>
                <a:gd name="connsiteX3" fmla="*/ 1894730 w 1894730"/>
                <a:gd name="connsiteY3" fmla="*/ 113684 h 1136838"/>
                <a:gd name="connsiteX4" fmla="*/ 1894730 w 1894730"/>
                <a:gd name="connsiteY4" fmla="*/ 1023154 h 1136838"/>
                <a:gd name="connsiteX5" fmla="*/ 1781046 w 1894730"/>
                <a:gd name="connsiteY5" fmla="*/ 1136838 h 1136838"/>
                <a:gd name="connsiteX6" fmla="*/ 113684 w 1894730"/>
                <a:gd name="connsiteY6" fmla="*/ 1136838 h 1136838"/>
                <a:gd name="connsiteX7" fmla="*/ 0 w 1894730"/>
                <a:gd name="connsiteY7" fmla="*/ 1023154 h 1136838"/>
                <a:gd name="connsiteX8" fmla="*/ 0 w 1894730"/>
                <a:gd name="connsiteY8" fmla="*/ 113684 h 1136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4730" h="1136838">
                  <a:moveTo>
                    <a:pt x="0" y="113684"/>
                  </a:moveTo>
                  <a:cubicBezTo>
                    <a:pt x="0" y="50898"/>
                    <a:pt x="50898" y="0"/>
                    <a:pt x="113684" y="0"/>
                  </a:cubicBezTo>
                  <a:lnTo>
                    <a:pt x="1781046" y="0"/>
                  </a:lnTo>
                  <a:cubicBezTo>
                    <a:pt x="1843832" y="0"/>
                    <a:pt x="1894730" y="50898"/>
                    <a:pt x="1894730" y="113684"/>
                  </a:cubicBezTo>
                  <a:lnTo>
                    <a:pt x="1894730" y="1023154"/>
                  </a:lnTo>
                  <a:cubicBezTo>
                    <a:pt x="1894730" y="1085940"/>
                    <a:pt x="1843832" y="1136838"/>
                    <a:pt x="1781046" y="1136838"/>
                  </a:cubicBezTo>
                  <a:lnTo>
                    <a:pt x="113684" y="1136838"/>
                  </a:lnTo>
                  <a:cubicBezTo>
                    <a:pt x="50898" y="1136838"/>
                    <a:pt x="0" y="1085940"/>
                    <a:pt x="0" y="1023154"/>
                  </a:cubicBezTo>
                  <a:lnTo>
                    <a:pt x="0" y="113684"/>
                  </a:lnTo>
                  <a:close/>
                </a:path>
              </a:pathLst>
            </a:custGeom>
            <a:solidFill>
              <a:schemeClr val="accent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13307" tIns="113307" rIns="113307" bIns="113307" numCol="1" spcCol="1270" anchor="ctr" anchorCtr="0">
              <a:noAutofit/>
            </a:bodyPr>
            <a:lstStyle/>
            <a:p>
              <a:pPr lvl="0" algn="ctr" defTabSz="933450">
                <a:lnSpc>
                  <a:spcPct val="90000"/>
                </a:lnSpc>
                <a:spcBef>
                  <a:spcPct val="0"/>
                </a:spcBef>
                <a:spcAft>
                  <a:spcPct val="35000"/>
                </a:spcAft>
              </a:pPr>
              <a:r>
                <a:rPr lang="en-US" sz="2100" b="1" kern="1200" dirty="0" smtClean="0"/>
                <a:t>Theory modification</a:t>
              </a:r>
              <a:endParaRPr lang="en-US" sz="2100" b="1" kern="1200" dirty="0"/>
            </a:p>
          </p:txBody>
        </p:sp>
      </p:grpSp>
      <p:sp>
        <p:nvSpPr>
          <p:cNvPr id="19" name="Circular Arrow 18"/>
          <p:cNvSpPr/>
          <p:nvPr/>
        </p:nvSpPr>
        <p:spPr>
          <a:xfrm flipH="1">
            <a:off x="6029108" y="2423769"/>
            <a:ext cx="1371600" cy="2267717"/>
          </a:xfrm>
          <a:prstGeom prst="circularArrow">
            <a:avLst>
              <a:gd name="adj1" fmla="val 12500"/>
              <a:gd name="adj2" fmla="val 1142319"/>
              <a:gd name="adj3" fmla="val 20457681"/>
              <a:gd name="adj4" fmla="val 14370279"/>
              <a:gd name="adj5" fmla="val 12500"/>
            </a:avLst>
          </a:prstGeom>
          <a:solidFill>
            <a:schemeClr val="accent1">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Rectangle 3"/>
          <p:cNvSpPr/>
          <p:nvPr/>
        </p:nvSpPr>
        <p:spPr>
          <a:xfrm>
            <a:off x="-103575" y="6176486"/>
            <a:ext cx="9351150" cy="369332"/>
          </a:xfrm>
          <a:prstGeom prst="rect">
            <a:avLst/>
          </a:prstGeom>
        </p:spPr>
        <p:txBody>
          <a:bodyPr wrap="none">
            <a:spAutoFit/>
          </a:bodyPr>
          <a:lstStyle/>
          <a:p>
            <a:pPr lvl="1"/>
            <a:r>
              <a:rPr lang="en-US" dirty="0" err="1"/>
              <a:t>Stanovich</a:t>
            </a:r>
            <a:r>
              <a:rPr lang="en-US" dirty="0"/>
              <a:t> </a:t>
            </a:r>
            <a:r>
              <a:rPr lang="en-US" dirty="0" smtClean="0"/>
              <a:t>, K. (2010). </a:t>
            </a:r>
            <a:r>
              <a:rPr lang="en-US" i="1" dirty="0" smtClean="0"/>
              <a:t>How to think straight about </a:t>
            </a:r>
            <a:r>
              <a:rPr lang="en-US" i="1" dirty="0" smtClean="0"/>
              <a:t>psychology</a:t>
            </a:r>
            <a:r>
              <a:rPr lang="en-US" dirty="0"/>
              <a:t> </a:t>
            </a:r>
            <a:r>
              <a:rPr lang="en-US" dirty="0" smtClean="0"/>
              <a:t>(9</a:t>
            </a:r>
            <a:r>
              <a:rPr lang="en-US" baseline="30000" dirty="0" smtClean="0"/>
              <a:t>th</a:t>
            </a:r>
            <a:r>
              <a:rPr lang="en-US" dirty="0" smtClean="0"/>
              <a:t> </a:t>
            </a:r>
            <a:r>
              <a:rPr lang="en-US" dirty="0"/>
              <a:t>e</a:t>
            </a:r>
            <a:r>
              <a:rPr lang="en-US" dirty="0" smtClean="0"/>
              <a:t>d</a:t>
            </a:r>
            <a:r>
              <a:rPr lang="en-US" dirty="0" smtClean="0"/>
              <a:t>.).  </a:t>
            </a:r>
            <a:r>
              <a:rPr lang="en-US" dirty="0" smtClean="0"/>
              <a:t>Boston, MA</a:t>
            </a:r>
            <a:r>
              <a:rPr lang="en-US" dirty="0" smtClean="0"/>
              <a:t>: </a:t>
            </a:r>
            <a:r>
              <a:rPr lang="en-US" dirty="0" smtClean="0"/>
              <a:t>Pearson </a:t>
            </a:r>
            <a:endParaRPr lang="en-US" dirty="0"/>
          </a:p>
        </p:txBody>
      </p:sp>
    </p:spTree>
    <p:extLst>
      <p:ext uri="{BB962C8B-B14F-4D97-AF65-F5344CB8AC3E}">
        <p14:creationId xmlns:p14="http://schemas.microsoft.com/office/powerpoint/2010/main" val="351287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1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accent6"/>
                </a:solidFill>
              </a:rPr>
              <a:t>What is the Scientific Method?</a:t>
            </a:r>
            <a:endParaRPr lang="en-US" sz="4400" b="1" dirty="0">
              <a:solidFill>
                <a:schemeClr val="accent6"/>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98295616"/>
              </p:ext>
            </p:extLst>
          </p:nvPr>
        </p:nvGraphicFramePr>
        <p:xfrm>
          <a:off x="381000" y="1600200"/>
          <a:ext cx="8229600" cy="4324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urved Left Arrow 2"/>
          <p:cNvSpPr/>
          <p:nvPr/>
        </p:nvSpPr>
        <p:spPr>
          <a:xfrm flipV="1">
            <a:off x="6629400" y="1524000"/>
            <a:ext cx="2133600" cy="4343400"/>
          </a:xfrm>
          <a:prstGeom prst="curvedLeftArrow">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chemeClr val="tx1"/>
              </a:solidFill>
            </a:endParaRPr>
          </a:p>
        </p:txBody>
      </p:sp>
    </p:spTree>
    <p:extLst>
      <p:ext uri="{BB962C8B-B14F-4D97-AF65-F5344CB8AC3E}">
        <p14:creationId xmlns:p14="http://schemas.microsoft.com/office/powerpoint/2010/main" val="510454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A8D3FF44-EECF-4B56-939D-2FDDA289AA09}"/>
                                            </p:graphicEl>
                                          </p:spTgt>
                                        </p:tgtEl>
                                        <p:attrNameLst>
                                          <p:attrName>style.visibility</p:attrName>
                                        </p:attrNameLst>
                                      </p:cBhvr>
                                      <p:to>
                                        <p:strVal val="visible"/>
                                      </p:to>
                                    </p:set>
                                    <p:animEffect transition="in" filter="fade">
                                      <p:cBhvr>
                                        <p:cTn id="7" dur="500"/>
                                        <p:tgtEl>
                                          <p:spTgt spid="4">
                                            <p:graphicEl>
                                              <a:dgm id="{A8D3FF44-EECF-4B56-939D-2FDDA289AA0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24CD8220-2EF4-45C0-BBD5-77AF2937FCB6}"/>
                                            </p:graphicEl>
                                          </p:spTgt>
                                        </p:tgtEl>
                                        <p:attrNameLst>
                                          <p:attrName>style.visibility</p:attrName>
                                        </p:attrNameLst>
                                      </p:cBhvr>
                                      <p:to>
                                        <p:strVal val="visible"/>
                                      </p:to>
                                    </p:set>
                                    <p:animEffect transition="in" filter="fade">
                                      <p:cBhvr>
                                        <p:cTn id="12" dur="500"/>
                                        <p:tgtEl>
                                          <p:spTgt spid="4">
                                            <p:graphicEl>
                                              <a:dgm id="{24CD8220-2EF4-45C0-BBD5-77AF2937FCB6}"/>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603E8C49-E8EC-4D94-AEA5-AC224AAADE4B}"/>
                                            </p:graphicEl>
                                          </p:spTgt>
                                        </p:tgtEl>
                                        <p:attrNameLst>
                                          <p:attrName>style.visibility</p:attrName>
                                        </p:attrNameLst>
                                      </p:cBhvr>
                                      <p:to>
                                        <p:strVal val="visible"/>
                                      </p:to>
                                    </p:set>
                                    <p:animEffect transition="in" filter="fade">
                                      <p:cBhvr>
                                        <p:cTn id="15" dur="500"/>
                                        <p:tgtEl>
                                          <p:spTgt spid="4">
                                            <p:graphicEl>
                                              <a:dgm id="{603E8C49-E8EC-4D94-AEA5-AC224AAADE4B}"/>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E16DC165-561C-468A-BD0A-B1A91F0A2A53}"/>
                                            </p:graphicEl>
                                          </p:spTgt>
                                        </p:tgtEl>
                                        <p:attrNameLst>
                                          <p:attrName>style.visibility</p:attrName>
                                        </p:attrNameLst>
                                      </p:cBhvr>
                                      <p:to>
                                        <p:strVal val="visible"/>
                                      </p:to>
                                    </p:set>
                                    <p:animEffect transition="in" filter="fade">
                                      <p:cBhvr>
                                        <p:cTn id="20" dur="500"/>
                                        <p:tgtEl>
                                          <p:spTgt spid="4">
                                            <p:graphicEl>
                                              <a:dgm id="{E16DC165-561C-468A-BD0A-B1A91F0A2A53}"/>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844CC83E-BDD6-4EF3-ABBF-8085E2962A19}"/>
                                            </p:graphicEl>
                                          </p:spTgt>
                                        </p:tgtEl>
                                        <p:attrNameLst>
                                          <p:attrName>style.visibility</p:attrName>
                                        </p:attrNameLst>
                                      </p:cBhvr>
                                      <p:to>
                                        <p:strVal val="visible"/>
                                      </p:to>
                                    </p:set>
                                    <p:animEffect transition="in" filter="fade">
                                      <p:cBhvr>
                                        <p:cTn id="23" dur="500"/>
                                        <p:tgtEl>
                                          <p:spTgt spid="4">
                                            <p:graphicEl>
                                              <a:dgm id="{844CC83E-BDD6-4EF3-ABBF-8085E2962A19}"/>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8BFCE6BC-6957-4E3C-9BA0-9CB9538B9F74}"/>
                                            </p:graphicEl>
                                          </p:spTgt>
                                        </p:tgtEl>
                                        <p:attrNameLst>
                                          <p:attrName>style.visibility</p:attrName>
                                        </p:attrNameLst>
                                      </p:cBhvr>
                                      <p:to>
                                        <p:strVal val="visible"/>
                                      </p:to>
                                    </p:set>
                                    <p:animEffect transition="in" filter="fade">
                                      <p:cBhvr>
                                        <p:cTn id="28" dur="500"/>
                                        <p:tgtEl>
                                          <p:spTgt spid="4">
                                            <p:graphicEl>
                                              <a:dgm id="{8BFCE6BC-6957-4E3C-9BA0-9CB9538B9F74}"/>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A54AEDF2-2D0C-4245-9D8A-18950FA3ABBF}"/>
                                            </p:graphicEl>
                                          </p:spTgt>
                                        </p:tgtEl>
                                        <p:attrNameLst>
                                          <p:attrName>style.visibility</p:attrName>
                                        </p:attrNameLst>
                                      </p:cBhvr>
                                      <p:to>
                                        <p:strVal val="visible"/>
                                      </p:to>
                                    </p:set>
                                    <p:animEffect transition="in" filter="fade">
                                      <p:cBhvr>
                                        <p:cTn id="31" dur="500"/>
                                        <p:tgtEl>
                                          <p:spTgt spid="4">
                                            <p:graphicEl>
                                              <a:dgm id="{A54AEDF2-2D0C-4245-9D8A-18950FA3ABBF}"/>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A3EE7891-C380-4A54-9750-D0968A1CDADF}"/>
                                            </p:graphicEl>
                                          </p:spTgt>
                                        </p:tgtEl>
                                        <p:attrNameLst>
                                          <p:attrName>style.visibility</p:attrName>
                                        </p:attrNameLst>
                                      </p:cBhvr>
                                      <p:to>
                                        <p:strVal val="visible"/>
                                      </p:to>
                                    </p:set>
                                    <p:animEffect transition="in" filter="fade">
                                      <p:cBhvr>
                                        <p:cTn id="36" dur="500"/>
                                        <p:tgtEl>
                                          <p:spTgt spid="4">
                                            <p:graphicEl>
                                              <a:dgm id="{A3EE7891-C380-4A54-9750-D0968A1CDADF}"/>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5767057D-7B05-4152-9C5D-BB1AE964D086}"/>
                                            </p:graphicEl>
                                          </p:spTgt>
                                        </p:tgtEl>
                                        <p:attrNameLst>
                                          <p:attrName>style.visibility</p:attrName>
                                        </p:attrNameLst>
                                      </p:cBhvr>
                                      <p:to>
                                        <p:strVal val="visible"/>
                                      </p:to>
                                    </p:set>
                                    <p:animEffect transition="in" filter="fade">
                                      <p:cBhvr>
                                        <p:cTn id="39" dur="500"/>
                                        <p:tgtEl>
                                          <p:spTgt spid="4">
                                            <p:graphicEl>
                                              <a:dgm id="{5767057D-7B05-4152-9C5D-BB1AE964D086}"/>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wipe(down)">
                                      <p:cBhvr>
                                        <p:cTn id="4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accent6"/>
                </a:solidFill>
              </a:rPr>
              <a:t>What are Research Ethics?</a:t>
            </a:r>
            <a:endParaRPr lang="en-US" sz="4400" b="1" dirty="0">
              <a:solidFill>
                <a:schemeClr val="accent6"/>
              </a:solidFill>
            </a:endParaRPr>
          </a:p>
        </p:txBody>
      </p:sp>
      <p:sp>
        <p:nvSpPr>
          <p:cNvPr id="3" name="Content Placeholder 2"/>
          <p:cNvSpPr>
            <a:spLocks noGrp="1"/>
          </p:cNvSpPr>
          <p:nvPr>
            <p:ph idx="1"/>
          </p:nvPr>
        </p:nvSpPr>
        <p:spPr/>
        <p:txBody>
          <a:bodyPr>
            <a:normAutofit/>
          </a:bodyPr>
          <a:lstStyle/>
          <a:p>
            <a:r>
              <a:rPr lang="en-US" sz="3200" dirty="0" smtClean="0"/>
              <a:t>Researchers conducting research with </a:t>
            </a:r>
            <a:r>
              <a:rPr lang="en-US" sz="3200" i="1" dirty="0" smtClean="0"/>
              <a:t>humans </a:t>
            </a:r>
            <a:r>
              <a:rPr lang="en-US" sz="3200" dirty="0" smtClean="0"/>
              <a:t>need to get their research proposal approved by an </a:t>
            </a:r>
            <a:r>
              <a:rPr lang="en-US" sz="3200" i="1" dirty="0" smtClean="0"/>
              <a:t>Institutional Review Board</a:t>
            </a:r>
            <a:r>
              <a:rPr lang="en-US" sz="3200" dirty="0" smtClean="0"/>
              <a:t> (IRB) before they can begin their study.</a:t>
            </a:r>
          </a:p>
          <a:p>
            <a:pPr marL="906463" lvl="1" indent="-506413"/>
            <a:r>
              <a:rPr lang="en-US" sz="3200" dirty="0" smtClean="0"/>
              <a:t>The IRB weighs the risks and benefits of conducting the research to ensure research participants are protected.</a:t>
            </a:r>
          </a:p>
        </p:txBody>
      </p:sp>
    </p:spTree>
    <p:extLst>
      <p:ext uri="{BB962C8B-B14F-4D97-AF65-F5344CB8AC3E}">
        <p14:creationId xmlns:p14="http://schemas.microsoft.com/office/powerpoint/2010/main" val="431112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accent6"/>
                </a:solidFill>
              </a:rPr>
              <a:t>What are Research Ethics?</a:t>
            </a:r>
            <a:endParaRPr lang="en-US" sz="4400" b="1" dirty="0">
              <a:solidFill>
                <a:schemeClr val="accent6"/>
              </a:solidFill>
            </a:endParaRPr>
          </a:p>
        </p:txBody>
      </p:sp>
      <p:sp>
        <p:nvSpPr>
          <p:cNvPr id="3" name="Content Placeholder 2"/>
          <p:cNvSpPr>
            <a:spLocks noGrp="1"/>
          </p:cNvSpPr>
          <p:nvPr>
            <p:ph idx="1"/>
          </p:nvPr>
        </p:nvSpPr>
        <p:spPr/>
        <p:txBody>
          <a:bodyPr>
            <a:normAutofit/>
          </a:bodyPr>
          <a:lstStyle/>
          <a:p>
            <a:r>
              <a:rPr lang="en-US" sz="3200" dirty="0" smtClean="0"/>
              <a:t>Typically, researchers need to get the </a:t>
            </a:r>
            <a:r>
              <a:rPr lang="en-US" sz="3200" i="1" dirty="0" smtClean="0"/>
              <a:t>informed consent</a:t>
            </a:r>
            <a:r>
              <a:rPr lang="en-US" sz="3200" dirty="0" smtClean="0"/>
              <a:t> of human participants.</a:t>
            </a:r>
          </a:p>
          <a:p>
            <a:pPr marL="857250" lvl="1" indent="-446088"/>
            <a:r>
              <a:rPr lang="en-US" sz="3200" dirty="0" smtClean="0"/>
              <a:t>Potential participants can choose not to participate.</a:t>
            </a:r>
          </a:p>
          <a:p>
            <a:pPr marL="857250" lvl="1" indent="-446088"/>
            <a:r>
              <a:rPr lang="en-US" sz="3200" dirty="0" smtClean="0"/>
              <a:t>Participants have the right to stop participating at any time.</a:t>
            </a:r>
            <a:endParaRPr lang="en-US" sz="3200" dirty="0"/>
          </a:p>
        </p:txBody>
      </p:sp>
    </p:spTree>
    <p:extLst>
      <p:ext uri="{BB962C8B-B14F-4D97-AF65-F5344CB8AC3E}">
        <p14:creationId xmlns:p14="http://schemas.microsoft.com/office/powerpoint/2010/main" val="2978958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accent6"/>
                </a:solidFill>
              </a:rPr>
              <a:t>What are Research Ethics?</a:t>
            </a:r>
            <a:endParaRPr lang="en-US" sz="4400" b="1" dirty="0">
              <a:solidFill>
                <a:schemeClr val="accent6"/>
              </a:solidFill>
            </a:endParaRPr>
          </a:p>
        </p:txBody>
      </p:sp>
      <p:sp>
        <p:nvSpPr>
          <p:cNvPr id="3" name="Content Placeholder 2"/>
          <p:cNvSpPr>
            <a:spLocks noGrp="1"/>
          </p:cNvSpPr>
          <p:nvPr>
            <p:ph idx="1"/>
          </p:nvPr>
        </p:nvSpPr>
        <p:spPr/>
        <p:txBody>
          <a:bodyPr>
            <a:noAutofit/>
          </a:bodyPr>
          <a:lstStyle/>
          <a:p>
            <a:r>
              <a:rPr lang="en-US" sz="3200" dirty="0" smtClean="0"/>
              <a:t>Researchers who do </a:t>
            </a:r>
            <a:r>
              <a:rPr lang="en-US" sz="3200" i="1" dirty="0" smtClean="0"/>
              <a:t>animal</a:t>
            </a:r>
            <a:r>
              <a:rPr lang="en-US" sz="3200" dirty="0" smtClean="0"/>
              <a:t> research get their research </a:t>
            </a:r>
            <a:r>
              <a:rPr lang="en-US" sz="3200" dirty="0"/>
              <a:t>proposal approved by an Institutional Animal Care and Use </a:t>
            </a:r>
            <a:r>
              <a:rPr lang="en-US" sz="3200" dirty="0" smtClean="0"/>
              <a:t>Committee (IACUC) before beginning a study.</a:t>
            </a:r>
          </a:p>
          <a:p>
            <a:pPr marL="906463" lvl="1" indent="-449263"/>
            <a:r>
              <a:rPr lang="en-US" sz="3200" dirty="0" smtClean="0"/>
              <a:t>The IACUC determines whether using animals is justified by weighing the benefits and minimizing any pain the animal might experience.</a:t>
            </a:r>
            <a:endParaRPr lang="en-US" sz="3200" dirty="0"/>
          </a:p>
        </p:txBody>
      </p:sp>
    </p:spTree>
    <p:extLst>
      <p:ext uri="{BB962C8B-B14F-4D97-AF65-F5344CB8AC3E}">
        <p14:creationId xmlns:p14="http://schemas.microsoft.com/office/powerpoint/2010/main" val="1429230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400" b="1" dirty="0" smtClean="0">
                <a:solidFill>
                  <a:schemeClr val="accent2"/>
                </a:solidFill>
              </a:rPr>
              <a:t>Scientific Literacy in Psychology</a:t>
            </a:r>
            <a:endParaRPr lang="en-US" sz="4400" b="1" dirty="0">
              <a:solidFill>
                <a:schemeClr val="accent2"/>
              </a:solidFill>
            </a:endParaRPr>
          </a:p>
        </p:txBody>
      </p:sp>
      <p:sp>
        <p:nvSpPr>
          <p:cNvPr id="5" name="Content Placeholder 4"/>
          <p:cNvSpPr>
            <a:spLocks noGrp="1"/>
          </p:cNvSpPr>
          <p:nvPr>
            <p:ph idx="1"/>
          </p:nvPr>
        </p:nvSpPr>
        <p:spPr/>
        <p:txBody>
          <a:bodyPr>
            <a:normAutofit/>
          </a:bodyPr>
          <a:lstStyle/>
          <a:p>
            <a:pPr marL="0" indent="0">
              <a:buNone/>
            </a:pPr>
            <a:r>
              <a:rPr lang="en-US" sz="3200" b="1" u="sng" dirty="0" smtClean="0">
                <a:solidFill>
                  <a:schemeClr val="accent1"/>
                </a:solidFill>
              </a:rPr>
              <a:t>Student Learning Outcomes:</a:t>
            </a:r>
          </a:p>
          <a:p>
            <a:pPr lvl="0"/>
            <a:r>
              <a:rPr lang="en-US" dirty="0"/>
              <a:t>Understand the goal and purpose of the Scientific Literacy in Psychology module</a:t>
            </a:r>
          </a:p>
          <a:p>
            <a:pPr lvl="0"/>
            <a:r>
              <a:rPr lang="en-US" dirty="0"/>
              <a:t>Understand the components of scientific literacy</a:t>
            </a:r>
          </a:p>
        </p:txBody>
      </p:sp>
    </p:spTree>
    <p:extLst>
      <p:ext uri="{BB962C8B-B14F-4D97-AF65-F5344CB8AC3E}">
        <p14:creationId xmlns:p14="http://schemas.microsoft.com/office/powerpoint/2010/main" val="179679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a:solidFill>
                  <a:schemeClr val="accent6"/>
                </a:solidFill>
              </a:rPr>
              <a:t>Is psychology a science?</a:t>
            </a:r>
            <a:endParaRPr lang="en-US" sz="4400" dirty="0">
              <a:solidFill>
                <a:schemeClr val="accent6"/>
              </a:solidFill>
            </a:endParaRPr>
          </a:p>
        </p:txBody>
      </p:sp>
      <p:sp>
        <p:nvSpPr>
          <p:cNvPr id="3" name="Content Placeholder 2"/>
          <p:cNvSpPr>
            <a:spLocks noGrp="1"/>
          </p:cNvSpPr>
          <p:nvPr>
            <p:ph idx="1"/>
          </p:nvPr>
        </p:nvSpPr>
        <p:spPr/>
        <p:txBody>
          <a:bodyPr>
            <a:normAutofit/>
          </a:bodyPr>
          <a:lstStyle/>
          <a:p>
            <a:r>
              <a:rPr lang="en-US" sz="3600" dirty="0"/>
              <a:t>With your partner, return to </a:t>
            </a:r>
            <a:r>
              <a:rPr lang="en-US" sz="3600" dirty="0" smtClean="0"/>
              <a:t>“Tall, Dark &amp; Stable.”</a:t>
            </a:r>
            <a:endParaRPr lang="en-US" sz="3600" dirty="0"/>
          </a:p>
          <a:p>
            <a:pPr lvl="2"/>
            <a:r>
              <a:rPr lang="en-US" sz="2800" dirty="0"/>
              <a:t>Based upon what the reporter wrote, did the researchers follow the scientific method?</a:t>
            </a:r>
          </a:p>
          <a:p>
            <a:pPr lvl="2"/>
            <a:r>
              <a:rPr lang="en-US" sz="2800" dirty="0"/>
              <a:t>What in the article led you to this conclusion?</a:t>
            </a:r>
          </a:p>
          <a:p>
            <a:r>
              <a:rPr lang="en-US" sz="3600" dirty="0"/>
              <a:t>Psychology is a science!</a:t>
            </a:r>
          </a:p>
        </p:txBody>
      </p:sp>
    </p:spTree>
    <p:extLst>
      <p:ext uri="{BB962C8B-B14F-4D97-AF65-F5344CB8AC3E}">
        <p14:creationId xmlns:p14="http://schemas.microsoft.com/office/powerpoint/2010/main" val="3260727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iterate type="lt">
                                    <p:tmPct val="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iterate type="lt">
                                    <p:tmPct val="0"/>
                                  </p:iterate>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iterate type="lt">
                                    <p:tmPct val="0"/>
                                  </p:iterate>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par>
                          <p:cTn id="19" fill="hold">
                            <p:stCondLst>
                              <p:cond delay="500"/>
                            </p:stCondLst>
                            <p:childTnLst>
                              <p:par>
                                <p:cTn id="20" presetID="15" presetClass="emph" presetSubtype="0" nodeType="afterEffect">
                                  <p:stCondLst>
                                    <p:cond delay="1000"/>
                                  </p:stCondLst>
                                  <p:iterate type="lt">
                                    <p:tmAbs val="25"/>
                                  </p:iterate>
                                  <p:childTnLst>
                                    <p:set>
                                      <p:cBhvr override="childStyle">
                                        <p:cTn id="21" dur="indefinite"/>
                                        <p:tgtEl>
                                          <p:spTgt spid="3">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6"/>
                </a:solidFill>
              </a:rPr>
              <a:t>Assignment: </a:t>
            </a:r>
            <a:endParaRPr lang="en-US" b="1" dirty="0">
              <a:solidFill>
                <a:schemeClr val="accent6"/>
              </a:solidFill>
            </a:endParaRPr>
          </a:p>
        </p:txBody>
      </p:sp>
      <p:sp>
        <p:nvSpPr>
          <p:cNvPr id="7" name="Content Placeholder 6"/>
          <p:cNvSpPr>
            <a:spLocks noGrp="1"/>
          </p:cNvSpPr>
          <p:nvPr>
            <p:ph idx="1"/>
          </p:nvPr>
        </p:nvSpPr>
        <p:spPr/>
        <p:txBody>
          <a:bodyPr>
            <a:noAutofit/>
          </a:bodyPr>
          <a:lstStyle/>
          <a:p>
            <a:r>
              <a:rPr lang="en-US" sz="2800" dirty="0" smtClean="0"/>
              <a:t>Read the assigned article</a:t>
            </a:r>
          </a:p>
          <a:p>
            <a:r>
              <a:rPr lang="en-US" sz="2800" dirty="0" smtClean="0"/>
              <a:t>Complete Analyzing </a:t>
            </a:r>
            <a:r>
              <a:rPr lang="en-US" sz="2800" dirty="0"/>
              <a:t>Media Reports of Psychological Research </a:t>
            </a:r>
            <a:r>
              <a:rPr lang="en-US" sz="2800" dirty="0" smtClean="0"/>
              <a:t>worksheet</a:t>
            </a:r>
            <a:r>
              <a:rPr lang="en-US" sz="2800" i="1" dirty="0" smtClean="0"/>
              <a:t>.</a:t>
            </a:r>
            <a:endParaRPr lang="en-US" sz="2800" i="1" dirty="0"/>
          </a:p>
        </p:txBody>
      </p:sp>
    </p:spTree>
    <p:extLst>
      <p:ext uri="{BB962C8B-B14F-4D97-AF65-F5344CB8AC3E}">
        <p14:creationId xmlns:p14="http://schemas.microsoft.com/office/powerpoint/2010/main" val="2302598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1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84573"/>
            <a:ext cx="8260672" cy="1039427"/>
          </a:xfrm>
        </p:spPr>
        <p:txBody>
          <a:bodyPr>
            <a:normAutofit/>
          </a:bodyPr>
          <a:lstStyle/>
          <a:p>
            <a:r>
              <a:rPr lang="en-US" b="1" dirty="0" smtClean="0">
                <a:solidFill>
                  <a:schemeClr val="accent6"/>
                </a:solidFill>
              </a:rPr>
              <a:t>Assignment</a:t>
            </a:r>
            <a:endParaRPr lang="en-US" dirty="0">
              <a:solidFill>
                <a:schemeClr val="accent6"/>
              </a:solidFill>
            </a:endParaRPr>
          </a:p>
        </p:txBody>
      </p:sp>
      <p:sp>
        <p:nvSpPr>
          <p:cNvPr id="7" name="Content Placeholder 6"/>
          <p:cNvSpPr>
            <a:spLocks noGrp="1"/>
          </p:cNvSpPr>
          <p:nvPr>
            <p:ph idx="1"/>
          </p:nvPr>
        </p:nvSpPr>
        <p:spPr>
          <a:xfrm>
            <a:off x="457200" y="1572828"/>
            <a:ext cx="8229600" cy="4373563"/>
          </a:xfrm>
        </p:spPr>
        <p:txBody>
          <a:bodyPr/>
          <a:lstStyle/>
          <a:p>
            <a:pPr marL="114300" indent="0">
              <a:buNone/>
            </a:pPr>
            <a:r>
              <a:rPr lang="en-US" b="1" dirty="0" smtClean="0"/>
              <a:t>Grading:</a:t>
            </a:r>
          </a:p>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028588837"/>
              </p:ext>
            </p:extLst>
          </p:nvPr>
        </p:nvGraphicFramePr>
        <p:xfrm>
          <a:off x="609600" y="2286000"/>
          <a:ext cx="8382000" cy="3886200"/>
        </p:xfrm>
        <a:graphic>
          <a:graphicData uri="http://schemas.openxmlformats.org/drawingml/2006/table">
            <a:tbl>
              <a:tblPr firstRow="1" firstCol="1" bandRow="1">
                <a:tableStyleId>{5C22544A-7EE6-4342-B048-85BDC9FD1C3A}</a:tableStyleId>
              </a:tblPr>
              <a:tblGrid>
                <a:gridCol w="957943"/>
                <a:gridCol w="7424057"/>
              </a:tblGrid>
              <a:tr h="490895">
                <a:tc>
                  <a:txBody>
                    <a:bodyPr/>
                    <a:lstStyle/>
                    <a:p>
                      <a:pPr marL="0" marR="0" algn="ctr">
                        <a:lnSpc>
                          <a:spcPct val="115000"/>
                        </a:lnSpc>
                        <a:spcBef>
                          <a:spcPts val="0"/>
                        </a:spcBef>
                        <a:spcAft>
                          <a:spcPts val="0"/>
                        </a:spcAft>
                      </a:pPr>
                      <a:r>
                        <a:rPr lang="en-US" sz="2000" b="1" dirty="0">
                          <a:effectLst/>
                        </a:rPr>
                        <a:t>Points</a:t>
                      </a:r>
                      <a:endParaRPr lang="en-US" sz="2000" b="1"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1000"/>
                        </a:spcAft>
                      </a:pPr>
                      <a:r>
                        <a:rPr lang="en-US" sz="2800" b="1" dirty="0">
                          <a:effectLst/>
                        </a:rPr>
                        <a:t>Quality of Assignment</a:t>
                      </a:r>
                      <a:endParaRPr lang="en-US" sz="2800" b="1" dirty="0">
                        <a:effectLst/>
                        <a:latin typeface="Calibri"/>
                        <a:ea typeface="Times New Roman"/>
                        <a:cs typeface="Times New Roman"/>
                      </a:endParaRPr>
                    </a:p>
                  </a:txBody>
                  <a:tcPr marL="68580" marR="68580" marT="0" marB="0" anchor="ctr"/>
                </a:tc>
              </a:tr>
              <a:tr h="831877">
                <a:tc>
                  <a:txBody>
                    <a:bodyPr/>
                    <a:lstStyle/>
                    <a:p>
                      <a:pPr marL="0" marR="0" algn="ctr">
                        <a:lnSpc>
                          <a:spcPct val="115000"/>
                        </a:lnSpc>
                        <a:spcBef>
                          <a:spcPts val="0"/>
                        </a:spcBef>
                        <a:spcAft>
                          <a:spcPts val="0"/>
                        </a:spcAft>
                      </a:pPr>
                      <a:r>
                        <a:rPr lang="en-US" sz="2200" b="1" dirty="0">
                          <a:effectLst/>
                        </a:rPr>
                        <a:t>3</a:t>
                      </a:r>
                      <a:endParaRPr lang="en-US" sz="2200" b="1"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1000"/>
                        </a:spcAft>
                      </a:pPr>
                      <a:r>
                        <a:rPr lang="en-US" sz="2200" b="1" dirty="0" smtClean="0">
                          <a:effectLst/>
                        </a:rPr>
                        <a:t>Worksheet is </a:t>
                      </a:r>
                      <a:r>
                        <a:rPr lang="en-US" sz="2200" b="1" dirty="0">
                          <a:effectLst/>
                        </a:rPr>
                        <a:t>submitted and </a:t>
                      </a:r>
                      <a:r>
                        <a:rPr lang="en-US" sz="2200" b="1" dirty="0" smtClean="0">
                          <a:effectLst/>
                        </a:rPr>
                        <a:t>all answers</a:t>
                      </a:r>
                      <a:r>
                        <a:rPr lang="en-US" sz="2200" b="1" baseline="0" dirty="0" smtClean="0">
                          <a:effectLst/>
                        </a:rPr>
                        <a:t> </a:t>
                      </a:r>
                      <a:r>
                        <a:rPr lang="en-US" sz="2200" b="1" dirty="0" smtClean="0">
                          <a:effectLst/>
                        </a:rPr>
                        <a:t>are </a:t>
                      </a:r>
                      <a:r>
                        <a:rPr lang="en-US" sz="2200" b="1" dirty="0">
                          <a:effectLst/>
                        </a:rPr>
                        <a:t>accurate.</a:t>
                      </a:r>
                      <a:endParaRPr lang="en-US" sz="2200" b="1" dirty="0">
                        <a:effectLst/>
                        <a:latin typeface="Calibri"/>
                        <a:ea typeface="Times New Roman"/>
                        <a:cs typeface="Times New Roman"/>
                      </a:endParaRPr>
                    </a:p>
                  </a:txBody>
                  <a:tcPr marL="68580" marR="68580" marT="0" marB="0" anchor="ctr"/>
                </a:tc>
              </a:tr>
              <a:tr h="914400">
                <a:tc>
                  <a:txBody>
                    <a:bodyPr/>
                    <a:lstStyle/>
                    <a:p>
                      <a:pPr marL="0" marR="0" algn="ctr">
                        <a:lnSpc>
                          <a:spcPct val="115000"/>
                        </a:lnSpc>
                        <a:spcBef>
                          <a:spcPts val="0"/>
                        </a:spcBef>
                        <a:spcAft>
                          <a:spcPts val="0"/>
                        </a:spcAft>
                      </a:pPr>
                      <a:r>
                        <a:rPr lang="en-US" sz="2200" b="1" dirty="0">
                          <a:effectLst/>
                        </a:rPr>
                        <a:t>2</a:t>
                      </a:r>
                      <a:endParaRPr lang="en-US" sz="2200" b="1"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1000"/>
                        </a:spcAft>
                      </a:pPr>
                      <a:r>
                        <a:rPr lang="en-US" sz="2200" b="1" dirty="0" smtClean="0">
                          <a:effectLst/>
                        </a:rPr>
                        <a:t>Worksheet is </a:t>
                      </a:r>
                      <a:r>
                        <a:rPr lang="en-US" sz="2200" b="1" dirty="0">
                          <a:effectLst/>
                        </a:rPr>
                        <a:t>submitted but </a:t>
                      </a:r>
                      <a:r>
                        <a:rPr lang="en-US" sz="2200" b="1" dirty="0" smtClean="0">
                          <a:effectLst/>
                        </a:rPr>
                        <a:t>some elements</a:t>
                      </a:r>
                      <a:r>
                        <a:rPr lang="en-US" sz="2200" b="1" baseline="0" dirty="0" smtClean="0">
                          <a:effectLst/>
                        </a:rPr>
                        <a:t> are inaccurate</a:t>
                      </a:r>
                      <a:r>
                        <a:rPr lang="en-US" sz="2200" b="1" dirty="0" smtClean="0">
                          <a:effectLst/>
                        </a:rPr>
                        <a:t>.</a:t>
                      </a:r>
                      <a:endParaRPr lang="en-US" sz="2200" b="1" dirty="0">
                        <a:effectLst/>
                        <a:latin typeface="Calibri"/>
                        <a:ea typeface="Times New Roman"/>
                        <a:cs typeface="Times New Roman"/>
                      </a:endParaRPr>
                    </a:p>
                  </a:txBody>
                  <a:tcPr marL="68580" marR="68580" marT="0" marB="0" anchor="ctr"/>
                </a:tc>
              </a:tr>
              <a:tr h="734628">
                <a:tc>
                  <a:txBody>
                    <a:bodyPr/>
                    <a:lstStyle/>
                    <a:p>
                      <a:pPr marL="0" marR="0" algn="ctr">
                        <a:lnSpc>
                          <a:spcPct val="115000"/>
                        </a:lnSpc>
                        <a:spcBef>
                          <a:spcPts val="0"/>
                        </a:spcBef>
                        <a:spcAft>
                          <a:spcPts val="0"/>
                        </a:spcAft>
                      </a:pPr>
                      <a:r>
                        <a:rPr lang="en-US" sz="2200" b="1" dirty="0">
                          <a:effectLst/>
                        </a:rPr>
                        <a:t>1</a:t>
                      </a:r>
                      <a:endParaRPr lang="en-US" sz="2200" b="1"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1000"/>
                        </a:spcAft>
                      </a:pPr>
                      <a:r>
                        <a:rPr lang="en-US" sz="2200" b="1" dirty="0" smtClean="0">
                          <a:effectLst/>
                        </a:rPr>
                        <a:t>Worksheet</a:t>
                      </a:r>
                      <a:r>
                        <a:rPr lang="en-US" sz="2200" b="1" baseline="0" dirty="0" smtClean="0">
                          <a:effectLst/>
                        </a:rPr>
                        <a:t> is </a:t>
                      </a:r>
                      <a:r>
                        <a:rPr lang="en-US" sz="2200" b="1" dirty="0" smtClean="0">
                          <a:effectLst/>
                        </a:rPr>
                        <a:t> </a:t>
                      </a:r>
                      <a:r>
                        <a:rPr lang="en-US" sz="2200" b="1" dirty="0">
                          <a:effectLst/>
                        </a:rPr>
                        <a:t>submitted but </a:t>
                      </a:r>
                      <a:r>
                        <a:rPr lang="en-US" sz="2200" b="1" dirty="0" smtClean="0">
                          <a:effectLst/>
                        </a:rPr>
                        <a:t>is incomplete</a:t>
                      </a:r>
                      <a:r>
                        <a:rPr lang="en-US" sz="2200" b="1" dirty="0">
                          <a:effectLst/>
                        </a:rPr>
                        <a:t>.</a:t>
                      </a:r>
                      <a:endParaRPr lang="en-US" sz="2200" b="1" dirty="0">
                        <a:effectLst/>
                        <a:latin typeface="Calibri"/>
                        <a:ea typeface="Times New Roman"/>
                        <a:cs typeface="Times New Roman"/>
                      </a:endParaRPr>
                    </a:p>
                  </a:txBody>
                  <a:tcPr marL="68580" marR="68580" marT="0" marB="0" anchor="ctr"/>
                </a:tc>
              </a:tr>
              <a:tr h="914400">
                <a:tc>
                  <a:txBody>
                    <a:bodyPr/>
                    <a:lstStyle/>
                    <a:p>
                      <a:pPr marL="0" marR="0" algn="ctr">
                        <a:lnSpc>
                          <a:spcPct val="115000"/>
                        </a:lnSpc>
                        <a:spcBef>
                          <a:spcPts val="0"/>
                        </a:spcBef>
                        <a:spcAft>
                          <a:spcPts val="0"/>
                        </a:spcAft>
                      </a:pPr>
                      <a:r>
                        <a:rPr lang="en-US" sz="2200" b="1" dirty="0">
                          <a:effectLst/>
                        </a:rPr>
                        <a:t>0</a:t>
                      </a:r>
                      <a:endParaRPr lang="en-US" sz="2200" b="1"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1000"/>
                        </a:spcAft>
                      </a:pPr>
                      <a:r>
                        <a:rPr lang="en-US" sz="2200" b="1" dirty="0">
                          <a:effectLst/>
                        </a:rPr>
                        <a:t>Not turned in/not turned in on time</a:t>
                      </a:r>
                      <a:endParaRPr lang="en-US" sz="2200" b="1" dirty="0">
                        <a:effectLst/>
                        <a:latin typeface="Calibri"/>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436313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solidFill>
                  <a:schemeClr val="accent4"/>
                </a:solidFill>
              </a:rPr>
              <a:t>Activity 4: Psychological Research Methods</a:t>
            </a:r>
            <a:endParaRPr lang="en-US" b="1" dirty="0">
              <a:solidFill>
                <a:schemeClr val="accent4"/>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622586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400" b="1" dirty="0" smtClean="0">
                <a:solidFill>
                  <a:schemeClr val="accent4"/>
                </a:solidFill>
              </a:rPr>
              <a:t>Scientific Literacy in Psychology</a:t>
            </a:r>
            <a:endParaRPr lang="en-US" sz="4400" b="1" dirty="0">
              <a:solidFill>
                <a:schemeClr val="accent4"/>
              </a:solidFill>
            </a:endParaRPr>
          </a:p>
        </p:txBody>
      </p:sp>
      <p:sp>
        <p:nvSpPr>
          <p:cNvPr id="5" name="Content Placeholder 4"/>
          <p:cNvSpPr>
            <a:spLocks noGrp="1"/>
          </p:cNvSpPr>
          <p:nvPr>
            <p:ph idx="1"/>
          </p:nvPr>
        </p:nvSpPr>
        <p:spPr/>
        <p:txBody>
          <a:bodyPr>
            <a:normAutofit/>
          </a:bodyPr>
          <a:lstStyle/>
          <a:p>
            <a:pPr marL="0" indent="0">
              <a:buNone/>
            </a:pPr>
            <a:r>
              <a:rPr lang="en-US" sz="3200" b="1" u="sng" dirty="0" smtClean="0">
                <a:solidFill>
                  <a:schemeClr val="accent1"/>
                </a:solidFill>
              </a:rPr>
              <a:t>Student Learning Outcomes:</a:t>
            </a:r>
          </a:p>
          <a:p>
            <a:pPr lvl="0"/>
            <a:r>
              <a:rPr lang="en-US" dirty="0"/>
              <a:t>Describe the scientific method psychologists use to ask &amp; answer questions.</a:t>
            </a:r>
          </a:p>
          <a:p>
            <a:pPr lvl="0"/>
            <a:r>
              <a:rPr lang="en-US" dirty="0"/>
              <a:t>Distinguish among types of psychological research.</a:t>
            </a:r>
          </a:p>
        </p:txBody>
      </p:sp>
    </p:spTree>
    <p:extLst>
      <p:ext uri="{BB962C8B-B14F-4D97-AF65-F5344CB8AC3E}">
        <p14:creationId xmlns:p14="http://schemas.microsoft.com/office/powerpoint/2010/main" val="2946865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accent4"/>
                </a:solidFill>
              </a:rPr>
              <a:t>Scientific Literacy in Psychology</a:t>
            </a:r>
            <a:endParaRPr lang="en-US" sz="4400" b="1" dirty="0">
              <a:solidFill>
                <a:schemeClr val="accent4"/>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32012471"/>
              </p:ext>
            </p:extLst>
          </p:nvPr>
        </p:nvGraphicFramePr>
        <p:xfrm>
          <a:off x="0" y="1752600"/>
          <a:ext cx="91440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2767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graphicEl>
                                              <a:dgm id="{562FE001-1E70-4085-9890-1631840C5140}"/>
                                            </p:graphicEl>
                                          </p:spTgt>
                                        </p:tgtEl>
                                        <p:attrNameLst>
                                          <p:attrName>style.visibility</p:attrName>
                                        </p:attrNameLst>
                                      </p:cBhvr>
                                      <p:to>
                                        <p:strVal val="visible"/>
                                      </p:to>
                                    </p:set>
                                    <p:animEffect transition="in" filter="wheel(1)">
                                      <p:cBhvr>
                                        <p:cTn id="7" dur="1000"/>
                                        <p:tgtEl>
                                          <p:spTgt spid="6">
                                            <p:graphicEl>
                                              <a:dgm id="{562FE001-1E70-4085-9890-1631840C514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graphicEl>
                                              <a:dgm id="{C98223F3-51B4-477C-A38F-FAD26915DD22}"/>
                                            </p:graphicEl>
                                          </p:spTgt>
                                        </p:tgtEl>
                                        <p:attrNameLst>
                                          <p:attrName>style.visibility</p:attrName>
                                        </p:attrNameLst>
                                      </p:cBhvr>
                                      <p:to>
                                        <p:strVal val="visible"/>
                                      </p:to>
                                    </p:set>
                                    <p:animEffect transition="in" filter="wheel(1)">
                                      <p:cBhvr>
                                        <p:cTn id="12" dur="1000"/>
                                        <p:tgtEl>
                                          <p:spTgt spid="6">
                                            <p:graphicEl>
                                              <a:dgm id="{C98223F3-51B4-477C-A38F-FAD26915DD22}"/>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graphicEl>
                                              <a:dgm id="{1CEE24ED-ABFD-4DE0-AEBE-ED17795B5AB4}"/>
                                            </p:graphicEl>
                                          </p:spTgt>
                                        </p:tgtEl>
                                        <p:attrNameLst>
                                          <p:attrName>style.visibility</p:attrName>
                                        </p:attrNameLst>
                                      </p:cBhvr>
                                      <p:to>
                                        <p:strVal val="visible"/>
                                      </p:to>
                                    </p:set>
                                    <p:animEffect transition="in" filter="wheel(1)">
                                      <p:cBhvr>
                                        <p:cTn id="17" dur="1000"/>
                                        <p:tgtEl>
                                          <p:spTgt spid="6">
                                            <p:graphicEl>
                                              <a:dgm id="{1CEE24ED-ABFD-4DE0-AEBE-ED17795B5AB4}"/>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6">
                                            <p:graphicEl>
                                              <a:dgm id="{8C2424BA-D7CC-4D92-8C69-C736E01094F6}"/>
                                            </p:graphicEl>
                                          </p:spTgt>
                                        </p:tgtEl>
                                        <p:attrNameLst>
                                          <p:attrName>style.visibility</p:attrName>
                                        </p:attrNameLst>
                                      </p:cBhvr>
                                      <p:to>
                                        <p:strVal val="visible"/>
                                      </p:to>
                                    </p:set>
                                    <p:animEffect transition="in" filter="wheel(1)">
                                      <p:cBhvr>
                                        <p:cTn id="22" dur="1000"/>
                                        <p:tgtEl>
                                          <p:spTgt spid="6">
                                            <p:graphicEl>
                                              <a:dgm id="{8C2424BA-D7CC-4D92-8C69-C736E01094F6}"/>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6">
                                            <p:graphicEl>
                                              <a:dgm id="{60E43A14-2B5E-4C21-A09C-DC8D65ED2FE3}"/>
                                            </p:graphicEl>
                                          </p:spTgt>
                                        </p:tgtEl>
                                        <p:attrNameLst>
                                          <p:attrName>style.visibility</p:attrName>
                                        </p:attrNameLst>
                                      </p:cBhvr>
                                      <p:to>
                                        <p:strVal val="visible"/>
                                      </p:to>
                                    </p:set>
                                    <p:animEffect transition="in" filter="wheel(1)">
                                      <p:cBhvr>
                                        <p:cTn id="27" dur="1000"/>
                                        <p:tgtEl>
                                          <p:spTgt spid="6">
                                            <p:graphicEl>
                                              <a:dgm id="{60E43A14-2B5E-4C21-A09C-DC8D65ED2FE3}"/>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6">
                                            <p:graphicEl>
                                              <a:dgm id="{5B3B1C2F-07D4-4487-95FA-AAA5D9408097}"/>
                                            </p:graphicEl>
                                          </p:spTgt>
                                        </p:tgtEl>
                                        <p:attrNameLst>
                                          <p:attrName>style.visibility</p:attrName>
                                        </p:attrNameLst>
                                      </p:cBhvr>
                                      <p:to>
                                        <p:strVal val="visible"/>
                                      </p:to>
                                    </p:set>
                                    <p:animEffect transition="in" filter="wheel(1)">
                                      <p:cBhvr>
                                        <p:cTn id="32" dur="1000"/>
                                        <p:tgtEl>
                                          <p:spTgt spid="6">
                                            <p:graphicEl>
                                              <a:dgm id="{5B3B1C2F-07D4-4487-95FA-AAA5D940809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400" b="1" dirty="0" smtClean="0">
                <a:solidFill>
                  <a:schemeClr val="accent4"/>
                </a:solidFill>
              </a:rPr>
              <a:t>Research Methods</a:t>
            </a:r>
            <a:endParaRPr lang="en-US" sz="4400" b="1" dirty="0">
              <a:solidFill>
                <a:schemeClr val="accent4"/>
              </a:solidFill>
            </a:endParaRPr>
          </a:p>
        </p:txBody>
      </p:sp>
      <p:sp>
        <p:nvSpPr>
          <p:cNvPr id="5" name="Content Placeholder 4"/>
          <p:cNvSpPr>
            <a:spLocks noGrp="1"/>
          </p:cNvSpPr>
          <p:nvPr>
            <p:ph idx="1"/>
          </p:nvPr>
        </p:nvSpPr>
        <p:spPr/>
        <p:txBody>
          <a:bodyPr>
            <a:noAutofit/>
          </a:bodyPr>
          <a:lstStyle/>
          <a:p>
            <a:r>
              <a:rPr lang="en-US" sz="2800" dirty="0" smtClean="0"/>
              <a:t>Psychologists use a variety of research methods:</a:t>
            </a:r>
          </a:p>
          <a:p>
            <a:pPr lvl="1"/>
            <a:r>
              <a:rPr lang="en-US" sz="2800" dirty="0" smtClean="0"/>
              <a:t>Observation</a:t>
            </a:r>
          </a:p>
          <a:p>
            <a:pPr lvl="1"/>
            <a:r>
              <a:rPr lang="en-US" sz="2800" dirty="0" smtClean="0"/>
              <a:t>Experiment</a:t>
            </a:r>
          </a:p>
          <a:p>
            <a:pPr lvl="1"/>
            <a:r>
              <a:rPr lang="en-US" sz="2800" dirty="0" smtClean="0"/>
              <a:t>Survey</a:t>
            </a:r>
          </a:p>
          <a:p>
            <a:pPr lvl="1"/>
            <a:r>
              <a:rPr lang="en-US" sz="2800" dirty="0" smtClean="0"/>
              <a:t>Archival</a:t>
            </a:r>
          </a:p>
          <a:p>
            <a:pPr lvl="1"/>
            <a:r>
              <a:rPr lang="en-US" sz="2800" dirty="0" smtClean="0"/>
              <a:t>Qualitative</a:t>
            </a:r>
          </a:p>
        </p:txBody>
      </p:sp>
    </p:spTree>
    <p:extLst>
      <p:ext uri="{BB962C8B-B14F-4D97-AF65-F5344CB8AC3E}">
        <p14:creationId xmlns:p14="http://schemas.microsoft.com/office/powerpoint/2010/main" val="2855944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chemeClr val="accent4"/>
                </a:solidFill>
              </a:rPr>
              <a:t>“Parents </a:t>
            </a:r>
            <a:r>
              <a:rPr lang="en-US" sz="3600" b="1" dirty="0">
                <a:solidFill>
                  <a:schemeClr val="accent4"/>
                </a:solidFill>
              </a:rPr>
              <a:t>can play active role in making teens interested in math and science</a:t>
            </a:r>
            <a:r>
              <a:rPr lang="en-US" sz="3600" b="1" dirty="0" smtClean="0">
                <a:solidFill>
                  <a:schemeClr val="accent4"/>
                </a:solidFill>
              </a:rPr>
              <a:t>.”</a:t>
            </a:r>
            <a:endParaRPr lang="en-US" sz="3600" b="1" dirty="0">
              <a:solidFill>
                <a:schemeClr val="accent4"/>
              </a:solidFill>
            </a:endParaRPr>
          </a:p>
        </p:txBody>
      </p:sp>
      <p:sp>
        <p:nvSpPr>
          <p:cNvPr id="3" name="Content Placeholder 2"/>
          <p:cNvSpPr>
            <a:spLocks noGrp="1"/>
          </p:cNvSpPr>
          <p:nvPr>
            <p:ph idx="1"/>
          </p:nvPr>
        </p:nvSpPr>
        <p:spPr/>
        <p:txBody>
          <a:bodyPr>
            <a:normAutofit/>
          </a:bodyPr>
          <a:lstStyle/>
          <a:p>
            <a:r>
              <a:rPr lang="en-US" sz="2800" dirty="0" smtClean="0"/>
              <a:t>What </a:t>
            </a:r>
            <a:r>
              <a:rPr lang="en-US" sz="2800" dirty="0"/>
              <a:t>methodology was </a:t>
            </a:r>
            <a:r>
              <a:rPr lang="en-US" sz="2800" dirty="0" smtClean="0"/>
              <a:t>used?</a:t>
            </a:r>
            <a:endParaRPr lang="en-US" sz="2800" dirty="0"/>
          </a:p>
          <a:p>
            <a:r>
              <a:rPr lang="en-US" sz="2800" dirty="0" smtClean="0"/>
              <a:t>How </a:t>
            </a:r>
            <a:r>
              <a:rPr lang="en-US" sz="2800" dirty="0"/>
              <a:t>do you know this was the method the researchers used?</a:t>
            </a:r>
          </a:p>
          <a:p>
            <a:r>
              <a:rPr lang="en-US" sz="2800" dirty="0" smtClean="0"/>
              <a:t>How </a:t>
            </a:r>
            <a:r>
              <a:rPr lang="en-US" sz="2800" dirty="0"/>
              <a:t>could we answer the same research question using another research method? </a:t>
            </a:r>
          </a:p>
        </p:txBody>
      </p:sp>
    </p:spTree>
    <p:extLst>
      <p:ext uri="{BB962C8B-B14F-4D97-AF65-F5344CB8AC3E}">
        <p14:creationId xmlns:p14="http://schemas.microsoft.com/office/powerpoint/2010/main" val="6365066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accent4"/>
                </a:solidFill>
              </a:rPr>
              <a:t>Research Methods </a:t>
            </a:r>
            <a:endParaRPr lang="en-US" sz="4400" b="1" dirty="0">
              <a:solidFill>
                <a:schemeClr val="accent4"/>
              </a:solidFill>
            </a:endParaRPr>
          </a:p>
        </p:txBody>
      </p:sp>
      <p:sp>
        <p:nvSpPr>
          <p:cNvPr id="3" name="Content Placeholder 2"/>
          <p:cNvSpPr>
            <a:spLocks noGrp="1"/>
          </p:cNvSpPr>
          <p:nvPr>
            <p:ph idx="1"/>
          </p:nvPr>
        </p:nvSpPr>
        <p:spPr>
          <a:xfrm>
            <a:off x="612648" y="1524000"/>
            <a:ext cx="8153400" cy="4495800"/>
          </a:xfrm>
        </p:spPr>
        <p:txBody>
          <a:bodyPr>
            <a:noAutofit/>
          </a:bodyPr>
          <a:lstStyle/>
          <a:p>
            <a:pPr marL="342900" lvl="1" indent="-342900">
              <a:buFont typeface="Arial" pitchFamily="34" charset="0"/>
              <a:buChar char="•"/>
            </a:pPr>
            <a:r>
              <a:rPr lang="en-US" sz="2800" dirty="0"/>
              <a:t>Imagine you are a psychologist and you hypothesize that students who study with peers learn better than students who study individually. </a:t>
            </a:r>
          </a:p>
          <a:p>
            <a:r>
              <a:rPr lang="en-US" sz="2800" dirty="0" smtClean="0"/>
              <a:t>Design a study using the research method assigned to your group:</a:t>
            </a:r>
          </a:p>
          <a:p>
            <a:pPr marL="971550" lvl="1" indent="-514350">
              <a:buFont typeface="+mj-lt"/>
              <a:buAutoNum type="arabicPeriod"/>
            </a:pPr>
            <a:r>
              <a:rPr lang="en-US" sz="2800" dirty="0" smtClean="0"/>
              <a:t>Observation</a:t>
            </a:r>
          </a:p>
          <a:p>
            <a:pPr marL="971550" lvl="1" indent="-514350">
              <a:buFont typeface="+mj-lt"/>
              <a:buAutoNum type="arabicPeriod"/>
            </a:pPr>
            <a:r>
              <a:rPr lang="en-US" sz="2800" dirty="0" smtClean="0"/>
              <a:t>Experiment</a:t>
            </a:r>
          </a:p>
          <a:p>
            <a:pPr marL="971550" lvl="1" indent="-514350">
              <a:buFont typeface="+mj-lt"/>
              <a:buAutoNum type="arabicPeriod"/>
            </a:pPr>
            <a:r>
              <a:rPr lang="en-US" sz="2800" dirty="0" smtClean="0"/>
              <a:t>Survey</a:t>
            </a:r>
          </a:p>
          <a:p>
            <a:pPr marL="971550" lvl="1" indent="-514350">
              <a:buFont typeface="+mj-lt"/>
              <a:buAutoNum type="arabicPeriod"/>
            </a:pPr>
            <a:r>
              <a:rPr lang="en-US" sz="2800" dirty="0" smtClean="0"/>
              <a:t>Qualitative</a:t>
            </a:r>
          </a:p>
          <a:p>
            <a:endParaRPr lang="en-US" sz="2800" dirty="0"/>
          </a:p>
        </p:txBody>
      </p:sp>
    </p:spTree>
    <p:extLst>
      <p:ext uri="{BB962C8B-B14F-4D97-AF65-F5344CB8AC3E}">
        <p14:creationId xmlns:p14="http://schemas.microsoft.com/office/powerpoint/2010/main" val="1853017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accent4"/>
                </a:solidFill>
              </a:rPr>
              <a:t>Research Methods</a:t>
            </a:r>
            <a:endParaRPr lang="en-US" sz="4400" b="1" dirty="0">
              <a:solidFill>
                <a:schemeClr val="accent4"/>
              </a:solidFill>
            </a:endParaRPr>
          </a:p>
        </p:txBody>
      </p:sp>
      <p:sp>
        <p:nvSpPr>
          <p:cNvPr id="4" name="Text Placeholder 3"/>
          <p:cNvSpPr>
            <a:spLocks noGrp="1"/>
          </p:cNvSpPr>
          <p:nvPr>
            <p:ph idx="1"/>
          </p:nvPr>
        </p:nvSpPr>
        <p:spPr/>
        <p:txBody>
          <a:bodyPr>
            <a:noAutofit/>
          </a:bodyPr>
          <a:lstStyle/>
          <a:p>
            <a:r>
              <a:rPr lang="en-US" sz="2800" dirty="0" smtClean="0"/>
              <a:t>In your new groups, share your research design.</a:t>
            </a:r>
          </a:p>
          <a:p>
            <a:r>
              <a:rPr lang="en-US" sz="2800" dirty="0" smtClean="0"/>
              <a:t>After everyone has shared, discuss the strengths and weaknesses of each study.</a:t>
            </a:r>
          </a:p>
          <a:p>
            <a:r>
              <a:rPr lang="en-US" sz="2800" dirty="0" smtClean="0"/>
              <a:t>Decide on one study to propose as a group and be able to explain why you all chose that design.  </a:t>
            </a:r>
          </a:p>
          <a:p>
            <a:pPr lvl="1"/>
            <a:r>
              <a:rPr lang="en-US" sz="2800" dirty="0" smtClean="0"/>
              <a:t>You can change the study design if you’d like!</a:t>
            </a:r>
            <a:endParaRPr lang="en-US" sz="2800" dirty="0"/>
          </a:p>
        </p:txBody>
      </p:sp>
    </p:spTree>
    <p:extLst>
      <p:ext uri="{BB962C8B-B14F-4D97-AF65-F5344CB8AC3E}">
        <p14:creationId xmlns:p14="http://schemas.microsoft.com/office/powerpoint/2010/main" val="1330600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accent2"/>
                </a:solidFill>
              </a:rPr>
              <a:t>Scientific Literacy in Psychology</a:t>
            </a:r>
            <a:endParaRPr lang="en-US" sz="4400" b="1" dirty="0">
              <a:solidFill>
                <a:schemeClr val="accent2"/>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66217949"/>
              </p:ext>
            </p:extLst>
          </p:nvPr>
        </p:nvGraphicFramePr>
        <p:xfrm>
          <a:off x="0" y="1752600"/>
          <a:ext cx="91440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38317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graphicEl>
                                              <a:dgm id="{562FE001-1E70-4085-9890-1631840C5140}"/>
                                            </p:graphicEl>
                                          </p:spTgt>
                                        </p:tgtEl>
                                        <p:attrNameLst>
                                          <p:attrName>style.visibility</p:attrName>
                                        </p:attrNameLst>
                                      </p:cBhvr>
                                      <p:to>
                                        <p:strVal val="visible"/>
                                      </p:to>
                                    </p:set>
                                    <p:animEffect transition="in" filter="wheel(1)">
                                      <p:cBhvr>
                                        <p:cTn id="7" dur="1000"/>
                                        <p:tgtEl>
                                          <p:spTgt spid="6">
                                            <p:graphicEl>
                                              <a:dgm id="{562FE001-1E70-4085-9890-1631840C514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graphicEl>
                                              <a:dgm id="{C98223F3-51B4-477C-A38F-FAD26915DD22}"/>
                                            </p:graphicEl>
                                          </p:spTgt>
                                        </p:tgtEl>
                                        <p:attrNameLst>
                                          <p:attrName>style.visibility</p:attrName>
                                        </p:attrNameLst>
                                      </p:cBhvr>
                                      <p:to>
                                        <p:strVal val="visible"/>
                                      </p:to>
                                    </p:set>
                                    <p:animEffect transition="in" filter="wheel(1)">
                                      <p:cBhvr>
                                        <p:cTn id="12" dur="1000"/>
                                        <p:tgtEl>
                                          <p:spTgt spid="6">
                                            <p:graphicEl>
                                              <a:dgm id="{C98223F3-51B4-477C-A38F-FAD26915DD22}"/>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graphicEl>
                                              <a:dgm id="{1CEE24ED-ABFD-4DE0-AEBE-ED17795B5AB4}"/>
                                            </p:graphicEl>
                                          </p:spTgt>
                                        </p:tgtEl>
                                        <p:attrNameLst>
                                          <p:attrName>style.visibility</p:attrName>
                                        </p:attrNameLst>
                                      </p:cBhvr>
                                      <p:to>
                                        <p:strVal val="visible"/>
                                      </p:to>
                                    </p:set>
                                    <p:animEffect transition="in" filter="wheel(1)">
                                      <p:cBhvr>
                                        <p:cTn id="17" dur="1000"/>
                                        <p:tgtEl>
                                          <p:spTgt spid="6">
                                            <p:graphicEl>
                                              <a:dgm id="{1CEE24ED-ABFD-4DE0-AEBE-ED17795B5AB4}"/>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6">
                                            <p:graphicEl>
                                              <a:dgm id="{8C2424BA-D7CC-4D92-8C69-C736E01094F6}"/>
                                            </p:graphicEl>
                                          </p:spTgt>
                                        </p:tgtEl>
                                        <p:attrNameLst>
                                          <p:attrName>style.visibility</p:attrName>
                                        </p:attrNameLst>
                                      </p:cBhvr>
                                      <p:to>
                                        <p:strVal val="visible"/>
                                      </p:to>
                                    </p:set>
                                    <p:animEffect transition="in" filter="wheel(1)">
                                      <p:cBhvr>
                                        <p:cTn id="22" dur="1000"/>
                                        <p:tgtEl>
                                          <p:spTgt spid="6">
                                            <p:graphicEl>
                                              <a:dgm id="{8C2424BA-D7CC-4D92-8C69-C736E01094F6}"/>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6">
                                            <p:graphicEl>
                                              <a:dgm id="{60E43A14-2B5E-4C21-A09C-DC8D65ED2FE3}"/>
                                            </p:graphicEl>
                                          </p:spTgt>
                                        </p:tgtEl>
                                        <p:attrNameLst>
                                          <p:attrName>style.visibility</p:attrName>
                                        </p:attrNameLst>
                                      </p:cBhvr>
                                      <p:to>
                                        <p:strVal val="visible"/>
                                      </p:to>
                                    </p:set>
                                    <p:animEffect transition="in" filter="wheel(1)">
                                      <p:cBhvr>
                                        <p:cTn id="27" dur="1000"/>
                                        <p:tgtEl>
                                          <p:spTgt spid="6">
                                            <p:graphicEl>
                                              <a:dgm id="{60E43A14-2B5E-4C21-A09C-DC8D65ED2FE3}"/>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6">
                                            <p:graphicEl>
                                              <a:dgm id="{5B3B1C2F-07D4-4487-95FA-AAA5D9408097}"/>
                                            </p:graphicEl>
                                          </p:spTgt>
                                        </p:tgtEl>
                                        <p:attrNameLst>
                                          <p:attrName>style.visibility</p:attrName>
                                        </p:attrNameLst>
                                      </p:cBhvr>
                                      <p:to>
                                        <p:strVal val="visible"/>
                                      </p:to>
                                    </p:set>
                                    <p:animEffect transition="in" filter="wheel(1)">
                                      <p:cBhvr>
                                        <p:cTn id="32" dur="1000"/>
                                        <p:tgtEl>
                                          <p:spTgt spid="6">
                                            <p:graphicEl>
                                              <a:dgm id="{5B3B1C2F-07D4-4487-95FA-AAA5D940809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accent4"/>
                </a:solidFill>
              </a:rPr>
              <a:t>Research Methods</a:t>
            </a:r>
            <a:endParaRPr lang="en-US" sz="4400" b="1" dirty="0">
              <a:solidFill>
                <a:schemeClr val="accent4"/>
              </a:solidFill>
            </a:endParaRPr>
          </a:p>
        </p:txBody>
      </p:sp>
      <p:sp>
        <p:nvSpPr>
          <p:cNvPr id="3" name="Content Placeholder 2"/>
          <p:cNvSpPr>
            <a:spLocks noGrp="1"/>
          </p:cNvSpPr>
          <p:nvPr>
            <p:ph idx="1"/>
          </p:nvPr>
        </p:nvSpPr>
        <p:spPr>
          <a:xfrm>
            <a:off x="612648" y="1600200"/>
            <a:ext cx="8153400" cy="5257800"/>
          </a:xfrm>
        </p:spPr>
        <p:txBody>
          <a:bodyPr>
            <a:noAutofit/>
          </a:bodyPr>
          <a:lstStyle/>
          <a:p>
            <a:r>
              <a:rPr lang="en-US" sz="2800" dirty="0" smtClean="0"/>
              <a:t>Archival Study:</a:t>
            </a:r>
          </a:p>
          <a:p>
            <a:pPr lvl="1"/>
            <a:r>
              <a:rPr lang="en-US" sz="2800" dirty="0" smtClean="0"/>
              <a:t>Population: college students</a:t>
            </a:r>
          </a:p>
          <a:p>
            <a:pPr lvl="1"/>
            <a:r>
              <a:rPr lang="en-US" sz="2800" dirty="0" smtClean="0"/>
              <a:t>Sample: students at our university</a:t>
            </a:r>
          </a:p>
          <a:p>
            <a:pPr lvl="1"/>
            <a:r>
              <a:rPr lang="en-US" sz="2800" dirty="0" smtClean="0"/>
              <a:t>Archival data: </a:t>
            </a:r>
          </a:p>
          <a:p>
            <a:pPr lvl="2"/>
            <a:r>
              <a:rPr lang="en-US" sz="2700" dirty="0" smtClean="0"/>
              <a:t>Students’ responses to the CIRP survey (a survey first-year students take at orientation) </a:t>
            </a:r>
          </a:p>
          <a:p>
            <a:pPr lvl="2"/>
            <a:r>
              <a:rPr lang="en-US" sz="2700" dirty="0" smtClean="0"/>
              <a:t>Students’ responses to the university’s student survey (a survey all current students take each spring)</a:t>
            </a:r>
          </a:p>
          <a:p>
            <a:pPr lvl="2"/>
            <a:r>
              <a:rPr lang="en-US" sz="2700" dirty="0" smtClean="0"/>
              <a:t>Student GPAs</a:t>
            </a:r>
            <a:endParaRPr lang="en-US" sz="2700" dirty="0"/>
          </a:p>
        </p:txBody>
      </p:sp>
    </p:spTree>
    <p:extLst>
      <p:ext uri="{BB962C8B-B14F-4D97-AF65-F5344CB8AC3E}">
        <p14:creationId xmlns:p14="http://schemas.microsoft.com/office/powerpoint/2010/main" val="716368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25450"/>
            <a:ext cx="8153400" cy="869950"/>
          </a:xfrm>
        </p:spPr>
        <p:txBody>
          <a:bodyPr>
            <a:noAutofit/>
          </a:bodyPr>
          <a:lstStyle/>
          <a:p>
            <a:r>
              <a:rPr lang="en-US" sz="4400" b="1" dirty="0" smtClean="0">
                <a:solidFill>
                  <a:schemeClr val="accent4"/>
                </a:solidFill>
              </a:rPr>
              <a:t>Observational Studies</a:t>
            </a:r>
            <a:endParaRPr lang="en-US" sz="4400" b="1" dirty="0">
              <a:solidFill>
                <a:schemeClr val="accent4"/>
              </a:solidFill>
            </a:endParaRPr>
          </a:p>
        </p:txBody>
      </p:sp>
      <p:sp>
        <p:nvSpPr>
          <p:cNvPr id="4" name="Text Placeholder 3"/>
          <p:cNvSpPr>
            <a:spLocks noGrp="1"/>
          </p:cNvSpPr>
          <p:nvPr>
            <p:ph type="body" idx="1"/>
          </p:nvPr>
        </p:nvSpPr>
        <p:spPr>
          <a:xfrm>
            <a:off x="609600" y="1524000"/>
            <a:ext cx="3886200" cy="640080"/>
          </a:xfrm>
        </p:spPr>
        <p:txBody>
          <a:bodyPr>
            <a:noAutofit/>
          </a:bodyPr>
          <a:lstStyle/>
          <a:p>
            <a:r>
              <a:rPr lang="en-US" sz="4000" dirty="0" smtClean="0"/>
              <a:t>Strengths</a:t>
            </a:r>
            <a:endParaRPr lang="en-US" sz="4000" dirty="0"/>
          </a:p>
        </p:txBody>
      </p:sp>
      <p:sp>
        <p:nvSpPr>
          <p:cNvPr id="5" name="Content Placeholder 4"/>
          <p:cNvSpPr>
            <a:spLocks noGrp="1"/>
          </p:cNvSpPr>
          <p:nvPr>
            <p:ph sz="half" idx="2"/>
          </p:nvPr>
        </p:nvSpPr>
        <p:spPr>
          <a:xfrm>
            <a:off x="609600" y="2209800"/>
            <a:ext cx="3886200" cy="3581400"/>
          </a:xfrm>
        </p:spPr>
        <p:txBody>
          <a:bodyPr>
            <a:normAutofit/>
          </a:bodyPr>
          <a:lstStyle/>
          <a:p>
            <a:r>
              <a:rPr lang="en-US" dirty="0" smtClean="0"/>
              <a:t>Capture “real” behavior in “real” settings</a:t>
            </a:r>
          </a:p>
          <a:p>
            <a:endParaRPr lang="en-US" dirty="0" smtClean="0"/>
          </a:p>
          <a:p>
            <a:endParaRPr lang="en-US" dirty="0"/>
          </a:p>
        </p:txBody>
      </p:sp>
      <p:sp>
        <p:nvSpPr>
          <p:cNvPr id="6" name="Text Placeholder 5"/>
          <p:cNvSpPr>
            <a:spLocks noGrp="1"/>
          </p:cNvSpPr>
          <p:nvPr>
            <p:ph type="body" sz="quarter" idx="3"/>
          </p:nvPr>
        </p:nvSpPr>
        <p:spPr>
          <a:xfrm>
            <a:off x="4800600" y="1524000"/>
            <a:ext cx="3886200" cy="640080"/>
          </a:xfrm>
        </p:spPr>
        <p:txBody>
          <a:bodyPr>
            <a:noAutofit/>
          </a:bodyPr>
          <a:lstStyle/>
          <a:p>
            <a:r>
              <a:rPr lang="en-US" sz="4000" dirty="0" smtClean="0"/>
              <a:t>Weaknesses</a:t>
            </a:r>
            <a:endParaRPr lang="en-US" sz="4000" dirty="0"/>
          </a:p>
        </p:txBody>
      </p:sp>
      <p:sp>
        <p:nvSpPr>
          <p:cNvPr id="7" name="Content Placeholder 6"/>
          <p:cNvSpPr>
            <a:spLocks noGrp="1"/>
          </p:cNvSpPr>
          <p:nvPr>
            <p:ph sz="quarter" idx="4"/>
          </p:nvPr>
        </p:nvSpPr>
        <p:spPr>
          <a:xfrm>
            <a:off x="4572000" y="2209800"/>
            <a:ext cx="4572000" cy="3581400"/>
          </a:xfrm>
        </p:spPr>
        <p:txBody>
          <a:bodyPr>
            <a:noAutofit/>
          </a:bodyPr>
          <a:lstStyle/>
          <a:p>
            <a:r>
              <a:rPr lang="en-US" dirty="0" smtClean="0"/>
              <a:t>Time intensive</a:t>
            </a:r>
          </a:p>
          <a:p>
            <a:r>
              <a:rPr lang="en-US" dirty="0" smtClean="0"/>
              <a:t>Lack of control</a:t>
            </a:r>
          </a:p>
          <a:p>
            <a:r>
              <a:rPr lang="en-US" dirty="0" smtClean="0"/>
              <a:t>Participants you are observing may change their behavior (performance effect)</a:t>
            </a:r>
          </a:p>
          <a:p>
            <a:r>
              <a:rPr lang="en-US" dirty="0" smtClean="0"/>
              <a:t>Observer bias</a:t>
            </a:r>
          </a:p>
          <a:p>
            <a:r>
              <a:rPr lang="en-US" dirty="0" smtClean="0"/>
              <a:t>Cannot draw conclusions about cause &amp; effect relationships</a:t>
            </a:r>
          </a:p>
          <a:p>
            <a:endParaRPr lang="en-US" dirty="0"/>
          </a:p>
        </p:txBody>
      </p:sp>
    </p:spTree>
    <p:extLst>
      <p:ext uri="{BB962C8B-B14F-4D97-AF65-F5344CB8AC3E}">
        <p14:creationId xmlns:p14="http://schemas.microsoft.com/office/powerpoint/2010/main" val="2817656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500"/>
                                        <p:tgtEl>
                                          <p:spTgt spid="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Effect transition="in" filter="fade">
                                      <p:cBhvr>
                                        <p:cTn id="25" dur="500"/>
                                        <p:tgtEl>
                                          <p:spTgt spid="7">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xEl>
                                              <p:pRg st="2" end="2"/>
                                            </p:txEl>
                                          </p:spTgt>
                                        </p:tgtEl>
                                        <p:attrNameLst>
                                          <p:attrName>style.visibility</p:attrName>
                                        </p:attrNameLst>
                                      </p:cBhvr>
                                      <p:to>
                                        <p:strVal val="visible"/>
                                      </p:to>
                                    </p:set>
                                    <p:animEffect transition="in" filter="fade">
                                      <p:cBhvr>
                                        <p:cTn id="30" dur="500"/>
                                        <p:tgtEl>
                                          <p:spTgt spid="7">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animEffect transition="in" filter="fade">
                                      <p:cBhvr>
                                        <p:cTn id="35" dur="500"/>
                                        <p:tgtEl>
                                          <p:spTgt spid="7">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7">
                                            <p:txEl>
                                              <p:pRg st="4" end="4"/>
                                            </p:txEl>
                                          </p:spTgt>
                                        </p:tgtEl>
                                        <p:attrNameLst>
                                          <p:attrName>style.visibility</p:attrName>
                                        </p:attrNameLst>
                                      </p:cBhvr>
                                      <p:to>
                                        <p:strVal val="visible"/>
                                      </p:to>
                                    </p:set>
                                    <p:animEffect transition="in" filter="fade">
                                      <p:cBhvr>
                                        <p:cTn id="40"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p:bldP spid="6" grpId="0" animBg="1"/>
      <p:bldP spid="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accent4"/>
                </a:solidFill>
              </a:rPr>
              <a:t>Experimental Studies</a:t>
            </a:r>
            <a:endParaRPr lang="en-US" sz="4400" b="1" dirty="0">
              <a:solidFill>
                <a:schemeClr val="accent4"/>
              </a:solidFill>
            </a:endParaRPr>
          </a:p>
        </p:txBody>
      </p:sp>
      <p:sp>
        <p:nvSpPr>
          <p:cNvPr id="4" name="Text Placeholder 3"/>
          <p:cNvSpPr>
            <a:spLocks noGrp="1"/>
          </p:cNvSpPr>
          <p:nvPr>
            <p:ph type="body" idx="1"/>
          </p:nvPr>
        </p:nvSpPr>
        <p:spPr/>
        <p:txBody>
          <a:bodyPr>
            <a:normAutofit fontScale="92500" lnSpcReduction="10000"/>
          </a:bodyPr>
          <a:lstStyle/>
          <a:p>
            <a:r>
              <a:rPr lang="en-US" sz="4000" dirty="0" smtClean="0"/>
              <a:t>Strengths</a:t>
            </a:r>
            <a:endParaRPr lang="en-US" sz="4000" dirty="0"/>
          </a:p>
        </p:txBody>
      </p:sp>
      <p:sp>
        <p:nvSpPr>
          <p:cNvPr id="5" name="Content Placeholder 4"/>
          <p:cNvSpPr>
            <a:spLocks noGrp="1"/>
          </p:cNvSpPr>
          <p:nvPr>
            <p:ph sz="half" idx="2"/>
          </p:nvPr>
        </p:nvSpPr>
        <p:spPr/>
        <p:txBody>
          <a:bodyPr/>
          <a:lstStyle/>
          <a:p>
            <a:r>
              <a:rPr lang="en-US" dirty="0" smtClean="0"/>
              <a:t>Can draw conclusions about cause &amp; effect relationships</a:t>
            </a:r>
          </a:p>
          <a:p>
            <a:r>
              <a:rPr lang="en-US" dirty="0" smtClean="0"/>
              <a:t>Can control many variables so you can answer specific questions.</a:t>
            </a:r>
            <a:endParaRPr lang="en-US" dirty="0"/>
          </a:p>
        </p:txBody>
      </p:sp>
      <p:sp>
        <p:nvSpPr>
          <p:cNvPr id="6" name="Text Placeholder 5"/>
          <p:cNvSpPr>
            <a:spLocks noGrp="1"/>
          </p:cNvSpPr>
          <p:nvPr>
            <p:ph type="body" sz="quarter" idx="3"/>
          </p:nvPr>
        </p:nvSpPr>
        <p:spPr/>
        <p:txBody>
          <a:bodyPr>
            <a:noAutofit/>
          </a:bodyPr>
          <a:lstStyle/>
          <a:p>
            <a:r>
              <a:rPr lang="en-US" sz="4000" dirty="0" smtClean="0"/>
              <a:t>Weaknesses</a:t>
            </a:r>
            <a:endParaRPr lang="en-US" sz="4000" dirty="0"/>
          </a:p>
        </p:txBody>
      </p:sp>
      <p:sp>
        <p:nvSpPr>
          <p:cNvPr id="7" name="Content Placeholder 6"/>
          <p:cNvSpPr>
            <a:spLocks noGrp="1"/>
          </p:cNvSpPr>
          <p:nvPr>
            <p:ph sz="quarter" idx="4"/>
          </p:nvPr>
        </p:nvSpPr>
        <p:spPr/>
        <p:txBody>
          <a:bodyPr>
            <a:normAutofit/>
          </a:bodyPr>
          <a:lstStyle/>
          <a:p>
            <a:r>
              <a:rPr lang="en-US" dirty="0" smtClean="0"/>
              <a:t>Can be difficult to control all the variables that could influence the study</a:t>
            </a:r>
          </a:p>
          <a:p>
            <a:r>
              <a:rPr lang="en-US" dirty="0" smtClean="0"/>
              <a:t>Can be difficult to replicate “real world” conditions in a research lab</a:t>
            </a:r>
            <a:endParaRPr lang="en-US" dirty="0"/>
          </a:p>
        </p:txBody>
      </p:sp>
    </p:spTree>
    <p:extLst>
      <p:ext uri="{BB962C8B-B14F-4D97-AF65-F5344CB8AC3E}">
        <p14:creationId xmlns:p14="http://schemas.microsoft.com/office/powerpoint/2010/main" val="1839754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5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animBg="1"/>
      <p:bldP spid="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accent4"/>
                </a:solidFill>
              </a:rPr>
              <a:t>Survey Studies</a:t>
            </a:r>
            <a:endParaRPr lang="en-US" sz="4400" b="1" dirty="0">
              <a:solidFill>
                <a:schemeClr val="accent4"/>
              </a:solidFill>
            </a:endParaRPr>
          </a:p>
        </p:txBody>
      </p:sp>
      <p:sp>
        <p:nvSpPr>
          <p:cNvPr id="4" name="Text Placeholder 3"/>
          <p:cNvSpPr>
            <a:spLocks noGrp="1"/>
          </p:cNvSpPr>
          <p:nvPr>
            <p:ph type="body" idx="1"/>
          </p:nvPr>
        </p:nvSpPr>
        <p:spPr/>
        <p:txBody>
          <a:bodyPr>
            <a:normAutofit fontScale="92500" lnSpcReduction="10000"/>
          </a:bodyPr>
          <a:lstStyle/>
          <a:p>
            <a:r>
              <a:rPr lang="en-US" sz="4000" dirty="0" smtClean="0"/>
              <a:t>Strengths</a:t>
            </a:r>
            <a:endParaRPr lang="en-US" sz="4000" dirty="0"/>
          </a:p>
        </p:txBody>
      </p:sp>
      <p:sp>
        <p:nvSpPr>
          <p:cNvPr id="5" name="Content Placeholder 4"/>
          <p:cNvSpPr>
            <a:spLocks noGrp="1"/>
          </p:cNvSpPr>
          <p:nvPr>
            <p:ph sz="half" idx="2"/>
          </p:nvPr>
        </p:nvSpPr>
        <p:spPr/>
        <p:txBody>
          <a:bodyPr/>
          <a:lstStyle/>
          <a:p>
            <a:r>
              <a:rPr lang="en-US" dirty="0" smtClean="0"/>
              <a:t>Can collect a large sample of participants</a:t>
            </a:r>
          </a:p>
          <a:p>
            <a:r>
              <a:rPr lang="en-US" dirty="0" smtClean="0"/>
              <a:t>Can gather a large amount of information</a:t>
            </a:r>
            <a:endParaRPr lang="en-US" dirty="0"/>
          </a:p>
        </p:txBody>
      </p:sp>
      <p:sp>
        <p:nvSpPr>
          <p:cNvPr id="6" name="Text Placeholder 5"/>
          <p:cNvSpPr>
            <a:spLocks noGrp="1"/>
          </p:cNvSpPr>
          <p:nvPr>
            <p:ph type="body" sz="quarter" idx="3"/>
          </p:nvPr>
        </p:nvSpPr>
        <p:spPr/>
        <p:txBody>
          <a:bodyPr>
            <a:noAutofit/>
          </a:bodyPr>
          <a:lstStyle/>
          <a:p>
            <a:r>
              <a:rPr lang="en-US" sz="4000" dirty="0" smtClean="0"/>
              <a:t>Weaknesses</a:t>
            </a:r>
            <a:endParaRPr lang="en-US" sz="4000" dirty="0"/>
          </a:p>
        </p:txBody>
      </p:sp>
      <p:sp>
        <p:nvSpPr>
          <p:cNvPr id="7" name="Content Placeholder 6"/>
          <p:cNvSpPr>
            <a:spLocks noGrp="1"/>
          </p:cNvSpPr>
          <p:nvPr>
            <p:ph sz="quarter" idx="4"/>
          </p:nvPr>
        </p:nvSpPr>
        <p:spPr/>
        <p:txBody>
          <a:bodyPr/>
          <a:lstStyle/>
          <a:p>
            <a:r>
              <a:rPr lang="en-US" dirty="0" smtClean="0"/>
              <a:t>Relies upon self-report</a:t>
            </a:r>
          </a:p>
          <a:p>
            <a:r>
              <a:rPr lang="en-US" dirty="0" smtClean="0"/>
              <a:t>Cannot draw conclusions about cause &amp; effect relationships</a:t>
            </a:r>
          </a:p>
          <a:p>
            <a:r>
              <a:rPr lang="en-US" dirty="0" smtClean="0"/>
              <a:t>May be cohort effects</a:t>
            </a:r>
          </a:p>
          <a:p>
            <a:r>
              <a:rPr lang="en-US" dirty="0" smtClean="0"/>
              <a:t>May not capture all the variables involved</a:t>
            </a:r>
            <a:endParaRPr lang="en-US" dirty="0"/>
          </a:p>
        </p:txBody>
      </p:sp>
    </p:spTree>
    <p:extLst>
      <p:ext uri="{BB962C8B-B14F-4D97-AF65-F5344CB8AC3E}">
        <p14:creationId xmlns:p14="http://schemas.microsoft.com/office/powerpoint/2010/main" val="3741985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5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5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2" end="2"/>
                                            </p:txEl>
                                          </p:spTgt>
                                        </p:tgtEl>
                                        <p:attrNameLst>
                                          <p:attrName>style.visibility</p:attrName>
                                        </p:attrNameLst>
                                      </p:cBhvr>
                                      <p:to>
                                        <p:strVal val="visible"/>
                                      </p:to>
                                    </p:set>
                                    <p:animEffect transition="in" filter="fade">
                                      <p:cBhvr>
                                        <p:cTn id="32" dur="500"/>
                                        <p:tgtEl>
                                          <p:spTgt spid="7">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3" end="3"/>
                                            </p:txEl>
                                          </p:spTgt>
                                        </p:tgtEl>
                                        <p:attrNameLst>
                                          <p:attrName>style.visibility</p:attrName>
                                        </p:attrNameLst>
                                      </p:cBhvr>
                                      <p:to>
                                        <p:strVal val="visible"/>
                                      </p:to>
                                    </p:set>
                                    <p:animEffect transition="in" filter="fade">
                                      <p:cBhvr>
                                        <p:cTn id="3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animBg="1"/>
      <p:bldP spid="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accent4"/>
                </a:solidFill>
              </a:rPr>
              <a:t>Archival Studies</a:t>
            </a:r>
            <a:endParaRPr lang="en-US" sz="4400" b="1" dirty="0">
              <a:solidFill>
                <a:schemeClr val="accent4"/>
              </a:solidFill>
            </a:endParaRPr>
          </a:p>
        </p:txBody>
      </p:sp>
      <p:sp>
        <p:nvSpPr>
          <p:cNvPr id="4" name="Text Placeholder 3"/>
          <p:cNvSpPr>
            <a:spLocks noGrp="1"/>
          </p:cNvSpPr>
          <p:nvPr>
            <p:ph type="body" idx="1"/>
          </p:nvPr>
        </p:nvSpPr>
        <p:spPr/>
        <p:txBody>
          <a:bodyPr>
            <a:normAutofit fontScale="92500" lnSpcReduction="10000"/>
          </a:bodyPr>
          <a:lstStyle/>
          <a:p>
            <a:r>
              <a:rPr lang="en-US" sz="4000" dirty="0" smtClean="0"/>
              <a:t>Strengths</a:t>
            </a:r>
            <a:endParaRPr lang="en-US" sz="4000" dirty="0"/>
          </a:p>
        </p:txBody>
      </p:sp>
      <p:sp>
        <p:nvSpPr>
          <p:cNvPr id="5" name="Content Placeholder 4"/>
          <p:cNvSpPr>
            <a:spLocks noGrp="1"/>
          </p:cNvSpPr>
          <p:nvPr>
            <p:ph sz="half" idx="2"/>
          </p:nvPr>
        </p:nvSpPr>
        <p:spPr/>
        <p:txBody>
          <a:bodyPr/>
          <a:lstStyle/>
          <a:p>
            <a:r>
              <a:rPr lang="en-US" dirty="0" smtClean="0"/>
              <a:t>Inexpensive</a:t>
            </a:r>
          </a:p>
          <a:p>
            <a:r>
              <a:rPr lang="en-US" dirty="0" smtClean="0"/>
              <a:t>Data are already collected</a:t>
            </a:r>
          </a:p>
          <a:p>
            <a:r>
              <a:rPr lang="en-US" dirty="0" smtClean="0"/>
              <a:t>Datasets may include a wide array of variables</a:t>
            </a:r>
          </a:p>
          <a:p>
            <a:r>
              <a:rPr lang="en-US" dirty="0" smtClean="0"/>
              <a:t>Samples may be:</a:t>
            </a:r>
          </a:p>
          <a:p>
            <a:pPr lvl="1"/>
            <a:r>
              <a:rPr lang="en-US" dirty="0" smtClean="0"/>
              <a:t>Large</a:t>
            </a:r>
          </a:p>
          <a:p>
            <a:pPr lvl="1"/>
            <a:r>
              <a:rPr lang="en-US" dirty="0" smtClean="0"/>
              <a:t>Longitudinal</a:t>
            </a:r>
          </a:p>
          <a:p>
            <a:pPr lvl="1"/>
            <a:r>
              <a:rPr lang="en-US" dirty="0" smtClean="0"/>
              <a:t>Representative</a:t>
            </a:r>
          </a:p>
          <a:p>
            <a:endParaRPr lang="en-US" dirty="0"/>
          </a:p>
        </p:txBody>
      </p:sp>
      <p:sp>
        <p:nvSpPr>
          <p:cNvPr id="6" name="Text Placeholder 5"/>
          <p:cNvSpPr>
            <a:spLocks noGrp="1"/>
          </p:cNvSpPr>
          <p:nvPr>
            <p:ph type="body" sz="quarter" idx="3"/>
          </p:nvPr>
        </p:nvSpPr>
        <p:spPr/>
        <p:txBody>
          <a:bodyPr>
            <a:noAutofit/>
          </a:bodyPr>
          <a:lstStyle/>
          <a:p>
            <a:r>
              <a:rPr lang="en-US" sz="4000" dirty="0" smtClean="0"/>
              <a:t>Weaknesses</a:t>
            </a:r>
            <a:endParaRPr lang="en-US" sz="4000" dirty="0"/>
          </a:p>
        </p:txBody>
      </p:sp>
      <p:sp>
        <p:nvSpPr>
          <p:cNvPr id="7" name="Content Placeholder 6"/>
          <p:cNvSpPr>
            <a:spLocks noGrp="1"/>
          </p:cNvSpPr>
          <p:nvPr>
            <p:ph sz="quarter" idx="4"/>
          </p:nvPr>
        </p:nvSpPr>
        <p:spPr/>
        <p:txBody>
          <a:bodyPr>
            <a:normAutofit lnSpcReduction="10000"/>
          </a:bodyPr>
          <a:lstStyle/>
          <a:p>
            <a:r>
              <a:rPr lang="en-US" dirty="0" smtClean="0"/>
              <a:t>Must rely upon the integrity of others’ data collection, storage and retrieval</a:t>
            </a:r>
          </a:p>
          <a:p>
            <a:r>
              <a:rPr lang="en-US" dirty="0" smtClean="0"/>
              <a:t>Cannot draw conclusions about cause &amp; effect relationships</a:t>
            </a:r>
          </a:p>
          <a:p>
            <a:r>
              <a:rPr lang="en-US" dirty="0" smtClean="0"/>
              <a:t>Often have to “make do” with the questions others asked</a:t>
            </a:r>
          </a:p>
          <a:p>
            <a:r>
              <a:rPr lang="en-US" dirty="0" smtClean="0"/>
              <a:t>Potential cohort effects.</a:t>
            </a:r>
            <a:endParaRPr lang="en-US" dirty="0"/>
          </a:p>
        </p:txBody>
      </p:sp>
    </p:spTree>
    <p:extLst>
      <p:ext uri="{BB962C8B-B14F-4D97-AF65-F5344CB8AC3E}">
        <p14:creationId xmlns:p14="http://schemas.microsoft.com/office/powerpoint/2010/main" val="790722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solidFill>
                  <a:schemeClr val="accent4"/>
                </a:solidFill>
              </a:rPr>
              <a:t>Qualitative Studies</a:t>
            </a:r>
            <a:endParaRPr lang="en-US" sz="4800" b="1" dirty="0">
              <a:solidFill>
                <a:schemeClr val="accent4"/>
              </a:solidFill>
            </a:endParaRPr>
          </a:p>
        </p:txBody>
      </p:sp>
      <p:sp>
        <p:nvSpPr>
          <p:cNvPr id="4" name="Text Placeholder 3"/>
          <p:cNvSpPr>
            <a:spLocks noGrp="1"/>
          </p:cNvSpPr>
          <p:nvPr>
            <p:ph type="body" idx="1"/>
          </p:nvPr>
        </p:nvSpPr>
        <p:spPr/>
        <p:txBody>
          <a:bodyPr>
            <a:normAutofit fontScale="92500" lnSpcReduction="10000"/>
          </a:bodyPr>
          <a:lstStyle/>
          <a:p>
            <a:r>
              <a:rPr lang="en-US" sz="4000" dirty="0" smtClean="0"/>
              <a:t>Strengths</a:t>
            </a:r>
            <a:endParaRPr lang="en-US" sz="4000" dirty="0"/>
          </a:p>
        </p:txBody>
      </p:sp>
      <p:sp>
        <p:nvSpPr>
          <p:cNvPr id="5" name="Content Placeholder 4"/>
          <p:cNvSpPr>
            <a:spLocks noGrp="1"/>
          </p:cNvSpPr>
          <p:nvPr>
            <p:ph sz="half" idx="2"/>
          </p:nvPr>
        </p:nvSpPr>
        <p:spPr/>
        <p:txBody>
          <a:bodyPr/>
          <a:lstStyle/>
          <a:p>
            <a:r>
              <a:rPr lang="en-US" dirty="0" smtClean="0"/>
              <a:t>Capture the participant’s experience </a:t>
            </a:r>
          </a:p>
          <a:p>
            <a:r>
              <a:rPr lang="en-US" dirty="0" smtClean="0"/>
              <a:t>Gain an in-depth understanding of the topic</a:t>
            </a:r>
            <a:endParaRPr lang="en-US" dirty="0"/>
          </a:p>
        </p:txBody>
      </p:sp>
      <p:sp>
        <p:nvSpPr>
          <p:cNvPr id="6" name="Text Placeholder 5"/>
          <p:cNvSpPr>
            <a:spLocks noGrp="1"/>
          </p:cNvSpPr>
          <p:nvPr>
            <p:ph type="body" sz="quarter" idx="3"/>
          </p:nvPr>
        </p:nvSpPr>
        <p:spPr/>
        <p:txBody>
          <a:bodyPr>
            <a:noAutofit/>
          </a:bodyPr>
          <a:lstStyle/>
          <a:p>
            <a:r>
              <a:rPr lang="en-US" sz="4000" dirty="0" smtClean="0"/>
              <a:t>Weaknesses</a:t>
            </a:r>
            <a:endParaRPr lang="en-US" sz="4000" dirty="0"/>
          </a:p>
        </p:txBody>
      </p:sp>
      <p:sp>
        <p:nvSpPr>
          <p:cNvPr id="7" name="Content Placeholder 6"/>
          <p:cNvSpPr>
            <a:spLocks noGrp="1"/>
          </p:cNvSpPr>
          <p:nvPr>
            <p:ph sz="quarter" idx="4"/>
          </p:nvPr>
        </p:nvSpPr>
        <p:spPr/>
        <p:txBody>
          <a:bodyPr>
            <a:normAutofit/>
          </a:bodyPr>
          <a:lstStyle/>
          <a:p>
            <a:r>
              <a:rPr lang="en-US" dirty="0" smtClean="0"/>
              <a:t>Time intensive</a:t>
            </a:r>
          </a:p>
          <a:p>
            <a:r>
              <a:rPr lang="en-US" dirty="0" smtClean="0"/>
              <a:t>Can only collect a small sample of participants</a:t>
            </a:r>
          </a:p>
          <a:p>
            <a:r>
              <a:rPr lang="en-US" dirty="0" smtClean="0"/>
              <a:t>Cannot draw conclusions about cause &amp; effect relationships</a:t>
            </a:r>
          </a:p>
          <a:p>
            <a:endParaRPr lang="en-US" dirty="0"/>
          </a:p>
        </p:txBody>
      </p:sp>
    </p:spTree>
    <p:extLst>
      <p:ext uri="{BB962C8B-B14F-4D97-AF65-F5344CB8AC3E}">
        <p14:creationId xmlns:p14="http://schemas.microsoft.com/office/powerpoint/2010/main" val="1904724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5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5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2" end="2"/>
                                            </p:txEl>
                                          </p:spTgt>
                                        </p:tgtEl>
                                        <p:attrNameLst>
                                          <p:attrName>style.visibility</p:attrName>
                                        </p:attrNameLst>
                                      </p:cBhvr>
                                      <p:to>
                                        <p:strVal val="visible"/>
                                      </p:to>
                                    </p:set>
                                    <p:animEffect transition="in" filter="fade">
                                      <p:cBhvr>
                                        <p:cTn id="3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animBg="1"/>
      <p:bldP spid="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4"/>
                </a:solidFill>
              </a:rPr>
              <a:t>Assignment: </a:t>
            </a:r>
            <a:endParaRPr lang="en-US" b="1" dirty="0">
              <a:solidFill>
                <a:schemeClr val="accent4"/>
              </a:solidFill>
            </a:endParaRPr>
          </a:p>
        </p:txBody>
      </p:sp>
      <p:sp>
        <p:nvSpPr>
          <p:cNvPr id="7" name="Content Placeholder 6"/>
          <p:cNvSpPr>
            <a:spLocks noGrp="1"/>
          </p:cNvSpPr>
          <p:nvPr>
            <p:ph idx="1"/>
          </p:nvPr>
        </p:nvSpPr>
        <p:spPr/>
        <p:txBody>
          <a:bodyPr>
            <a:noAutofit/>
          </a:bodyPr>
          <a:lstStyle/>
          <a:p>
            <a:r>
              <a:rPr lang="en-US" sz="2800" dirty="0" smtClean="0"/>
              <a:t>Read the assigned article</a:t>
            </a:r>
          </a:p>
          <a:p>
            <a:r>
              <a:rPr lang="en-US" sz="2800" dirty="0" smtClean="0"/>
              <a:t>Complete </a:t>
            </a:r>
            <a:r>
              <a:rPr lang="en-US" sz="2800" dirty="0"/>
              <a:t>Analyzing Research Methods in Media Reports of Psychological </a:t>
            </a:r>
            <a:r>
              <a:rPr lang="en-US" sz="2800" dirty="0" smtClean="0"/>
              <a:t>Research worksheet</a:t>
            </a:r>
            <a:r>
              <a:rPr lang="en-US" sz="2800" i="1" dirty="0" smtClean="0"/>
              <a:t>.</a:t>
            </a:r>
            <a:endParaRPr lang="en-US" sz="2800" i="1" dirty="0"/>
          </a:p>
        </p:txBody>
      </p:sp>
    </p:spTree>
    <p:extLst>
      <p:ext uri="{BB962C8B-B14F-4D97-AF65-F5344CB8AC3E}">
        <p14:creationId xmlns:p14="http://schemas.microsoft.com/office/powerpoint/2010/main" val="267824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1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84573"/>
            <a:ext cx="8260672" cy="1039427"/>
          </a:xfrm>
        </p:spPr>
        <p:txBody>
          <a:bodyPr>
            <a:normAutofit/>
          </a:bodyPr>
          <a:lstStyle/>
          <a:p>
            <a:r>
              <a:rPr lang="en-US" b="1" dirty="0" smtClean="0">
                <a:solidFill>
                  <a:schemeClr val="accent4"/>
                </a:solidFill>
              </a:rPr>
              <a:t>Assignment</a:t>
            </a:r>
            <a:endParaRPr lang="en-US" dirty="0">
              <a:solidFill>
                <a:schemeClr val="accent4"/>
              </a:solidFill>
            </a:endParaRPr>
          </a:p>
        </p:txBody>
      </p:sp>
      <p:sp>
        <p:nvSpPr>
          <p:cNvPr id="7" name="Content Placeholder 6"/>
          <p:cNvSpPr>
            <a:spLocks noGrp="1"/>
          </p:cNvSpPr>
          <p:nvPr>
            <p:ph idx="1"/>
          </p:nvPr>
        </p:nvSpPr>
        <p:spPr>
          <a:xfrm>
            <a:off x="457200" y="1572828"/>
            <a:ext cx="8229600" cy="4373563"/>
          </a:xfrm>
        </p:spPr>
        <p:txBody>
          <a:bodyPr/>
          <a:lstStyle/>
          <a:p>
            <a:pPr marL="114300" indent="0">
              <a:buNone/>
            </a:pPr>
            <a:r>
              <a:rPr lang="en-US" b="1" dirty="0" smtClean="0"/>
              <a:t>Grading:</a:t>
            </a:r>
          </a:p>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532549208"/>
              </p:ext>
            </p:extLst>
          </p:nvPr>
        </p:nvGraphicFramePr>
        <p:xfrm>
          <a:off x="609600" y="2286000"/>
          <a:ext cx="8382000" cy="3886200"/>
        </p:xfrm>
        <a:graphic>
          <a:graphicData uri="http://schemas.openxmlformats.org/drawingml/2006/table">
            <a:tbl>
              <a:tblPr firstRow="1" firstCol="1" bandRow="1">
                <a:tableStyleId>{5C22544A-7EE6-4342-B048-85BDC9FD1C3A}</a:tableStyleId>
              </a:tblPr>
              <a:tblGrid>
                <a:gridCol w="957943"/>
                <a:gridCol w="7424057"/>
              </a:tblGrid>
              <a:tr h="490895">
                <a:tc>
                  <a:txBody>
                    <a:bodyPr/>
                    <a:lstStyle/>
                    <a:p>
                      <a:pPr marL="0" marR="0" algn="ctr">
                        <a:lnSpc>
                          <a:spcPct val="115000"/>
                        </a:lnSpc>
                        <a:spcBef>
                          <a:spcPts val="0"/>
                        </a:spcBef>
                        <a:spcAft>
                          <a:spcPts val="0"/>
                        </a:spcAft>
                      </a:pPr>
                      <a:r>
                        <a:rPr lang="en-US" sz="2000" b="1" dirty="0">
                          <a:effectLst/>
                        </a:rPr>
                        <a:t>Points</a:t>
                      </a:r>
                      <a:endParaRPr lang="en-US" sz="2000" b="1"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1000"/>
                        </a:spcAft>
                      </a:pPr>
                      <a:r>
                        <a:rPr lang="en-US" sz="2800" b="1" dirty="0">
                          <a:effectLst/>
                        </a:rPr>
                        <a:t>Quality of Assignment</a:t>
                      </a:r>
                      <a:endParaRPr lang="en-US" sz="2800" b="1" dirty="0">
                        <a:effectLst/>
                        <a:latin typeface="Calibri"/>
                        <a:ea typeface="Times New Roman"/>
                        <a:cs typeface="Times New Roman"/>
                      </a:endParaRPr>
                    </a:p>
                  </a:txBody>
                  <a:tcPr marL="68580" marR="68580" marT="0" marB="0" anchor="ctr"/>
                </a:tc>
              </a:tr>
              <a:tr h="831877">
                <a:tc>
                  <a:txBody>
                    <a:bodyPr/>
                    <a:lstStyle/>
                    <a:p>
                      <a:pPr marL="0" marR="0" algn="ctr">
                        <a:lnSpc>
                          <a:spcPct val="115000"/>
                        </a:lnSpc>
                        <a:spcBef>
                          <a:spcPts val="0"/>
                        </a:spcBef>
                        <a:spcAft>
                          <a:spcPts val="0"/>
                        </a:spcAft>
                      </a:pPr>
                      <a:r>
                        <a:rPr lang="en-US" sz="2200" b="1" dirty="0">
                          <a:effectLst/>
                        </a:rPr>
                        <a:t>3</a:t>
                      </a:r>
                      <a:endParaRPr lang="en-US" sz="2200" b="1"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1000"/>
                        </a:spcAft>
                      </a:pPr>
                      <a:r>
                        <a:rPr lang="en-US" sz="2200" b="1" dirty="0" smtClean="0">
                          <a:effectLst/>
                        </a:rPr>
                        <a:t>Worksheet is </a:t>
                      </a:r>
                      <a:r>
                        <a:rPr lang="en-US" sz="2200" b="1" dirty="0">
                          <a:effectLst/>
                        </a:rPr>
                        <a:t>submitted and </a:t>
                      </a:r>
                      <a:r>
                        <a:rPr lang="en-US" sz="2200" b="1" dirty="0" smtClean="0">
                          <a:effectLst/>
                        </a:rPr>
                        <a:t>all answers</a:t>
                      </a:r>
                      <a:r>
                        <a:rPr lang="en-US" sz="2200" b="1" baseline="0" dirty="0" smtClean="0">
                          <a:effectLst/>
                        </a:rPr>
                        <a:t> </a:t>
                      </a:r>
                      <a:r>
                        <a:rPr lang="en-US" sz="2200" b="1" dirty="0" smtClean="0">
                          <a:effectLst/>
                        </a:rPr>
                        <a:t>are </a:t>
                      </a:r>
                      <a:r>
                        <a:rPr lang="en-US" sz="2200" b="1" dirty="0">
                          <a:effectLst/>
                        </a:rPr>
                        <a:t>accurate.</a:t>
                      </a:r>
                      <a:endParaRPr lang="en-US" sz="2200" b="1" dirty="0">
                        <a:effectLst/>
                        <a:latin typeface="Calibri"/>
                        <a:ea typeface="Times New Roman"/>
                        <a:cs typeface="Times New Roman"/>
                      </a:endParaRPr>
                    </a:p>
                  </a:txBody>
                  <a:tcPr marL="68580" marR="68580" marT="0" marB="0" anchor="ctr"/>
                </a:tc>
              </a:tr>
              <a:tr h="914400">
                <a:tc>
                  <a:txBody>
                    <a:bodyPr/>
                    <a:lstStyle/>
                    <a:p>
                      <a:pPr marL="0" marR="0" algn="ctr">
                        <a:lnSpc>
                          <a:spcPct val="115000"/>
                        </a:lnSpc>
                        <a:spcBef>
                          <a:spcPts val="0"/>
                        </a:spcBef>
                        <a:spcAft>
                          <a:spcPts val="0"/>
                        </a:spcAft>
                      </a:pPr>
                      <a:r>
                        <a:rPr lang="en-US" sz="2200" b="1" dirty="0">
                          <a:effectLst/>
                        </a:rPr>
                        <a:t>2</a:t>
                      </a:r>
                      <a:endParaRPr lang="en-US" sz="2200" b="1"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1000"/>
                        </a:spcAft>
                      </a:pPr>
                      <a:r>
                        <a:rPr lang="en-US" sz="2200" b="1" dirty="0" smtClean="0">
                          <a:effectLst/>
                        </a:rPr>
                        <a:t>Worksheet is </a:t>
                      </a:r>
                      <a:r>
                        <a:rPr lang="en-US" sz="2200" b="1" dirty="0">
                          <a:effectLst/>
                        </a:rPr>
                        <a:t>submitted but </a:t>
                      </a:r>
                      <a:r>
                        <a:rPr lang="en-US" sz="2200" b="1" dirty="0" smtClean="0">
                          <a:effectLst/>
                        </a:rPr>
                        <a:t>some elements</a:t>
                      </a:r>
                      <a:r>
                        <a:rPr lang="en-US" sz="2200" b="1" baseline="0" dirty="0" smtClean="0">
                          <a:effectLst/>
                        </a:rPr>
                        <a:t> are inaccurate</a:t>
                      </a:r>
                      <a:r>
                        <a:rPr lang="en-US" sz="2200" b="1" dirty="0" smtClean="0">
                          <a:effectLst/>
                        </a:rPr>
                        <a:t>.</a:t>
                      </a:r>
                      <a:endParaRPr lang="en-US" sz="2200" b="1" dirty="0">
                        <a:effectLst/>
                        <a:latin typeface="Calibri"/>
                        <a:ea typeface="Times New Roman"/>
                        <a:cs typeface="Times New Roman"/>
                      </a:endParaRPr>
                    </a:p>
                  </a:txBody>
                  <a:tcPr marL="68580" marR="68580" marT="0" marB="0" anchor="ctr"/>
                </a:tc>
              </a:tr>
              <a:tr h="734628">
                <a:tc>
                  <a:txBody>
                    <a:bodyPr/>
                    <a:lstStyle/>
                    <a:p>
                      <a:pPr marL="0" marR="0" algn="ctr">
                        <a:lnSpc>
                          <a:spcPct val="115000"/>
                        </a:lnSpc>
                        <a:spcBef>
                          <a:spcPts val="0"/>
                        </a:spcBef>
                        <a:spcAft>
                          <a:spcPts val="0"/>
                        </a:spcAft>
                      </a:pPr>
                      <a:r>
                        <a:rPr lang="en-US" sz="2200" b="1" dirty="0">
                          <a:effectLst/>
                        </a:rPr>
                        <a:t>1</a:t>
                      </a:r>
                      <a:endParaRPr lang="en-US" sz="2200" b="1"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1000"/>
                        </a:spcAft>
                      </a:pPr>
                      <a:r>
                        <a:rPr lang="en-US" sz="2200" b="1" dirty="0" smtClean="0">
                          <a:effectLst/>
                        </a:rPr>
                        <a:t>Worksheet</a:t>
                      </a:r>
                      <a:r>
                        <a:rPr lang="en-US" sz="2200" b="1" baseline="0" dirty="0" smtClean="0">
                          <a:effectLst/>
                        </a:rPr>
                        <a:t> is </a:t>
                      </a:r>
                      <a:r>
                        <a:rPr lang="en-US" sz="2200" b="1" dirty="0" smtClean="0">
                          <a:effectLst/>
                        </a:rPr>
                        <a:t> </a:t>
                      </a:r>
                      <a:r>
                        <a:rPr lang="en-US" sz="2200" b="1" dirty="0">
                          <a:effectLst/>
                        </a:rPr>
                        <a:t>submitted but </a:t>
                      </a:r>
                      <a:r>
                        <a:rPr lang="en-US" sz="2200" b="1" dirty="0" smtClean="0">
                          <a:effectLst/>
                        </a:rPr>
                        <a:t>is incomplete</a:t>
                      </a:r>
                      <a:r>
                        <a:rPr lang="en-US" sz="2200" b="1" dirty="0">
                          <a:effectLst/>
                        </a:rPr>
                        <a:t>.</a:t>
                      </a:r>
                      <a:endParaRPr lang="en-US" sz="2200" b="1" dirty="0">
                        <a:effectLst/>
                        <a:latin typeface="Calibri"/>
                        <a:ea typeface="Times New Roman"/>
                        <a:cs typeface="Times New Roman"/>
                      </a:endParaRPr>
                    </a:p>
                  </a:txBody>
                  <a:tcPr marL="68580" marR="68580" marT="0" marB="0" anchor="ctr"/>
                </a:tc>
              </a:tr>
              <a:tr h="914400">
                <a:tc>
                  <a:txBody>
                    <a:bodyPr/>
                    <a:lstStyle/>
                    <a:p>
                      <a:pPr marL="0" marR="0" algn="ctr">
                        <a:lnSpc>
                          <a:spcPct val="115000"/>
                        </a:lnSpc>
                        <a:spcBef>
                          <a:spcPts val="0"/>
                        </a:spcBef>
                        <a:spcAft>
                          <a:spcPts val="0"/>
                        </a:spcAft>
                      </a:pPr>
                      <a:r>
                        <a:rPr lang="en-US" sz="2200" b="1" dirty="0">
                          <a:effectLst/>
                        </a:rPr>
                        <a:t>0</a:t>
                      </a:r>
                      <a:endParaRPr lang="en-US" sz="2200" b="1"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1000"/>
                        </a:spcAft>
                      </a:pPr>
                      <a:r>
                        <a:rPr lang="en-US" sz="2200" b="1" dirty="0">
                          <a:effectLst/>
                        </a:rPr>
                        <a:t>Not turned in/not turned in on time</a:t>
                      </a:r>
                      <a:endParaRPr lang="en-US" sz="2200" b="1" dirty="0">
                        <a:effectLst/>
                        <a:latin typeface="Calibri"/>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6044100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solidFill>
                  <a:schemeClr val="accent5"/>
                </a:solidFill>
              </a:rPr>
              <a:t>Activity 5: Evaluating Sources</a:t>
            </a:r>
            <a:endParaRPr lang="en-US" b="1" dirty="0">
              <a:solidFill>
                <a:schemeClr val="accent5"/>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399947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400" b="1" dirty="0" smtClean="0">
                <a:solidFill>
                  <a:schemeClr val="accent5"/>
                </a:solidFill>
              </a:rPr>
              <a:t>Scientific Literacy in Psychology</a:t>
            </a:r>
            <a:endParaRPr lang="en-US" sz="4400" b="1" dirty="0">
              <a:solidFill>
                <a:schemeClr val="accent5"/>
              </a:solidFill>
            </a:endParaRPr>
          </a:p>
        </p:txBody>
      </p:sp>
      <p:sp>
        <p:nvSpPr>
          <p:cNvPr id="5" name="Content Placeholder 4"/>
          <p:cNvSpPr>
            <a:spLocks noGrp="1"/>
          </p:cNvSpPr>
          <p:nvPr>
            <p:ph idx="1"/>
          </p:nvPr>
        </p:nvSpPr>
        <p:spPr/>
        <p:txBody>
          <a:bodyPr>
            <a:normAutofit/>
          </a:bodyPr>
          <a:lstStyle/>
          <a:p>
            <a:pPr marL="0" indent="0">
              <a:buNone/>
            </a:pPr>
            <a:r>
              <a:rPr lang="en-US" sz="3200" b="1" u="sng" dirty="0" smtClean="0">
                <a:solidFill>
                  <a:schemeClr val="accent1"/>
                </a:solidFill>
              </a:rPr>
              <a:t>Student Learning Outcomes:</a:t>
            </a:r>
          </a:p>
          <a:p>
            <a:pPr lvl="0"/>
            <a:r>
              <a:rPr lang="en-US" dirty="0"/>
              <a:t>Evaluate sources to determine whether the source is credible</a:t>
            </a:r>
            <a:r>
              <a:rPr lang="en-US" dirty="0" smtClean="0"/>
              <a:t>.</a:t>
            </a:r>
          </a:p>
          <a:p>
            <a:r>
              <a:rPr lang="en-US" dirty="0"/>
              <a:t>Understand the sources psychologists use to gather information.</a:t>
            </a:r>
          </a:p>
          <a:p>
            <a:pPr lvl="0"/>
            <a:endParaRPr lang="en-US" dirty="0"/>
          </a:p>
        </p:txBody>
      </p:sp>
    </p:spTree>
    <p:extLst>
      <p:ext uri="{BB962C8B-B14F-4D97-AF65-F5344CB8AC3E}">
        <p14:creationId xmlns:p14="http://schemas.microsoft.com/office/powerpoint/2010/main" val="2770816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solidFill>
              </a:rPr>
              <a:t>Minute Paper</a:t>
            </a:r>
            <a:endParaRPr lang="en-US" b="1" dirty="0">
              <a:solidFill>
                <a:schemeClr val="accent2"/>
              </a:solidFill>
            </a:endParaRPr>
          </a:p>
        </p:txBody>
      </p:sp>
      <p:sp>
        <p:nvSpPr>
          <p:cNvPr id="3" name="Content Placeholder 2"/>
          <p:cNvSpPr>
            <a:spLocks noGrp="1"/>
          </p:cNvSpPr>
          <p:nvPr>
            <p:ph idx="1"/>
          </p:nvPr>
        </p:nvSpPr>
        <p:spPr/>
        <p:txBody>
          <a:bodyPr/>
          <a:lstStyle/>
          <a:p>
            <a:pPr lvl="0"/>
            <a:r>
              <a:rPr lang="en-US" dirty="0"/>
              <a:t>What is scientific literacy and how can being scientifically literate help you?   </a:t>
            </a:r>
          </a:p>
          <a:p>
            <a:pPr marL="0" indent="0">
              <a:buNone/>
            </a:pPr>
            <a:endParaRPr lang="en-US" dirty="0"/>
          </a:p>
        </p:txBody>
      </p:sp>
    </p:spTree>
    <p:extLst>
      <p:ext uri="{BB962C8B-B14F-4D97-AF65-F5344CB8AC3E}">
        <p14:creationId xmlns:p14="http://schemas.microsoft.com/office/powerpoint/2010/main" val="39598989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accent5"/>
                </a:solidFill>
              </a:rPr>
              <a:t>Scientific Literacy in Psychology</a:t>
            </a:r>
            <a:endParaRPr lang="en-US" sz="4400" b="1" dirty="0">
              <a:solidFill>
                <a:schemeClr val="accent5"/>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66001615"/>
              </p:ext>
            </p:extLst>
          </p:nvPr>
        </p:nvGraphicFramePr>
        <p:xfrm>
          <a:off x="0" y="1676400"/>
          <a:ext cx="91440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2767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graphicEl>
                                              <a:dgm id="{562FE001-1E70-4085-9890-1631840C5140}"/>
                                            </p:graphicEl>
                                          </p:spTgt>
                                        </p:tgtEl>
                                        <p:attrNameLst>
                                          <p:attrName>style.visibility</p:attrName>
                                        </p:attrNameLst>
                                      </p:cBhvr>
                                      <p:to>
                                        <p:strVal val="visible"/>
                                      </p:to>
                                    </p:set>
                                    <p:animEffect transition="in" filter="wheel(1)">
                                      <p:cBhvr>
                                        <p:cTn id="7" dur="1000"/>
                                        <p:tgtEl>
                                          <p:spTgt spid="6">
                                            <p:graphicEl>
                                              <a:dgm id="{562FE001-1E70-4085-9890-1631840C514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graphicEl>
                                              <a:dgm id="{C98223F3-51B4-477C-A38F-FAD26915DD22}"/>
                                            </p:graphicEl>
                                          </p:spTgt>
                                        </p:tgtEl>
                                        <p:attrNameLst>
                                          <p:attrName>style.visibility</p:attrName>
                                        </p:attrNameLst>
                                      </p:cBhvr>
                                      <p:to>
                                        <p:strVal val="visible"/>
                                      </p:to>
                                    </p:set>
                                    <p:animEffect transition="in" filter="wheel(1)">
                                      <p:cBhvr>
                                        <p:cTn id="12" dur="1000"/>
                                        <p:tgtEl>
                                          <p:spTgt spid="6">
                                            <p:graphicEl>
                                              <a:dgm id="{C98223F3-51B4-477C-A38F-FAD26915DD22}"/>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graphicEl>
                                              <a:dgm id="{1CEE24ED-ABFD-4DE0-AEBE-ED17795B5AB4}"/>
                                            </p:graphicEl>
                                          </p:spTgt>
                                        </p:tgtEl>
                                        <p:attrNameLst>
                                          <p:attrName>style.visibility</p:attrName>
                                        </p:attrNameLst>
                                      </p:cBhvr>
                                      <p:to>
                                        <p:strVal val="visible"/>
                                      </p:to>
                                    </p:set>
                                    <p:animEffect transition="in" filter="wheel(1)">
                                      <p:cBhvr>
                                        <p:cTn id="17" dur="1000"/>
                                        <p:tgtEl>
                                          <p:spTgt spid="6">
                                            <p:graphicEl>
                                              <a:dgm id="{1CEE24ED-ABFD-4DE0-AEBE-ED17795B5AB4}"/>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6">
                                            <p:graphicEl>
                                              <a:dgm id="{8C2424BA-D7CC-4D92-8C69-C736E01094F6}"/>
                                            </p:graphicEl>
                                          </p:spTgt>
                                        </p:tgtEl>
                                        <p:attrNameLst>
                                          <p:attrName>style.visibility</p:attrName>
                                        </p:attrNameLst>
                                      </p:cBhvr>
                                      <p:to>
                                        <p:strVal val="visible"/>
                                      </p:to>
                                    </p:set>
                                    <p:animEffect transition="in" filter="wheel(1)">
                                      <p:cBhvr>
                                        <p:cTn id="22" dur="1000"/>
                                        <p:tgtEl>
                                          <p:spTgt spid="6">
                                            <p:graphicEl>
                                              <a:dgm id="{8C2424BA-D7CC-4D92-8C69-C736E01094F6}"/>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6">
                                            <p:graphicEl>
                                              <a:dgm id="{60E43A14-2B5E-4C21-A09C-DC8D65ED2FE3}"/>
                                            </p:graphicEl>
                                          </p:spTgt>
                                        </p:tgtEl>
                                        <p:attrNameLst>
                                          <p:attrName>style.visibility</p:attrName>
                                        </p:attrNameLst>
                                      </p:cBhvr>
                                      <p:to>
                                        <p:strVal val="visible"/>
                                      </p:to>
                                    </p:set>
                                    <p:animEffect transition="in" filter="wheel(1)">
                                      <p:cBhvr>
                                        <p:cTn id="27" dur="1000"/>
                                        <p:tgtEl>
                                          <p:spTgt spid="6">
                                            <p:graphicEl>
                                              <a:dgm id="{60E43A14-2B5E-4C21-A09C-DC8D65ED2FE3}"/>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6">
                                            <p:graphicEl>
                                              <a:dgm id="{5B3B1C2F-07D4-4487-95FA-AAA5D9408097}"/>
                                            </p:graphicEl>
                                          </p:spTgt>
                                        </p:tgtEl>
                                        <p:attrNameLst>
                                          <p:attrName>style.visibility</p:attrName>
                                        </p:attrNameLst>
                                      </p:cBhvr>
                                      <p:to>
                                        <p:strVal val="visible"/>
                                      </p:to>
                                    </p:set>
                                    <p:animEffect transition="in" filter="wheel(1)">
                                      <p:cBhvr>
                                        <p:cTn id="32" dur="1000"/>
                                        <p:tgtEl>
                                          <p:spTgt spid="6">
                                            <p:graphicEl>
                                              <a:dgm id="{5B3B1C2F-07D4-4487-95FA-AAA5D940809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accent5"/>
                </a:solidFill>
              </a:rPr>
              <a:t>Evaluating Sources</a:t>
            </a:r>
            <a:endParaRPr lang="en-US" sz="4400" b="1" dirty="0">
              <a:solidFill>
                <a:schemeClr val="accent5"/>
              </a:solidFill>
            </a:endParaRPr>
          </a:p>
        </p:txBody>
      </p:sp>
      <p:sp>
        <p:nvSpPr>
          <p:cNvPr id="3" name="Content Placeholder 2"/>
          <p:cNvSpPr>
            <a:spLocks noGrp="1"/>
          </p:cNvSpPr>
          <p:nvPr>
            <p:ph idx="1"/>
          </p:nvPr>
        </p:nvSpPr>
        <p:spPr/>
        <p:txBody>
          <a:bodyPr>
            <a:normAutofit/>
          </a:bodyPr>
          <a:lstStyle/>
          <a:p>
            <a:r>
              <a:rPr lang="en-US" sz="2800" dirty="0" smtClean="0"/>
              <a:t>What makes a media report credible?</a:t>
            </a:r>
          </a:p>
          <a:p>
            <a:r>
              <a:rPr lang="en-US" sz="2800" dirty="0" smtClean="0"/>
              <a:t>Why is it important to evaluate the credibility of what you read?</a:t>
            </a:r>
          </a:p>
          <a:p>
            <a:r>
              <a:rPr lang="en-US" sz="2800" dirty="0" smtClean="0"/>
              <a:t>Guidelines for Evaluating the Credibility of Sources…</a:t>
            </a:r>
            <a:endParaRPr lang="en-US" sz="2800" dirty="0"/>
          </a:p>
        </p:txBody>
      </p:sp>
    </p:spTree>
    <p:extLst>
      <p:ext uri="{BB962C8B-B14F-4D97-AF65-F5344CB8AC3E}">
        <p14:creationId xmlns:p14="http://schemas.microsoft.com/office/powerpoint/2010/main" val="1238579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a:solidFill>
                  <a:schemeClr val="accent5"/>
                </a:solidFill>
              </a:rPr>
              <a:t>Evaluating Sources</a:t>
            </a:r>
          </a:p>
        </p:txBody>
      </p:sp>
      <p:sp>
        <p:nvSpPr>
          <p:cNvPr id="3" name="Content Placeholder 2"/>
          <p:cNvSpPr>
            <a:spLocks noGrp="1"/>
          </p:cNvSpPr>
          <p:nvPr>
            <p:ph idx="1"/>
          </p:nvPr>
        </p:nvSpPr>
        <p:spPr/>
        <p:txBody>
          <a:bodyPr>
            <a:normAutofit/>
          </a:bodyPr>
          <a:lstStyle/>
          <a:p>
            <a:r>
              <a:rPr lang="en-US" sz="2800" dirty="0"/>
              <a:t>W</a:t>
            </a:r>
            <a:r>
              <a:rPr lang="en-US" sz="2800" dirty="0" smtClean="0"/>
              <a:t>hat is your overall impression of the credibility of your article?</a:t>
            </a:r>
          </a:p>
          <a:p>
            <a:r>
              <a:rPr lang="en-US" sz="2800" baseline="0" dirty="0" smtClean="0"/>
              <a:t>How does your assessment of credibility now affect your view </a:t>
            </a:r>
            <a:r>
              <a:rPr lang="en-US" sz="2800" dirty="0" smtClean="0"/>
              <a:t>of the article?  Do you trust the information?  Why/why not?</a:t>
            </a:r>
            <a:endParaRPr lang="en-US" sz="2800" dirty="0"/>
          </a:p>
        </p:txBody>
      </p:sp>
    </p:spTree>
    <p:extLst>
      <p:ext uri="{BB962C8B-B14F-4D97-AF65-F5344CB8AC3E}">
        <p14:creationId xmlns:p14="http://schemas.microsoft.com/office/powerpoint/2010/main" val="936998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solidFill>
              </a:rPr>
              <a:t>Evaluating Sources</a:t>
            </a:r>
            <a:endParaRPr lang="en-US" b="1" dirty="0"/>
          </a:p>
        </p:txBody>
      </p:sp>
      <p:sp>
        <p:nvSpPr>
          <p:cNvPr id="3" name="Content Placeholder 2"/>
          <p:cNvSpPr>
            <a:spLocks noGrp="1"/>
          </p:cNvSpPr>
          <p:nvPr>
            <p:ph idx="1"/>
          </p:nvPr>
        </p:nvSpPr>
        <p:spPr/>
        <p:txBody>
          <a:bodyPr/>
          <a:lstStyle/>
          <a:p>
            <a:pPr marL="0" indent="0">
              <a:buNone/>
            </a:pPr>
            <a:r>
              <a:rPr lang="en-US" dirty="0" smtClean="0"/>
              <a:t>Source</a:t>
            </a:r>
          </a:p>
          <a:p>
            <a:pPr lvl="0"/>
            <a:r>
              <a:rPr lang="en-US" dirty="0"/>
              <a:t>Who is the author of the media report?  What is this person’s background, what credentials or education does she or he hold, and what articles has she or he written previously and for whom?  </a:t>
            </a:r>
          </a:p>
        </p:txBody>
      </p:sp>
    </p:spTree>
    <p:extLst>
      <p:ext uri="{BB962C8B-B14F-4D97-AF65-F5344CB8AC3E}">
        <p14:creationId xmlns:p14="http://schemas.microsoft.com/office/powerpoint/2010/main" val="2020738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solidFill>
              </a:rPr>
              <a:t>Evaluating Sources</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Source</a:t>
            </a:r>
          </a:p>
          <a:p>
            <a:pPr lvl="0"/>
            <a:r>
              <a:rPr lang="en-US" dirty="0"/>
              <a:t>Who conducted the study that is summarized in this media report?  What is this person’s background, what credentials or education does she or he hold, and what articles has she or he written previously and for whom?  </a:t>
            </a:r>
          </a:p>
        </p:txBody>
      </p:sp>
    </p:spTree>
    <p:extLst>
      <p:ext uri="{BB962C8B-B14F-4D97-AF65-F5344CB8AC3E}">
        <p14:creationId xmlns:p14="http://schemas.microsoft.com/office/powerpoint/2010/main" val="13481772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solidFill>
              </a:rPr>
              <a:t>Evaluating Sources</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Quality</a:t>
            </a:r>
          </a:p>
          <a:p>
            <a:pPr lvl="0"/>
            <a:r>
              <a:rPr lang="en-US" dirty="0"/>
              <a:t>Is the method of the research study clearly described, including the sample included in the study?</a:t>
            </a:r>
          </a:p>
          <a:p>
            <a:pPr marL="0" indent="0">
              <a:buNone/>
            </a:pPr>
            <a:endParaRPr lang="en-US" dirty="0"/>
          </a:p>
        </p:txBody>
      </p:sp>
    </p:spTree>
    <p:extLst>
      <p:ext uri="{BB962C8B-B14F-4D97-AF65-F5344CB8AC3E}">
        <p14:creationId xmlns:p14="http://schemas.microsoft.com/office/powerpoint/2010/main" val="13481772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solidFill>
              </a:rPr>
              <a:t>Evaluating Sources</a:t>
            </a:r>
            <a:endParaRPr lang="en-US" b="1" dirty="0"/>
          </a:p>
        </p:txBody>
      </p:sp>
      <p:sp>
        <p:nvSpPr>
          <p:cNvPr id="3" name="Content Placeholder 2"/>
          <p:cNvSpPr>
            <a:spLocks noGrp="1"/>
          </p:cNvSpPr>
          <p:nvPr>
            <p:ph idx="1"/>
          </p:nvPr>
        </p:nvSpPr>
        <p:spPr/>
        <p:txBody>
          <a:bodyPr/>
          <a:lstStyle/>
          <a:p>
            <a:pPr marL="0" indent="0">
              <a:buNone/>
            </a:pPr>
            <a:r>
              <a:rPr lang="en-US" dirty="0" smtClean="0"/>
              <a:t>Quality</a:t>
            </a:r>
          </a:p>
          <a:p>
            <a:pPr lvl="0"/>
            <a:r>
              <a:rPr lang="en-US" dirty="0"/>
              <a:t>Are statements of fact supported with documented evidence and sources that are authoritative? </a:t>
            </a:r>
          </a:p>
          <a:p>
            <a:pPr marL="457200" lvl="1" indent="0">
              <a:buNone/>
            </a:pPr>
            <a:r>
              <a:rPr lang="en-US" dirty="0" smtClean="0"/>
              <a:t> </a:t>
            </a:r>
            <a:endParaRPr lang="en-US" dirty="0"/>
          </a:p>
          <a:p>
            <a:pPr marL="0" indent="0">
              <a:buNone/>
            </a:pPr>
            <a:endParaRPr lang="en-US" dirty="0"/>
          </a:p>
        </p:txBody>
      </p:sp>
    </p:spTree>
    <p:extLst>
      <p:ext uri="{BB962C8B-B14F-4D97-AF65-F5344CB8AC3E}">
        <p14:creationId xmlns:p14="http://schemas.microsoft.com/office/powerpoint/2010/main" val="13481772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solidFill>
              </a:rPr>
              <a:t>Evaluating Sources</a:t>
            </a:r>
            <a:endParaRPr lang="en-US" b="1" dirty="0"/>
          </a:p>
        </p:txBody>
      </p:sp>
      <p:sp>
        <p:nvSpPr>
          <p:cNvPr id="3" name="Content Placeholder 2"/>
          <p:cNvSpPr>
            <a:spLocks noGrp="1"/>
          </p:cNvSpPr>
          <p:nvPr>
            <p:ph idx="1"/>
          </p:nvPr>
        </p:nvSpPr>
        <p:spPr/>
        <p:txBody>
          <a:bodyPr/>
          <a:lstStyle/>
          <a:p>
            <a:pPr marL="0" indent="0">
              <a:buNone/>
            </a:pPr>
            <a:r>
              <a:rPr lang="en-US" dirty="0" smtClean="0"/>
              <a:t>Quality</a:t>
            </a:r>
          </a:p>
          <a:p>
            <a:pPr lvl="0"/>
            <a:r>
              <a:rPr lang="en-US" dirty="0"/>
              <a:t>What is the goal of this media report?  Are there any links in the report to consumable goods or services?</a:t>
            </a:r>
          </a:p>
          <a:p>
            <a:pPr marL="0" indent="0">
              <a:buNone/>
            </a:pPr>
            <a:endParaRPr lang="en-US" dirty="0"/>
          </a:p>
        </p:txBody>
      </p:sp>
    </p:spTree>
    <p:extLst>
      <p:ext uri="{BB962C8B-B14F-4D97-AF65-F5344CB8AC3E}">
        <p14:creationId xmlns:p14="http://schemas.microsoft.com/office/powerpoint/2010/main" val="13481772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solidFill>
              </a:rPr>
              <a:t>Evaluating Sources</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Quality</a:t>
            </a:r>
          </a:p>
          <a:p>
            <a:pPr lvl="0"/>
            <a:r>
              <a:rPr lang="en-US" dirty="0"/>
              <a:t>Are there assumptions and conclusions based upon the research study?  Do they appear to be valid and based upon scientific rigor? </a:t>
            </a:r>
          </a:p>
        </p:txBody>
      </p:sp>
    </p:spTree>
    <p:extLst>
      <p:ext uri="{BB962C8B-B14F-4D97-AF65-F5344CB8AC3E}">
        <p14:creationId xmlns:p14="http://schemas.microsoft.com/office/powerpoint/2010/main" val="13481772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solidFill>
              </a:rPr>
              <a:t>Evaluating Sources</a:t>
            </a:r>
            <a:endParaRPr lang="en-US" b="1" dirty="0"/>
          </a:p>
        </p:txBody>
      </p:sp>
      <p:sp>
        <p:nvSpPr>
          <p:cNvPr id="3" name="Content Placeholder 2"/>
          <p:cNvSpPr>
            <a:spLocks noGrp="1"/>
          </p:cNvSpPr>
          <p:nvPr>
            <p:ph idx="1"/>
          </p:nvPr>
        </p:nvSpPr>
        <p:spPr/>
        <p:txBody>
          <a:bodyPr/>
          <a:lstStyle/>
          <a:p>
            <a:pPr marL="0" indent="0">
              <a:buNone/>
            </a:pPr>
            <a:r>
              <a:rPr lang="en-US" dirty="0" smtClean="0"/>
              <a:t>Quality</a:t>
            </a:r>
          </a:p>
          <a:p>
            <a:pPr lvl="0"/>
            <a:r>
              <a:rPr lang="en-US" dirty="0"/>
              <a:t>Does the author of the media report suggest that the audience take action as a result of the research study?  </a:t>
            </a:r>
          </a:p>
          <a:p>
            <a:pPr marL="457200" lvl="1" indent="0">
              <a:buNone/>
            </a:pPr>
            <a:endParaRPr lang="en-US" dirty="0"/>
          </a:p>
          <a:p>
            <a:pPr marL="0" indent="0">
              <a:buNone/>
            </a:pPr>
            <a:endParaRPr lang="en-US" dirty="0"/>
          </a:p>
        </p:txBody>
      </p:sp>
    </p:spTree>
    <p:extLst>
      <p:ext uri="{BB962C8B-B14F-4D97-AF65-F5344CB8AC3E}">
        <p14:creationId xmlns:p14="http://schemas.microsoft.com/office/powerpoint/2010/main" val="1348177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828800"/>
            <a:ext cx="7772400" cy="1470025"/>
          </a:xfrm>
        </p:spPr>
        <p:txBody>
          <a:bodyPr/>
          <a:lstStyle/>
          <a:p>
            <a:r>
              <a:rPr lang="en-US" b="1" dirty="0" smtClean="0">
                <a:solidFill>
                  <a:schemeClr val="accent3"/>
                </a:solidFill>
              </a:rPr>
              <a:t>Activity 2: Team Building Exercise</a:t>
            </a:r>
            <a:endParaRPr lang="en-US" b="1" dirty="0">
              <a:solidFill>
                <a:schemeClr val="accent3"/>
              </a:solidFill>
            </a:endParaRPr>
          </a:p>
        </p:txBody>
      </p:sp>
      <p:sp>
        <p:nvSpPr>
          <p:cNvPr id="6" name="Subtitle 5"/>
          <p:cNvSpPr>
            <a:spLocks noGrp="1"/>
          </p:cNvSpPr>
          <p:nvPr>
            <p:ph type="subTitle" idx="1"/>
          </p:nvPr>
        </p:nvSpPr>
        <p:spPr>
          <a:xfrm>
            <a:off x="1371600" y="3584575"/>
            <a:ext cx="6400800" cy="1752600"/>
          </a:xfrm>
        </p:spPr>
        <p:txBody>
          <a:bodyPr/>
          <a:lstStyle/>
          <a:p>
            <a:r>
              <a:rPr lang="en-US" dirty="0" smtClean="0"/>
              <a:t>Collaboration is Essential in Science!</a:t>
            </a:r>
            <a:endParaRPr lang="en-US" dirty="0"/>
          </a:p>
        </p:txBody>
      </p:sp>
    </p:spTree>
    <p:extLst>
      <p:ext uri="{BB962C8B-B14F-4D97-AF65-F5344CB8AC3E}">
        <p14:creationId xmlns:p14="http://schemas.microsoft.com/office/powerpoint/2010/main" val="39419584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solidFill>
              </a:rPr>
              <a:t>Evaluating Sources</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Quality</a:t>
            </a:r>
          </a:p>
          <a:p>
            <a:pPr lvl="0"/>
            <a:r>
              <a:rPr lang="en-US" dirty="0"/>
              <a:t>Does the media report contain objective language that is formal, free of bias, and free of colloquialisms? </a:t>
            </a:r>
            <a:endParaRPr lang="en-US" dirty="0" smtClean="0"/>
          </a:p>
        </p:txBody>
      </p:sp>
    </p:spTree>
    <p:extLst>
      <p:ext uri="{BB962C8B-B14F-4D97-AF65-F5344CB8AC3E}">
        <p14:creationId xmlns:p14="http://schemas.microsoft.com/office/powerpoint/2010/main" val="13481772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solidFill>
              </a:rPr>
              <a:t>Evaluating Sources</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Quality</a:t>
            </a:r>
          </a:p>
          <a:p>
            <a:pPr lvl="0"/>
            <a:r>
              <a:rPr lang="en-US" dirty="0" smtClean="0"/>
              <a:t>Is </a:t>
            </a:r>
            <a:r>
              <a:rPr lang="en-US" dirty="0"/>
              <a:t>the media report clearly written, well organized, and free of spelling and grammar errors</a:t>
            </a:r>
            <a:r>
              <a:rPr lang="en-US" dirty="0" smtClean="0"/>
              <a:t>?</a:t>
            </a:r>
            <a:endParaRPr lang="en-US" dirty="0"/>
          </a:p>
        </p:txBody>
      </p:sp>
    </p:spTree>
    <p:extLst>
      <p:ext uri="{BB962C8B-B14F-4D97-AF65-F5344CB8AC3E}">
        <p14:creationId xmlns:p14="http://schemas.microsoft.com/office/powerpoint/2010/main" val="33255691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accent5"/>
                </a:solidFill>
              </a:rPr>
              <a:t>Evaluating Sources</a:t>
            </a:r>
            <a:endParaRPr lang="en-US" sz="4400" b="1" dirty="0">
              <a:solidFill>
                <a:schemeClr val="accent5"/>
              </a:solidFill>
            </a:endParaRPr>
          </a:p>
        </p:txBody>
      </p:sp>
      <p:sp>
        <p:nvSpPr>
          <p:cNvPr id="3" name="Content Placeholder 2"/>
          <p:cNvSpPr>
            <a:spLocks noGrp="1"/>
          </p:cNvSpPr>
          <p:nvPr>
            <p:ph idx="1"/>
          </p:nvPr>
        </p:nvSpPr>
        <p:spPr/>
        <p:txBody>
          <a:bodyPr>
            <a:normAutofit/>
          </a:bodyPr>
          <a:lstStyle/>
          <a:p>
            <a:r>
              <a:rPr lang="en-US" sz="2800" dirty="0"/>
              <a:t>What </a:t>
            </a:r>
            <a:r>
              <a:rPr lang="en-US" sz="2800" dirty="0" smtClean="0"/>
              <a:t>kind of sources do you think psychologists use?</a:t>
            </a:r>
          </a:p>
          <a:p>
            <a:pPr lvl="1"/>
            <a:r>
              <a:rPr lang="en-US" sz="2800" dirty="0" smtClean="0"/>
              <a:t>Empirical reports published in peer-reviewed journals.</a:t>
            </a:r>
          </a:p>
          <a:p>
            <a:r>
              <a:rPr lang="en-US" sz="2800" dirty="0" smtClean="0"/>
              <a:t>What in the world </a:t>
            </a:r>
            <a:r>
              <a:rPr lang="en-US" sz="2800" dirty="0"/>
              <a:t>are </a:t>
            </a:r>
            <a:r>
              <a:rPr lang="en-US" sz="2800" dirty="0" smtClean="0"/>
              <a:t>empirical </a:t>
            </a:r>
            <a:r>
              <a:rPr lang="en-US" sz="2800" dirty="0"/>
              <a:t>reports published in peer-reviewed </a:t>
            </a:r>
            <a:r>
              <a:rPr lang="en-US" sz="2800" dirty="0" smtClean="0"/>
              <a:t>journals?!</a:t>
            </a:r>
          </a:p>
          <a:p>
            <a:pPr lvl="1"/>
            <a:r>
              <a:rPr lang="en-US" sz="2800" dirty="0" smtClean="0"/>
              <a:t>Let’s break it down!</a:t>
            </a:r>
            <a:endParaRPr lang="en-US" sz="2800" dirty="0"/>
          </a:p>
          <a:p>
            <a:endParaRPr lang="en-US" sz="2800" dirty="0"/>
          </a:p>
        </p:txBody>
      </p:sp>
    </p:spTree>
    <p:extLst>
      <p:ext uri="{BB962C8B-B14F-4D97-AF65-F5344CB8AC3E}">
        <p14:creationId xmlns:p14="http://schemas.microsoft.com/office/powerpoint/2010/main" val="1160664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accent5"/>
                </a:solidFill>
              </a:rPr>
              <a:t>Empirical vs. </a:t>
            </a:r>
            <a:br>
              <a:rPr lang="en-US" sz="4400" b="1" dirty="0" smtClean="0">
                <a:solidFill>
                  <a:schemeClr val="accent5"/>
                </a:solidFill>
              </a:rPr>
            </a:br>
            <a:r>
              <a:rPr lang="en-US" sz="4400" b="1" dirty="0" smtClean="0">
                <a:solidFill>
                  <a:schemeClr val="accent5"/>
                </a:solidFill>
              </a:rPr>
              <a:t>Non-Empirical</a:t>
            </a:r>
            <a:endParaRPr lang="en-US" sz="4400" b="1" dirty="0">
              <a:solidFill>
                <a:schemeClr val="accent5"/>
              </a:solidFill>
            </a:endParaRPr>
          </a:p>
        </p:txBody>
      </p:sp>
      <p:sp>
        <p:nvSpPr>
          <p:cNvPr id="3" name="Text Placeholder 2"/>
          <p:cNvSpPr>
            <a:spLocks noGrp="1"/>
          </p:cNvSpPr>
          <p:nvPr>
            <p:ph type="body" idx="1"/>
          </p:nvPr>
        </p:nvSpPr>
        <p:spPr/>
        <p:txBody>
          <a:bodyPr/>
          <a:lstStyle/>
          <a:p>
            <a:r>
              <a:rPr lang="en-US" sz="3200" dirty="0" smtClean="0"/>
              <a:t>Empirical Papers</a:t>
            </a:r>
            <a:endParaRPr lang="en-US" sz="3200" dirty="0"/>
          </a:p>
        </p:txBody>
      </p:sp>
      <p:sp>
        <p:nvSpPr>
          <p:cNvPr id="4" name="Content Placeholder 3"/>
          <p:cNvSpPr>
            <a:spLocks noGrp="1"/>
          </p:cNvSpPr>
          <p:nvPr>
            <p:ph sz="half" idx="2"/>
          </p:nvPr>
        </p:nvSpPr>
        <p:spPr>
          <a:xfrm>
            <a:off x="426128" y="2438400"/>
            <a:ext cx="4040188" cy="4114800"/>
          </a:xfrm>
        </p:spPr>
        <p:txBody>
          <a:bodyPr>
            <a:normAutofit/>
          </a:bodyPr>
          <a:lstStyle/>
          <a:p>
            <a:r>
              <a:rPr lang="en-US" dirty="0" smtClean="0"/>
              <a:t>Original research </a:t>
            </a:r>
          </a:p>
          <a:p>
            <a:pPr lvl="1"/>
            <a:r>
              <a:rPr lang="en-US" dirty="0" smtClean="0">
                <a:solidFill>
                  <a:schemeClr val="accent2">
                    <a:lumMod val="50000"/>
                  </a:schemeClr>
                </a:solidFill>
              </a:rPr>
              <a:t>The authors conduct a study</a:t>
            </a:r>
          </a:p>
          <a:p>
            <a:r>
              <a:rPr lang="en-US" dirty="0" smtClean="0"/>
              <a:t>Found in academic journals</a:t>
            </a:r>
          </a:p>
          <a:p>
            <a:pPr lvl="1"/>
            <a:r>
              <a:rPr lang="en-US" dirty="0" smtClean="0">
                <a:solidFill>
                  <a:schemeClr val="accent2">
                    <a:lumMod val="50000"/>
                  </a:schemeClr>
                </a:solidFill>
              </a:rPr>
              <a:t>NOT in newspapers, magazines, or blogs</a:t>
            </a:r>
          </a:p>
          <a:p>
            <a:r>
              <a:rPr lang="en-US" dirty="0" smtClean="0"/>
              <a:t>Follows the format: abstract, introduction, method, results, discussion</a:t>
            </a:r>
            <a:endParaRPr lang="en-US" dirty="0"/>
          </a:p>
        </p:txBody>
      </p:sp>
      <p:sp>
        <p:nvSpPr>
          <p:cNvPr id="6" name="Text Placeholder 5"/>
          <p:cNvSpPr>
            <a:spLocks noGrp="1"/>
          </p:cNvSpPr>
          <p:nvPr>
            <p:ph type="body" sz="quarter" idx="3"/>
          </p:nvPr>
        </p:nvSpPr>
        <p:spPr>
          <a:xfrm>
            <a:off x="4419601" y="1722438"/>
            <a:ext cx="4495800" cy="639762"/>
          </a:xfrm>
        </p:spPr>
        <p:txBody>
          <a:bodyPr/>
          <a:lstStyle/>
          <a:p>
            <a:r>
              <a:rPr lang="en-US" sz="3200" dirty="0" smtClean="0"/>
              <a:t>Non-Empirical Papers</a:t>
            </a:r>
            <a:endParaRPr lang="en-US" sz="3200" dirty="0"/>
          </a:p>
        </p:txBody>
      </p:sp>
      <p:sp>
        <p:nvSpPr>
          <p:cNvPr id="5" name="Content Placeholder 4"/>
          <p:cNvSpPr>
            <a:spLocks noGrp="1"/>
          </p:cNvSpPr>
          <p:nvPr>
            <p:ph sz="quarter" idx="4"/>
          </p:nvPr>
        </p:nvSpPr>
        <p:spPr>
          <a:xfrm>
            <a:off x="4645025" y="2438400"/>
            <a:ext cx="4041775" cy="4038600"/>
          </a:xfrm>
        </p:spPr>
        <p:txBody>
          <a:bodyPr>
            <a:normAutofit/>
          </a:bodyPr>
          <a:lstStyle/>
          <a:p>
            <a:r>
              <a:rPr lang="en-US" dirty="0" smtClean="0"/>
              <a:t>Anything </a:t>
            </a:r>
            <a:r>
              <a:rPr lang="en-US" dirty="0"/>
              <a:t>that does NOT contain original research or does not present any data or findings</a:t>
            </a:r>
          </a:p>
          <a:p>
            <a:r>
              <a:rPr lang="en-US" dirty="0" smtClean="0"/>
              <a:t>Literature reviews</a:t>
            </a:r>
          </a:p>
          <a:p>
            <a:r>
              <a:rPr lang="en-US" dirty="0" smtClean="0"/>
              <a:t>Opinion pieces</a:t>
            </a:r>
          </a:p>
          <a:p>
            <a:r>
              <a:rPr lang="en-US" dirty="0" smtClean="0"/>
              <a:t>Editorials</a:t>
            </a:r>
          </a:p>
          <a:p>
            <a:endParaRPr lang="en-US" dirty="0"/>
          </a:p>
        </p:txBody>
      </p:sp>
    </p:spTree>
    <p:extLst>
      <p:ext uri="{BB962C8B-B14F-4D97-AF65-F5344CB8AC3E}">
        <p14:creationId xmlns:p14="http://schemas.microsoft.com/office/powerpoint/2010/main" val="964467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Effect transition="in" filter="fade">
                                      <p:cBhvr>
                                        <p:cTn id="28" dur="500"/>
                                        <p:tgtEl>
                                          <p:spTgt spid="5">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animEffect transition="in" filter="fade">
                                      <p:cBhvr>
                                        <p:cTn id="33" dur="500"/>
                                        <p:tgtEl>
                                          <p:spTgt spid="5">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5">
                                            <p:txEl>
                                              <p:pRg st="2" end="2"/>
                                            </p:txEl>
                                          </p:spTgt>
                                        </p:tgtEl>
                                        <p:attrNameLst>
                                          <p:attrName>style.visibility</p:attrName>
                                        </p:attrNameLst>
                                      </p:cBhvr>
                                      <p:to>
                                        <p:strVal val="visible"/>
                                      </p:to>
                                    </p:set>
                                    <p:animEffect transition="in" filter="fade">
                                      <p:cBhvr>
                                        <p:cTn id="38" dur="500"/>
                                        <p:tgtEl>
                                          <p:spTgt spid="5">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5">
                                            <p:txEl>
                                              <p:pRg st="3" end="3"/>
                                            </p:txEl>
                                          </p:spTgt>
                                        </p:tgtEl>
                                        <p:attrNameLst>
                                          <p:attrName>style.visibility</p:attrName>
                                        </p:attrNameLst>
                                      </p:cBhvr>
                                      <p:to>
                                        <p:strVal val="visible"/>
                                      </p:to>
                                    </p:set>
                                    <p:animEffect transition="in" filter="fade">
                                      <p:cBhvr>
                                        <p:cTn id="4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accent5"/>
                </a:solidFill>
              </a:rPr>
              <a:t>Peer-Reviewed Journals</a:t>
            </a:r>
            <a:endParaRPr lang="en-US" sz="4400" b="1" dirty="0">
              <a:solidFill>
                <a:schemeClr val="accent5"/>
              </a:solidFill>
            </a:endParaRPr>
          </a:p>
        </p:txBody>
      </p:sp>
      <p:sp>
        <p:nvSpPr>
          <p:cNvPr id="3" name="Content Placeholder 2"/>
          <p:cNvSpPr>
            <a:spLocks noGrp="1"/>
          </p:cNvSpPr>
          <p:nvPr>
            <p:ph idx="1"/>
          </p:nvPr>
        </p:nvSpPr>
        <p:spPr/>
        <p:txBody>
          <a:bodyPr>
            <a:noAutofit/>
          </a:bodyPr>
          <a:lstStyle/>
          <a:p>
            <a:r>
              <a:rPr lang="en-US" sz="2800" dirty="0" smtClean="0"/>
              <a:t>A journal is a collection of research reports.</a:t>
            </a:r>
          </a:p>
          <a:p>
            <a:r>
              <a:rPr lang="en-US" sz="2800" dirty="0" smtClean="0"/>
              <a:t>Peer-review process:</a:t>
            </a:r>
          </a:p>
          <a:p>
            <a:pPr marL="1097280" lvl="1" indent="-457200">
              <a:buFont typeface="+mj-lt"/>
              <a:buAutoNum type="arabicPeriod"/>
            </a:pPr>
            <a:r>
              <a:rPr lang="en-US" sz="2600" dirty="0" smtClean="0"/>
              <a:t>Psychologist conducts a study, writes a report &amp; submits it to a journal.</a:t>
            </a:r>
          </a:p>
          <a:p>
            <a:pPr marL="1097280" lvl="1" indent="-457200">
              <a:buFont typeface="+mj-lt"/>
              <a:buAutoNum type="arabicPeriod"/>
            </a:pPr>
            <a:r>
              <a:rPr lang="en-US" sz="2600" dirty="0" smtClean="0"/>
              <a:t>Editor of the journal sends the report (“blind”) to experts (peers) in the field.</a:t>
            </a:r>
          </a:p>
          <a:p>
            <a:pPr marL="1097280" lvl="1" indent="-457200">
              <a:buFont typeface="+mj-lt"/>
              <a:buAutoNum type="arabicPeriod"/>
            </a:pPr>
            <a:r>
              <a:rPr lang="en-US" sz="2600" dirty="0" smtClean="0"/>
              <a:t>The experts review and critique the study and recommend that the report be rejected, revised or published.</a:t>
            </a:r>
          </a:p>
          <a:p>
            <a:pPr marL="1097280" lvl="1" indent="-457200">
              <a:buFont typeface="+mj-lt"/>
              <a:buAutoNum type="arabicPeriod"/>
            </a:pPr>
            <a:r>
              <a:rPr lang="en-US" sz="2600" dirty="0" smtClean="0"/>
              <a:t>The editor makes a decision: reject, revise &amp; resubmit, or publish</a:t>
            </a:r>
          </a:p>
        </p:txBody>
      </p:sp>
    </p:spTree>
    <p:extLst>
      <p:ext uri="{BB962C8B-B14F-4D97-AF65-F5344CB8AC3E}">
        <p14:creationId xmlns:p14="http://schemas.microsoft.com/office/powerpoint/2010/main" val="3474819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5"/>
                </a:solidFill>
              </a:rPr>
              <a:t>Assignment: </a:t>
            </a:r>
            <a:endParaRPr lang="en-US" b="1" dirty="0">
              <a:solidFill>
                <a:schemeClr val="accent5"/>
              </a:solidFill>
            </a:endParaRPr>
          </a:p>
        </p:txBody>
      </p:sp>
      <p:sp>
        <p:nvSpPr>
          <p:cNvPr id="7" name="Content Placeholder 6"/>
          <p:cNvSpPr>
            <a:spLocks noGrp="1"/>
          </p:cNvSpPr>
          <p:nvPr>
            <p:ph idx="1"/>
          </p:nvPr>
        </p:nvSpPr>
        <p:spPr/>
        <p:txBody>
          <a:bodyPr>
            <a:noAutofit/>
          </a:bodyPr>
          <a:lstStyle/>
          <a:p>
            <a:r>
              <a:rPr lang="en-US" sz="2800" u="sng" dirty="0" smtClean="0"/>
              <a:t>Find </a:t>
            </a:r>
            <a:r>
              <a:rPr lang="en-US" sz="2800" dirty="0" smtClean="0"/>
              <a:t>and read the assigned article </a:t>
            </a:r>
          </a:p>
          <a:p>
            <a:r>
              <a:rPr lang="en-US" sz="2800" dirty="0" smtClean="0"/>
              <a:t>Complete </a:t>
            </a:r>
            <a:r>
              <a:rPr lang="en-US" sz="2800" dirty="0"/>
              <a:t>Guidelines for Evaluating the Credibility of </a:t>
            </a:r>
            <a:r>
              <a:rPr lang="en-US" sz="2800" dirty="0" smtClean="0"/>
              <a:t>Sources worksheet</a:t>
            </a:r>
            <a:r>
              <a:rPr lang="en-US" sz="2800" i="1" dirty="0" smtClean="0"/>
              <a:t>.</a:t>
            </a:r>
            <a:endParaRPr lang="en-US" sz="2800" i="1" dirty="0"/>
          </a:p>
        </p:txBody>
      </p:sp>
    </p:spTree>
    <p:extLst>
      <p:ext uri="{BB962C8B-B14F-4D97-AF65-F5344CB8AC3E}">
        <p14:creationId xmlns:p14="http://schemas.microsoft.com/office/powerpoint/2010/main" val="309823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1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84573"/>
            <a:ext cx="8260672" cy="1039427"/>
          </a:xfrm>
        </p:spPr>
        <p:txBody>
          <a:bodyPr>
            <a:normAutofit/>
          </a:bodyPr>
          <a:lstStyle/>
          <a:p>
            <a:r>
              <a:rPr lang="en-US" b="1" dirty="0" smtClean="0">
                <a:solidFill>
                  <a:schemeClr val="accent5"/>
                </a:solidFill>
              </a:rPr>
              <a:t>Assignment</a:t>
            </a:r>
            <a:endParaRPr lang="en-US" dirty="0">
              <a:solidFill>
                <a:schemeClr val="accent5"/>
              </a:solidFill>
            </a:endParaRPr>
          </a:p>
        </p:txBody>
      </p:sp>
      <p:sp>
        <p:nvSpPr>
          <p:cNvPr id="7" name="Content Placeholder 6"/>
          <p:cNvSpPr>
            <a:spLocks noGrp="1"/>
          </p:cNvSpPr>
          <p:nvPr>
            <p:ph idx="1"/>
          </p:nvPr>
        </p:nvSpPr>
        <p:spPr>
          <a:xfrm>
            <a:off x="457200" y="1572828"/>
            <a:ext cx="8229600" cy="4373563"/>
          </a:xfrm>
        </p:spPr>
        <p:txBody>
          <a:bodyPr/>
          <a:lstStyle/>
          <a:p>
            <a:pPr marL="114300" indent="0">
              <a:buNone/>
            </a:pPr>
            <a:r>
              <a:rPr lang="en-US" b="1" dirty="0" smtClean="0"/>
              <a:t>Grading:</a:t>
            </a:r>
          </a:p>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464148710"/>
              </p:ext>
            </p:extLst>
          </p:nvPr>
        </p:nvGraphicFramePr>
        <p:xfrm>
          <a:off x="609600" y="2286000"/>
          <a:ext cx="8382000" cy="3886200"/>
        </p:xfrm>
        <a:graphic>
          <a:graphicData uri="http://schemas.openxmlformats.org/drawingml/2006/table">
            <a:tbl>
              <a:tblPr firstRow="1" firstCol="1" bandRow="1">
                <a:tableStyleId>{5C22544A-7EE6-4342-B048-85BDC9FD1C3A}</a:tableStyleId>
              </a:tblPr>
              <a:tblGrid>
                <a:gridCol w="957943"/>
                <a:gridCol w="7424057"/>
              </a:tblGrid>
              <a:tr h="490895">
                <a:tc>
                  <a:txBody>
                    <a:bodyPr/>
                    <a:lstStyle/>
                    <a:p>
                      <a:pPr marL="0" marR="0" algn="ctr">
                        <a:lnSpc>
                          <a:spcPct val="115000"/>
                        </a:lnSpc>
                        <a:spcBef>
                          <a:spcPts val="0"/>
                        </a:spcBef>
                        <a:spcAft>
                          <a:spcPts val="0"/>
                        </a:spcAft>
                      </a:pPr>
                      <a:r>
                        <a:rPr lang="en-US" sz="2000" b="1" dirty="0">
                          <a:effectLst/>
                        </a:rPr>
                        <a:t>Points</a:t>
                      </a:r>
                      <a:endParaRPr lang="en-US" sz="2000" b="1"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1000"/>
                        </a:spcAft>
                      </a:pPr>
                      <a:r>
                        <a:rPr lang="en-US" sz="2800" b="1" dirty="0">
                          <a:effectLst/>
                        </a:rPr>
                        <a:t>Quality of Assignment</a:t>
                      </a:r>
                      <a:endParaRPr lang="en-US" sz="2800" b="1" dirty="0">
                        <a:effectLst/>
                        <a:latin typeface="Calibri"/>
                        <a:ea typeface="Times New Roman"/>
                        <a:cs typeface="Times New Roman"/>
                      </a:endParaRPr>
                    </a:p>
                  </a:txBody>
                  <a:tcPr marL="68580" marR="68580" marT="0" marB="0" anchor="ctr"/>
                </a:tc>
              </a:tr>
              <a:tr h="831877">
                <a:tc>
                  <a:txBody>
                    <a:bodyPr/>
                    <a:lstStyle/>
                    <a:p>
                      <a:pPr marL="0" marR="0" algn="ctr">
                        <a:lnSpc>
                          <a:spcPct val="115000"/>
                        </a:lnSpc>
                        <a:spcBef>
                          <a:spcPts val="0"/>
                        </a:spcBef>
                        <a:spcAft>
                          <a:spcPts val="0"/>
                        </a:spcAft>
                      </a:pPr>
                      <a:r>
                        <a:rPr lang="en-US" sz="2200" b="1" dirty="0">
                          <a:effectLst/>
                        </a:rPr>
                        <a:t>3</a:t>
                      </a:r>
                      <a:endParaRPr lang="en-US" sz="2200" b="1"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1000"/>
                        </a:spcAft>
                      </a:pPr>
                      <a:r>
                        <a:rPr lang="en-US" sz="2200" b="1" dirty="0" smtClean="0">
                          <a:effectLst/>
                        </a:rPr>
                        <a:t>Worksheet is </a:t>
                      </a:r>
                      <a:r>
                        <a:rPr lang="en-US" sz="2200" b="1" dirty="0">
                          <a:effectLst/>
                        </a:rPr>
                        <a:t>submitted and </a:t>
                      </a:r>
                      <a:r>
                        <a:rPr lang="en-US" sz="2200" b="1" dirty="0" smtClean="0">
                          <a:effectLst/>
                        </a:rPr>
                        <a:t>all answers</a:t>
                      </a:r>
                      <a:r>
                        <a:rPr lang="en-US" sz="2200" b="1" baseline="0" dirty="0" smtClean="0">
                          <a:effectLst/>
                        </a:rPr>
                        <a:t> </a:t>
                      </a:r>
                      <a:r>
                        <a:rPr lang="en-US" sz="2200" b="1" dirty="0" smtClean="0">
                          <a:effectLst/>
                        </a:rPr>
                        <a:t>are </a:t>
                      </a:r>
                      <a:r>
                        <a:rPr lang="en-US" sz="2200" b="1" dirty="0">
                          <a:effectLst/>
                        </a:rPr>
                        <a:t>accurate.</a:t>
                      </a:r>
                      <a:endParaRPr lang="en-US" sz="2200" b="1" dirty="0">
                        <a:effectLst/>
                        <a:latin typeface="Calibri"/>
                        <a:ea typeface="Times New Roman"/>
                        <a:cs typeface="Times New Roman"/>
                      </a:endParaRPr>
                    </a:p>
                  </a:txBody>
                  <a:tcPr marL="68580" marR="68580" marT="0" marB="0" anchor="ctr"/>
                </a:tc>
              </a:tr>
              <a:tr h="914400">
                <a:tc>
                  <a:txBody>
                    <a:bodyPr/>
                    <a:lstStyle/>
                    <a:p>
                      <a:pPr marL="0" marR="0" algn="ctr">
                        <a:lnSpc>
                          <a:spcPct val="115000"/>
                        </a:lnSpc>
                        <a:spcBef>
                          <a:spcPts val="0"/>
                        </a:spcBef>
                        <a:spcAft>
                          <a:spcPts val="0"/>
                        </a:spcAft>
                      </a:pPr>
                      <a:r>
                        <a:rPr lang="en-US" sz="2200" b="1" dirty="0">
                          <a:effectLst/>
                        </a:rPr>
                        <a:t>2</a:t>
                      </a:r>
                      <a:endParaRPr lang="en-US" sz="2200" b="1"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1000"/>
                        </a:spcAft>
                      </a:pPr>
                      <a:r>
                        <a:rPr lang="en-US" sz="2200" b="1" dirty="0" smtClean="0">
                          <a:effectLst/>
                        </a:rPr>
                        <a:t>Worksheet is </a:t>
                      </a:r>
                      <a:r>
                        <a:rPr lang="en-US" sz="2200" b="1" dirty="0">
                          <a:effectLst/>
                        </a:rPr>
                        <a:t>submitted but </a:t>
                      </a:r>
                      <a:r>
                        <a:rPr lang="en-US" sz="2200" b="1" dirty="0" smtClean="0">
                          <a:effectLst/>
                        </a:rPr>
                        <a:t>some elements</a:t>
                      </a:r>
                      <a:r>
                        <a:rPr lang="en-US" sz="2200" b="1" baseline="0" dirty="0" smtClean="0">
                          <a:effectLst/>
                        </a:rPr>
                        <a:t> are inaccurate</a:t>
                      </a:r>
                      <a:r>
                        <a:rPr lang="en-US" sz="2200" b="1" dirty="0" smtClean="0">
                          <a:effectLst/>
                        </a:rPr>
                        <a:t>.</a:t>
                      </a:r>
                      <a:endParaRPr lang="en-US" sz="2200" b="1" dirty="0">
                        <a:effectLst/>
                        <a:latin typeface="Calibri"/>
                        <a:ea typeface="Times New Roman"/>
                        <a:cs typeface="Times New Roman"/>
                      </a:endParaRPr>
                    </a:p>
                  </a:txBody>
                  <a:tcPr marL="68580" marR="68580" marT="0" marB="0" anchor="ctr"/>
                </a:tc>
              </a:tr>
              <a:tr h="734628">
                <a:tc>
                  <a:txBody>
                    <a:bodyPr/>
                    <a:lstStyle/>
                    <a:p>
                      <a:pPr marL="0" marR="0" algn="ctr">
                        <a:lnSpc>
                          <a:spcPct val="115000"/>
                        </a:lnSpc>
                        <a:spcBef>
                          <a:spcPts val="0"/>
                        </a:spcBef>
                        <a:spcAft>
                          <a:spcPts val="0"/>
                        </a:spcAft>
                      </a:pPr>
                      <a:r>
                        <a:rPr lang="en-US" sz="2200" b="1" dirty="0">
                          <a:effectLst/>
                        </a:rPr>
                        <a:t>1</a:t>
                      </a:r>
                      <a:endParaRPr lang="en-US" sz="2200" b="1"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1000"/>
                        </a:spcAft>
                      </a:pPr>
                      <a:r>
                        <a:rPr lang="en-US" sz="2200" b="1" dirty="0" smtClean="0">
                          <a:effectLst/>
                        </a:rPr>
                        <a:t>Worksheet</a:t>
                      </a:r>
                      <a:r>
                        <a:rPr lang="en-US" sz="2200" b="1" baseline="0" dirty="0" smtClean="0">
                          <a:effectLst/>
                        </a:rPr>
                        <a:t> is </a:t>
                      </a:r>
                      <a:r>
                        <a:rPr lang="en-US" sz="2200" b="1" dirty="0" smtClean="0">
                          <a:effectLst/>
                        </a:rPr>
                        <a:t> </a:t>
                      </a:r>
                      <a:r>
                        <a:rPr lang="en-US" sz="2200" b="1" dirty="0">
                          <a:effectLst/>
                        </a:rPr>
                        <a:t>submitted but </a:t>
                      </a:r>
                      <a:r>
                        <a:rPr lang="en-US" sz="2200" b="1" dirty="0" smtClean="0">
                          <a:effectLst/>
                        </a:rPr>
                        <a:t>is incomplete</a:t>
                      </a:r>
                      <a:r>
                        <a:rPr lang="en-US" sz="2200" b="1" dirty="0">
                          <a:effectLst/>
                        </a:rPr>
                        <a:t>.</a:t>
                      </a:r>
                      <a:endParaRPr lang="en-US" sz="2200" b="1" dirty="0">
                        <a:effectLst/>
                        <a:latin typeface="Calibri"/>
                        <a:ea typeface="Times New Roman"/>
                        <a:cs typeface="Times New Roman"/>
                      </a:endParaRPr>
                    </a:p>
                  </a:txBody>
                  <a:tcPr marL="68580" marR="68580" marT="0" marB="0" anchor="ctr"/>
                </a:tc>
              </a:tr>
              <a:tr h="914400">
                <a:tc>
                  <a:txBody>
                    <a:bodyPr/>
                    <a:lstStyle/>
                    <a:p>
                      <a:pPr marL="0" marR="0" algn="ctr">
                        <a:lnSpc>
                          <a:spcPct val="115000"/>
                        </a:lnSpc>
                        <a:spcBef>
                          <a:spcPts val="0"/>
                        </a:spcBef>
                        <a:spcAft>
                          <a:spcPts val="0"/>
                        </a:spcAft>
                      </a:pPr>
                      <a:r>
                        <a:rPr lang="en-US" sz="2200" b="1" dirty="0">
                          <a:effectLst/>
                        </a:rPr>
                        <a:t>0</a:t>
                      </a:r>
                      <a:endParaRPr lang="en-US" sz="2200" b="1"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1000"/>
                        </a:spcAft>
                      </a:pPr>
                      <a:r>
                        <a:rPr lang="en-US" sz="2200" b="1" dirty="0">
                          <a:effectLst/>
                        </a:rPr>
                        <a:t>Not turned in/not turned in on time</a:t>
                      </a:r>
                      <a:endParaRPr lang="en-US" sz="2200" b="1" dirty="0">
                        <a:effectLst/>
                        <a:latin typeface="Calibri"/>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63201868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t>Activity 6: </a:t>
            </a:r>
            <a:r>
              <a:rPr lang="en-US" b="1" dirty="0"/>
              <a:t>Finding, Citing &amp; Summarizing Credible Sources</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246302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400" b="1" dirty="0" smtClean="0"/>
              <a:t>Scientific Literacy in Psychology</a:t>
            </a:r>
            <a:endParaRPr lang="en-US" sz="4400" b="1" dirty="0"/>
          </a:p>
        </p:txBody>
      </p:sp>
      <p:sp>
        <p:nvSpPr>
          <p:cNvPr id="5" name="Content Placeholder 4"/>
          <p:cNvSpPr>
            <a:spLocks noGrp="1"/>
          </p:cNvSpPr>
          <p:nvPr>
            <p:ph idx="1"/>
          </p:nvPr>
        </p:nvSpPr>
        <p:spPr/>
        <p:txBody>
          <a:bodyPr>
            <a:normAutofit/>
          </a:bodyPr>
          <a:lstStyle/>
          <a:p>
            <a:pPr marL="0" indent="0">
              <a:buNone/>
            </a:pPr>
            <a:r>
              <a:rPr lang="en-US" sz="3200" b="1" u="sng" dirty="0" smtClean="0">
                <a:solidFill>
                  <a:schemeClr val="accent1"/>
                </a:solidFill>
              </a:rPr>
              <a:t>Student Learning Outcomes:</a:t>
            </a:r>
          </a:p>
          <a:p>
            <a:pPr lvl="0"/>
            <a:r>
              <a:rPr lang="en-US" dirty="0"/>
              <a:t>Identify scholarly sources that psychologists use.</a:t>
            </a:r>
          </a:p>
          <a:p>
            <a:pPr lvl="0"/>
            <a:r>
              <a:rPr lang="en-US" dirty="0"/>
              <a:t>Locate peer-reviewed, empirical research articles using </a:t>
            </a:r>
            <a:r>
              <a:rPr lang="en-US" dirty="0" err="1"/>
              <a:t>PsycINFO</a:t>
            </a:r>
            <a:r>
              <a:rPr lang="en-US" dirty="0"/>
              <a:t> and Google Scholar.</a:t>
            </a:r>
          </a:p>
          <a:p>
            <a:pPr lvl="0"/>
            <a:r>
              <a:rPr lang="en-US" dirty="0"/>
              <a:t>Cite sources appropriately using APA </a:t>
            </a:r>
            <a:r>
              <a:rPr lang="en-US" dirty="0" smtClean="0"/>
              <a:t>Style. </a:t>
            </a:r>
            <a:endParaRPr lang="en-US" dirty="0"/>
          </a:p>
        </p:txBody>
      </p:sp>
    </p:spTree>
    <p:extLst>
      <p:ext uri="{BB962C8B-B14F-4D97-AF65-F5344CB8AC3E}">
        <p14:creationId xmlns:p14="http://schemas.microsoft.com/office/powerpoint/2010/main" val="562621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t>Scientific Literacy in Psychology</a:t>
            </a:r>
            <a:endParaRPr lang="en-US" sz="44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19381544"/>
              </p:ext>
            </p:extLst>
          </p:nvPr>
        </p:nvGraphicFramePr>
        <p:xfrm>
          <a:off x="0" y="1676400"/>
          <a:ext cx="91440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2767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graphicEl>
                                              <a:dgm id="{562FE001-1E70-4085-9890-1631840C5140}"/>
                                            </p:graphicEl>
                                          </p:spTgt>
                                        </p:tgtEl>
                                        <p:attrNameLst>
                                          <p:attrName>style.visibility</p:attrName>
                                        </p:attrNameLst>
                                      </p:cBhvr>
                                      <p:to>
                                        <p:strVal val="visible"/>
                                      </p:to>
                                    </p:set>
                                    <p:animEffect transition="in" filter="wheel(1)">
                                      <p:cBhvr>
                                        <p:cTn id="7" dur="1000"/>
                                        <p:tgtEl>
                                          <p:spTgt spid="6">
                                            <p:graphicEl>
                                              <a:dgm id="{562FE001-1E70-4085-9890-1631840C514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graphicEl>
                                              <a:dgm id="{C98223F3-51B4-477C-A38F-FAD26915DD22}"/>
                                            </p:graphicEl>
                                          </p:spTgt>
                                        </p:tgtEl>
                                        <p:attrNameLst>
                                          <p:attrName>style.visibility</p:attrName>
                                        </p:attrNameLst>
                                      </p:cBhvr>
                                      <p:to>
                                        <p:strVal val="visible"/>
                                      </p:to>
                                    </p:set>
                                    <p:animEffect transition="in" filter="wheel(1)">
                                      <p:cBhvr>
                                        <p:cTn id="12" dur="1000"/>
                                        <p:tgtEl>
                                          <p:spTgt spid="6">
                                            <p:graphicEl>
                                              <a:dgm id="{C98223F3-51B4-477C-A38F-FAD26915DD22}"/>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graphicEl>
                                              <a:dgm id="{1CEE24ED-ABFD-4DE0-AEBE-ED17795B5AB4}"/>
                                            </p:graphicEl>
                                          </p:spTgt>
                                        </p:tgtEl>
                                        <p:attrNameLst>
                                          <p:attrName>style.visibility</p:attrName>
                                        </p:attrNameLst>
                                      </p:cBhvr>
                                      <p:to>
                                        <p:strVal val="visible"/>
                                      </p:to>
                                    </p:set>
                                    <p:animEffect transition="in" filter="wheel(1)">
                                      <p:cBhvr>
                                        <p:cTn id="17" dur="1000"/>
                                        <p:tgtEl>
                                          <p:spTgt spid="6">
                                            <p:graphicEl>
                                              <a:dgm id="{1CEE24ED-ABFD-4DE0-AEBE-ED17795B5AB4}"/>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6">
                                            <p:graphicEl>
                                              <a:dgm id="{8C2424BA-D7CC-4D92-8C69-C736E01094F6}"/>
                                            </p:graphicEl>
                                          </p:spTgt>
                                        </p:tgtEl>
                                        <p:attrNameLst>
                                          <p:attrName>style.visibility</p:attrName>
                                        </p:attrNameLst>
                                      </p:cBhvr>
                                      <p:to>
                                        <p:strVal val="visible"/>
                                      </p:to>
                                    </p:set>
                                    <p:animEffect transition="in" filter="wheel(1)">
                                      <p:cBhvr>
                                        <p:cTn id="22" dur="1000"/>
                                        <p:tgtEl>
                                          <p:spTgt spid="6">
                                            <p:graphicEl>
                                              <a:dgm id="{8C2424BA-D7CC-4D92-8C69-C736E01094F6}"/>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6">
                                            <p:graphicEl>
                                              <a:dgm id="{60E43A14-2B5E-4C21-A09C-DC8D65ED2FE3}"/>
                                            </p:graphicEl>
                                          </p:spTgt>
                                        </p:tgtEl>
                                        <p:attrNameLst>
                                          <p:attrName>style.visibility</p:attrName>
                                        </p:attrNameLst>
                                      </p:cBhvr>
                                      <p:to>
                                        <p:strVal val="visible"/>
                                      </p:to>
                                    </p:set>
                                    <p:animEffect transition="in" filter="wheel(1)">
                                      <p:cBhvr>
                                        <p:cTn id="27" dur="1000"/>
                                        <p:tgtEl>
                                          <p:spTgt spid="6">
                                            <p:graphicEl>
                                              <a:dgm id="{60E43A14-2B5E-4C21-A09C-DC8D65ED2FE3}"/>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6">
                                            <p:graphicEl>
                                              <a:dgm id="{5B3B1C2F-07D4-4487-95FA-AAA5D9408097}"/>
                                            </p:graphicEl>
                                          </p:spTgt>
                                        </p:tgtEl>
                                        <p:attrNameLst>
                                          <p:attrName>style.visibility</p:attrName>
                                        </p:attrNameLst>
                                      </p:cBhvr>
                                      <p:to>
                                        <p:strVal val="visible"/>
                                      </p:to>
                                    </p:set>
                                    <p:animEffect transition="in" filter="wheel(1)">
                                      <p:cBhvr>
                                        <p:cTn id="32" dur="1000"/>
                                        <p:tgtEl>
                                          <p:spTgt spid="6">
                                            <p:graphicEl>
                                              <a:dgm id="{5B3B1C2F-07D4-4487-95FA-AAA5D940809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400" b="1" dirty="0" smtClean="0">
                <a:solidFill>
                  <a:schemeClr val="accent3"/>
                </a:solidFill>
              </a:rPr>
              <a:t>Scientific Literacy in Psychology</a:t>
            </a:r>
            <a:endParaRPr lang="en-US" sz="4400" b="1" dirty="0">
              <a:solidFill>
                <a:schemeClr val="accent3"/>
              </a:solidFill>
            </a:endParaRPr>
          </a:p>
        </p:txBody>
      </p:sp>
      <p:sp>
        <p:nvSpPr>
          <p:cNvPr id="5" name="Content Placeholder 4"/>
          <p:cNvSpPr>
            <a:spLocks noGrp="1"/>
          </p:cNvSpPr>
          <p:nvPr>
            <p:ph idx="1"/>
          </p:nvPr>
        </p:nvSpPr>
        <p:spPr/>
        <p:txBody>
          <a:bodyPr>
            <a:normAutofit/>
          </a:bodyPr>
          <a:lstStyle/>
          <a:p>
            <a:pPr marL="0" indent="0">
              <a:buNone/>
            </a:pPr>
            <a:r>
              <a:rPr lang="en-US" sz="3200" b="1" u="sng" dirty="0" smtClean="0">
                <a:solidFill>
                  <a:schemeClr val="accent1"/>
                </a:solidFill>
              </a:rPr>
              <a:t>Student Learning Outcomes:</a:t>
            </a:r>
          </a:p>
          <a:p>
            <a:pPr lvl="0"/>
            <a:r>
              <a:rPr lang="en-US" dirty="0"/>
              <a:t>Understand the collaborative nature of research and work in psychology</a:t>
            </a:r>
            <a:r>
              <a:rPr lang="en-US" b="1" dirty="0"/>
              <a:t> </a:t>
            </a:r>
            <a:endParaRPr lang="en-US" dirty="0"/>
          </a:p>
          <a:p>
            <a:r>
              <a:rPr lang="en-US" dirty="0"/>
              <a:t>Get to know classmates </a:t>
            </a:r>
          </a:p>
        </p:txBody>
      </p:sp>
    </p:spTree>
    <p:extLst>
      <p:ext uri="{BB962C8B-B14F-4D97-AF65-F5344CB8AC3E}">
        <p14:creationId xmlns:p14="http://schemas.microsoft.com/office/powerpoint/2010/main" val="1727948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Summarizing Sources</a:t>
            </a:r>
            <a:endParaRPr lang="en-US" b="1" dirty="0"/>
          </a:p>
        </p:txBody>
      </p:sp>
      <p:sp>
        <p:nvSpPr>
          <p:cNvPr id="3" name="Content Placeholder 2"/>
          <p:cNvSpPr>
            <a:spLocks noGrp="1"/>
          </p:cNvSpPr>
          <p:nvPr>
            <p:ph idx="1"/>
          </p:nvPr>
        </p:nvSpPr>
        <p:spPr/>
        <p:txBody>
          <a:bodyPr>
            <a:noAutofit/>
          </a:bodyPr>
          <a:lstStyle/>
          <a:p>
            <a:r>
              <a:rPr lang="en-US" sz="2800" dirty="0" smtClean="0"/>
              <a:t>Whenever </a:t>
            </a:r>
            <a:r>
              <a:rPr lang="en-US" sz="2800" dirty="0"/>
              <a:t>you summarize someone else’s work, you need to give the author credit for </a:t>
            </a:r>
            <a:r>
              <a:rPr lang="en-US" sz="2800" dirty="0" smtClean="0"/>
              <a:t>the </a:t>
            </a:r>
            <a:r>
              <a:rPr lang="en-US" sz="2800" dirty="0"/>
              <a:t>work.  How should you do this?  </a:t>
            </a:r>
            <a:endParaRPr lang="en-US" sz="2800" dirty="0" smtClean="0"/>
          </a:p>
          <a:p>
            <a:pPr lvl="1"/>
            <a:r>
              <a:rPr lang="en-US" sz="2800" dirty="0" smtClean="0"/>
              <a:t>APA </a:t>
            </a:r>
            <a:r>
              <a:rPr lang="en-US" sz="2800" dirty="0"/>
              <a:t>Style</a:t>
            </a:r>
            <a:r>
              <a:rPr lang="en-US" sz="2800" dirty="0" smtClean="0"/>
              <a:t>!</a:t>
            </a:r>
          </a:p>
          <a:p>
            <a:r>
              <a:rPr lang="en-US" sz="2800" dirty="0" smtClean="0"/>
              <a:t>Example of citing a source within the text:</a:t>
            </a:r>
          </a:p>
          <a:p>
            <a:pPr lvl="1"/>
            <a:r>
              <a:rPr lang="en-US" sz="2800" dirty="0" smtClean="0"/>
              <a:t>Researchers discovered that money did not necessarily affect one’s happiness (</a:t>
            </a:r>
            <a:r>
              <a:rPr lang="en-US" sz="2800" dirty="0" err="1" smtClean="0"/>
              <a:t>Petronis</a:t>
            </a:r>
            <a:r>
              <a:rPr lang="en-US" sz="2800" dirty="0" smtClean="0"/>
              <a:t>, 2012).</a:t>
            </a:r>
            <a:endParaRPr lang="en-US" sz="2800" dirty="0"/>
          </a:p>
        </p:txBody>
      </p:sp>
    </p:spTree>
    <p:extLst>
      <p:ext uri="{BB962C8B-B14F-4D97-AF65-F5344CB8AC3E}">
        <p14:creationId xmlns:p14="http://schemas.microsoft.com/office/powerpoint/2010/main" val="1647505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Summarizing </a:t>
            </a:r>
            <a:r>
              <a:rPr lang="en-US" b="1" dirty="0"/>
              <a:t>Sources</a:t>
            </a:r>
          </a:p>
        </p:txBody>
      </p:sp>
      <p:sp>
        <p:nvSpPr>
          <p:cNvPr id="3" name="Content Placeholder 2"/>
          <p:cNvSpPr>
            <a:spLocks noGrp="1"/>
          </p:cNvSpPr>
          <p:nvPr>
            <p:ph idx="1"/>
          </p:nvPr>
        </p:nvSpPr>
        <p:spPr/>
        <p:txBody>
          <a:bodyPr>
            <a:noAutofit/>
          </a:bodyPr>
          <a:lstStyle/>
          <a:p>
            <a:pPr indent="-342900"/>
            <a:r>
              <a:rPr lang="en-US" sz="2800" dirty="0" smtClean="0"/>
              <a:t>Example of a reference </a:t>
            </a:r>
            <a:r>
              <a:rPr lang="en-US" sz="2800" dirty="0"/>
              <a:t>citation - article from a newspaper retrieved </a:t>
            </a:r>
            <a:r>
              <a:rPr lang="en-US" sz="2800" dirty="0" smtClean="0"/>
              <a:t>online:</a:t>
            </a:r>
          </a:p>
          <a:p>
            <a:pPr marL="457200" indent="-457200">
              <a:buNone/>
            </a:pPr>
            <a:r>
              <a:rPr lang="en-US" sz="2800" dirty="0" err="1" smtClean="0"/>
              <a:t>Petronis</a:t>
            </a:r>
            <a:r>
              <a:rPr lang="en-US" sz="2800" dirty="0"/>
              <a:t>, L. (2012, June 25). Feeling depressed? This </a:t>
            </a:r>
            <a:r>
              <a:rPr lang="en-US" sz="2800" dirty="0" smtClean="0"/>
              <a:t>may be </a:t>
            </a:r>
            <a:r>
              <a:rPr lang="en-US" sz="2800" dirty="0"/>
              <a:t>the </a:t>
            </a:r>
            <a:r>
              <a:rPr lang="en-US" sz="2800" dirty="0" smtClean="0"/>
              <a:t>thing you </a:t>
            </a:r>
            <a:r>
              <a:rPr lang="en-US" sz="2800" dirty="0"/>
              <a:t>n</a:t>
            </a:r>
            <a:r>
              <a:rPr lang="en-US" sz="2800" dirty="0" smtClean="0"/>
              <a:t>eed </a:t>
            </a:r>
            <a:r>
              <a:rPr lang="en-US" sz="2800" dirty="0"/>
              <a:t>to </a:t>
            </a:r>
            <a:r>
              <a:rPr lang="en-US" sz="2800" dirty="0" smtClean="0"/>
              <a:t>feel </a:t>
            </a:r>
            <a:r>
              <a:rPr lang="en-US" sz="2800" dirty="0"/>
              <a:t>h</a:t>
            </a:r>
            <a:r>
              <a:rPr lang="en-US" sz="2800" dirty="0" smtClean="0"/>
              <a:t>appier </a:t>
            </a:r>
            <a:r>
              <a:rPr lang="en-US" sz="2800" dirty="0"/>
              <a:t>(Hint: </a:t>
            </a:r>
            <a:r>
              <a:rPr lang="en-US" sz="2800" dirty="0" smtClean="0"/>
              <a:t>it's not money). </a:t>
            </a:r>
            <a:r>
              <a:rPr lang="en-US" sz="2800" i="1" dirty="0" smtClean="0"/>
              <a:t>Glamour</a:t>
            </a:r>
            <a:r>
              <a:rPr lang="en-US" sz="2800" dirty="0" smtClean="0"/>
              <a:t>. </a:t>
            </a:r>
            <a:r>
              <a:rPr lang="en-US" sz="2800" dirty="0"/>
              <a:t>Retrieved from http://www.glamour.com/health-fitness/blogs/vitamin-g/2012/06/feeling-depressed-this-may-be.html</a:t>
            </a:r>
          </a:p>
          <a:p>
            <a:pPr marL="0" indent="0">
              <a:buNone/>
            </a:pPr>
            <a:r>
              <a:rPr lang="en-US" sz="2800" dirty="0"/>
              <a:t>	</a:t>
            </a:r>
            <a:endParaRPr lang="en-US" sz="2800" dirty="0">
              <a:solidFill>
                <a:schemeClr val="accent2">
                  <a:lumMod val="50000"/>
                </a:schemeClr>
              </a:solidFill>
            </a:endParaRPr>
          </a:p>
          <a:p>
            <a:endParaRPr lang="en-US" sz="2800" dirty="0"/>
          </a:p>
        </p:txBody>
      </p:sp>
    </p:spTree>
    <p:extLst>
      <p:ext uri="{BB962C8B-B14F-4D97-AF65-F5344CB8AC3E}">
        <p14:creationId xmlns:p14="http://schemas.microsoft.com/office/powerpoint/2010/main" val="383380098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Summarizing Sources</a:t>
            </a:r>
          </a:p>
        </p:txBody>
      </p:sp>
      <p:sp>
        <p:nvSpPr>
          <p:cNvPr id="3" name="Content Placeholder 2"/>
          <p:cNvSpPr>
            <a:spLocks noGrp="1"/>
          </p:cNvSpPr>
          <p:nvPr>
            <p:ph type="body" idx="1"/>
          </p:nvPr>
        </p:nvSpPr>
        <p:spPr/>
        <p:txBody>
          <a:bodyPr>
            <a:normAutofit/>
          </a:bodyPr>
          <a:lstStyle/>
          <a:p>
            <a:r>
              <a:rPr lang="en-US" dirty="0" smtClean="0"/>
              <a:t>With a partner, complete </a:t>
            </a:r>
            <a:r>
              <a:rPr lang="en-US" dirty="0"/>
              <a:t>the APA Citation Style </a:t>
            </a:r>
            <a:r>
              <a:rPr lang="en-US" dirty="0" smtClean="0"/>
              <a:t>Exercise.</a:t>
            </a:r>
            <a:endParaRPr lang="en-US" dirty="0"/>
          </a:p>
        </p:txBody>
      </p:sp>
    </p:spTree>
    <p:extLst>
      <p:ext uri="{BB962C8B-B14F-4D97-AF65-F5344CB8AC3E}">
        <p14:creationId xmlns:p14="http://schemas.microsoft.com/office/powerpoint/2010/main" val="347833681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APA Citation Style </a:t>
            </a:r>
            <a:r>
              <a:rPr lang="en-US" b="1" dirty="0" smtClean="0"/>
              <a:t>Exercise #1</a:t>
            </a:r>
            <a:endParaRPr lang="en-US" b="1" dirty="0"/>
          </a:p>
        </p:txBody>
      </p:sp>
      <p:sp>
        <p:nvSpPr>
          <p:cNvPr id="5" name="Content Placeholder 4"/>
          <p:cNvSpPr>
            <a:spLocks noGrp="1"/>
          </p:cNvSpPr>
          <p:nvPr>
            <p:ph idx="1"/>
          </p:nvPr>
        </p:nvSpPr>
        <p:spPr/>
        <p:txBody>
          <a:bodyPr/>
          <a:lstStyle/>
          <a:p>
            <a:pPr marL="0" indent="0">
              <a:buNone/>
            </a:pPr>
            <a:endParaRPr lang="en-US" dirty="0" smtClean="0"/>
          </a:p>
        </p:txBody>
      </p:sp>
    </p:spTree>
    <p:extLst>
      <p:ext uri="{BB962C8B-B14F-4D97-AF65-F5344CB8AC3E}">
        <p14:creationId xmlns:p14="http://schemas.microsoft.com/office/powerpoint/2010/main" val="423138231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APA Citation Style </a:t>
            </a:r>
            <a:r>
              <a:rPr lang="en-US" b="1" dirty="0" smtClean="0"/>
              <a:t>Exercise #2</a:t>
            </a:r>
            <a:endParaRPr lang="en-US" b="1" dirty="0"/>
          </a:p>
        </p:txBody>
      </p:sp>
      <p:sp>
        <p:nvSpPr>
          <p:cNvPr id="5" name="Content Placeholder 4"/>
          <p:cNvSpPr>
            <a:spLocks noGrp="1"/>
          </p:cNvSpPr>
          <p:nvPr>
            <p:ph idx="1"/>
          </p:nvPr>
        </p:nvSpPr>
        <p:spPr/>
        <p:txBody>
          <a:bodyPr/>
          <a:lstStyle/>
          <a:p>
            <a:pPr marL="0" indent="0">
              <a:buNone/>
            </a:pPr>
            <a:endParaRPr lang="en-US" dirty="0" smtClean="0"/>
          </a:p>
        </p:txBody>
      </p:sp>
    </p:spTree>
    <p:extLst>
      <p:ext uri="{BB962C8B-B14F-4D97-AF65-F5344CB8AC3E}">
        <p14:creationId xmlns:p14="http://schemas.microsoft.com/office/powerpoint/2010/main" val="234322380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APA Citation Style </a:t>
            </a:r>
            <a:r>
              <a:rPr lang="en-US" b="1" dirty="0" smtClean="0"/>
              <a:t>Exercise #3</a:t>
            </a:r>
            <a:endParaRPr lang="en-US" b="1" dirty="0"/>
          </a:p>
        </p:txBody>
      </p:sp>
      <p:sp>
        <p:nvSpPr>
          <p:cNvPr id="5" name="Content Placeholder 4"/>
          <p:cNvSpPr>
            <a:spLocks noGrp="1"/>
          </p:cNvSpPr>
          <p:nvPr>
            <p:ph idx="1"/>
          </p:nvPr>
        </p:nvSpPr>
        <p:spPr/>
        <p:txBody>
          <a:bodyPr>
            <a:normAutofit/>
          </a:bodyPr>
          <a:lstStyle/>
          <a:p>
            <a:pPr marL="0" indent="0">
              <a:buNone/>
            </a:pPr>
            <a:endParaRPr lang="en-US" dirty="0" smtClean="0"/>
          </a:p>
        </p:txBody>
      </p:sp>
    </p:spTree>
    <p:extLst>
      <p:ext uri="{BB962C8B-B14F-4D97-AF65-F5344CB8AC3E}">
        <p14:creationId xmlns:p14="http://schemas.microsoft.com/office/powerpoint/2010/main" val="306650577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APA Citation Style </a:t>
            </a:r>
            <a:r>
              <a:rPr lang="en-US" b="1" dirty="0" smtClean="0"/>
              <a:t>Exercise #4</a:t>
            </a:r>
            <a:endParaRPr lang="en-US" b="1" dirty="0"/>
          </a:p>
        </p:txBody>
      </p:sp>
      <p:sp>
        <p:nvSpPr>
          <p:cNvPr id="5" name="Content Placeholder 4"/>
          <p:cNvSpPr>
            <a:spLocks noGrp="1"/>
          </p:cNvSpPr>
          <p:nvPr>
            <p:ph idx="1"/>
          </p:nvPr>
        </p:nvSpPr>
        <p:spPr/>
        <p:txBody>
          <a:bodyPr>
            <a:normAutofit/>
          </a:bodyPr>
          <a:lstStyle/>
          <a:p>
            <a:pPr marL="457200" indent="-457200">
              <a:buNone/>
            </a:pPr>
            <a:endParaRPr lang="en-US" dirty="0" smtClean="0"/>
          </a:p>
        </p:txBody>
      </p:sp>
    </p:spTree>
    <p:extLst>
      <p:ext uri="{BB962C8B-B14F-4D97-AF65-F5344CB8AC3E}">
        <p14:creationId xmlns:p14="http://schemas.microsoft.com/office/powerpoint/2010/main" val="38789332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APA Citation Style </a:t>
            </a:r>
            <a:r>
              <a:rPr lang="en-US" b="1" dirty="0" smtClean="0"/>
              <a:t>Exercise #5</a:t>
            </a:r>
            <a:endParaRPr lang="en-US" b="1" dirty="0"/>
          </a:p>
        </p:txBody>
      </p:sp>
      <p:sp>
        <p:nvSpPr>
          <p:cNvPr id="5" name="Content Placeholder 4"/>
          <p:cNvSpPr>
            <a:spLocks noGrp="1"/>
          </p:cNvSpPr>
          <p:nvPr>
            <p:ph idx="1"/>
          </p:nvPr>
        </p:nvSpPr>
        <p:spPr/>
        <p:txBody>
          <a:bodyPr>
            <a:normAutofit/>
          </a:bodyPr>
          <a:lstStyle/>
          <a:p>
            <a:pPr marL="0" indent="0">
              <a:buNone/>
            </a:pPr>
            <a:endParaRPr lang="en-US" dirty="0" smtClean="0"/>
          </a:p>
        </p:txBody>
      </p:sp>
    </p:spTree>
    <p:extLst>
      <p:ext uri="{BB962C8B-B14F-4D97-AF65-F5344CB8AC3E}">
        <p14:creationId xmlns:p14="http://schemas.microsoft.com/office/powerpoint/2010/main" val="269075540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APA Citation Style </a:t>
            </a:r>
            <a:r>
              <a:rPr lang="en-US" b="1" dirty="0" smtClean="0"/>
              <a:t>Exercise #6</a:t>
            </a:r>
            <a:endParaRPr lang="en-US" b="1" dirty="0"/>
          </a:p>
        </p:txBody>
      </p:sp>
      <p:sp>
        <p:nvSpPr>
          <p:cNvPr id="5" name="Content Placeholder 4"/>
          <p:cNvSpPr>
            <a:spLocks noGrp="1"/>
          </p:cNvSpPr>
          <p:nvPr>
            <p:ph idx="1"/>
          </p:nvPr>
        </p:nvSpPr>
        <p:spPr/>
        <p:txBody>
          <a:bodyPr>
            <a:normAutofit/>
          </a:bodyPr>
          <a:lstStyle/>
          <a:p>
            <a:pPr marL="0" indent="0">
              <a:buNone/>
            </a:pPr>
            <a:endParaRPr lang="en-US" dirty="0"/>
          </a:p>
        </p:txBody>
      </p:sp>
    </p:spTree>
    <p:extLst>
      <p:ext uri="{BB962C8B-B14F-4D97-AF65-F5344CB8AC3E}">
        <p14:creationId xmlns:p14="http://schemas.microsoft.com/office/powerpoint/2010/main" val="377426653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APA Citation Style </a:t>
            </a:r>
            <a:r>
              <a:rPr lang="en-US" b="1" dirty="0" smtClean="0"/>
              <a:t>Exercise #7</a:t>
            </a:r>
            <a:endParaRPr lang="en-US" b="1" dirty="0"/>
          </a:p>
        </p:txBody>
      </p:sp>
      <p:sp>
        <p:nvSpPr>
          <p:cNvPr id="5" name="Content Placeholder 4"/>
          <p:cNvSpPr>
            <a:spLocks noGrp="1"/>
          </p:cNvSpPr>
          <p:nvPr>
            <p:ph idx="1"/>
          </p:nvPr>
        </p:nvSpPr>
        <p:spPr/>
        <p:txBody>
          <a:bodyPr>
            <a:normAutofit/>
          </a:bodyPr>
          <a:lstStyle/>
          <a:p>
            <a:pPr marL="0" indent="0">
              <a:buNone/>
            </a:pPr>
            <a:endParaRPr lang="en-US" dirty="0"/>
          </a:p>
        </p:txBody>
      </p:sp>
    </p:spTree>
    <p:extLst>
      <p:ext uri="{BB962C8B-B14F-4D97-AF65-F5344CB8AC3E}">
        <p14:creationId xmlns:p14="http://schemas.microsoft.com/office/powerpoint/2010/main" val="102069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400" b="1" dirty="0" smtClean="0">
                <a:solidFill>
                  <a:schemeClr val="accent3"/>
                </a:solidFill>
              </a:rPr>
              <a:t>Forming Teams</a:t>
            </a:r>
            <a:endParaRPr lang="en-US" sz="4400" b="1" dirty="0">
              <a:solidFill>
                <a:schemeClr val="accent3"/>
              </a:solidFill>
            </a:endParaRPr>
          </a:p>
        </p:txBody>
      </p:sp>
      <p:sp>
        <p:nvSpPr>
          <p:cNvPr id="9" name="Content Placeholder 8"/>
          <p:cNvSpPr>
            <a:spLocks noGrp="1"/>
          </p:cNvSpPr>
          <p:nvPr>
            <p:ph idx="1"/>
          </p:nvPr>
        </p:nvSpPr>
        <p:spPr/>
        <p:txBody>
          <a:bodyPr>
            <a:noAutofit/>
          </a:bodyPr>
          <a:lstStyle/>
          <a:p>
            <a:pPr marL="0" indent="0">
              <a:buNone/>
            </a:pPr>
            <a:r>
              <a:rPr lang="en-US" sz="3200" b="1" dirty="0" smtClean="0">
                <a:solidFill>
                  <a:schemeClr val="accent1"/>
                </a:solidFill>
              </a:rPr>
              <a:t>Similarities &amp; Differences</a:t>
            </a:r>
          </a:p>
          <a:p>
            <a:r>
              <a:rPr lang="en-US" sz="3200" b="1" dirty="0" smtClean="0"/>
              <a:t>In your team, create two lists:</a:t>
            </a:r>
          </a:p>
          <a:p>
            <a:r>
              <a:rPr lang="en-US" sz="3200" b="1" dirty="0" smtClean="0"/>
              <a:t>Items you all have in common – list as many items as there are people in your team.</a:t>
            </a:r>
          </a:p>
          <a:p>
            <a:r>
              <a:rPr lang="en-US" sz="3200" b="1" dirty="0" smtClean="0"/>
              <a:t>Items that are all unique – one for each of you.</a:t>
            </a:r>
            <a:endParaRPr lang="en-US" sz="3200" b="1" dirty="0"/>
          </a:p>
        </p:txBody>
      </p:sp>
    </p:spTree>
    <p:extLst>
      <p:ext uri="{BB962C8B-B14F-4D97-AF65-F5344CB8AC3E}">
        <p14:creationId xmlns:p14="http://schemas.microsoft.com/office/powerpoint/2010/main" val="4117985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t>Summarizing Sources with Integrity</a:t>
            </a:r>
            <a:endParaRPr lang="en-US" sz="4400" b="1" dirty="0"/>
          </a:p>
        </p:txBody>
      </p:sp>
      <p:sp>
        <p:nvSpPr>
          <p:cNvPr id="3" name="Content Placeholder 2"/>
          <p:cNvSpPr>
            <a:spLocks noGrp="1"/>
          </p:cNvSpPr>
          <p:nvPr>
            <p:ph idx="1"/>
          </p:nvPr>
        </p:nvSpPr>
        <p:spPr/>
        <p:txBody>
          <a:bodyPr>
            <a:noAutofit/>
          </a:bodyPr>
          <a:lstStyle/>
          <a:p>
            <a:r>
              <a:rPr lang="en-US" sz="2800" dirty="0" smtClean="0"/>
              <a:t>What is plagiarism?</a:t>
            </a:r>
          </a:p>
          <a:p>
            <a:pPr lvl="1"/>
            <a:r>
              <a:rPr lang="en-US" sz="2800" dirty="0" smtClean="0"/>
              <a:t>Using </a:t>
            </a:r>
            <a:r>
              <a:rPr lang="en-US" sz="2800" dirty="0"/>
              <a:t>someone else’s thoughts and words without giving the original author credit. </a:t>
            </a:r>
            <a:endParaRPr lang="en-US" sz="2800" dirty="0" smtClean="0"/>
          </a:p>
          <a:p>
            <a:pPr lvl="2"/>
            <a:r>
              <a:rPr lang="en-US" sz="2400" dirty="0" smtClean="0"/>
              <a:t>Copying someone </a:t>
            </a:r>
            <a:r>
              <a:rPr lang="en-US" sz="2400" dirty="0"/>
              <a:t>else’s words, word-for-word into your work and </a:t>
            </a:r>
            <a:r>
              <a:rPr lang="en-US" sz="2400" dirty="0" smtClean="0"/>
              <a:t>not putting </a:t>
            </a:r>
            <a:r>
              <a:rPr lang="en-US" sz="2400" dirty="0"/>
              <a:t>those exact words in quotation marks </a:t>
            </a:r>
            <a:r>
              <a:rPr lang="en-US" sz="2400" dirty="0" smtClean="0"/>
              <a:t>and not citing </a:t>
            </a:r>
            <a:r>
              <a:rPr lang="en-US" sz="2400" dirty="0"/>
              <a:t>the original author.  </a:t>
            </a:r>
            <a:endParaRPr lang="en-US" sz="2400" dirty="0" smtClean="0"/>
          </a:p>
          <a:p>
            <a:pPr lvl="2"/>
            <a:r>
              <a:rPr lang="en-US" sz="2400" dirty="0" smtClean="0"/>
              <a:t>Paraphrasing </a:t>
            </a:r>
            <a:r>
              <a:rPr lang="en-US" sz="2400" dirty="0"/>
              <a:t>what someone else said, </a:t>
            </a:r>
            <a:r>
              <a:rPr lang="en-US" sz="2400" dirty="0" smtClean="0"/>
              <a:t>but </a:t>
            </a:r>
            <a:r>
              <a:rPr lang="en-US" sz="2400" dirty="0"/>
              <a:t>not </a:t>
            </a:r>
            <a:r>
              <a:rPr lang="en-US" sz="2400" dirty="0" smtClean="0"/>
              <a:t>citing </a:t>
            </a:r>
            <a:r>
              <a:rPr lang="en-US" sz="2400" dirty="0"/>
              <a:t>the original author.  </a:t>
            </a:r>
            <a:endParaRPr lang="en-US" sz="2400" dirty="0" smtClean="0"/>
          </a:p>
          <a:p>
            <a:pPr lvl="1"/>
            <a:r>
              <a:rPr lang="en-US" sz="2800" dirty="0" smtClean="0"/>
              <a:t>To </a:t>
            </a:r>
            <a:r>
              <a:rPr lang="en-US" sz="2800" dirty="0"/>
              <a:t>avoid plagiarizing, write everything in your own words </a:t>
            </a:r>
            <a:r>
              <a:rPr lang="en-US" sz="2800" i="1" dirty="0"/>
              <a:t>and</a:t>
            </a:r>
            <a:r>
              <a:rPr lang="en-US" sz="2800" dirty="0"/>
              <a:t> cite your original source at the end of that sentence</a:t>
            </a:r>
            <a:r>
              <a:rPr lang="en-US" sz="2800" dirty="0" smtClean="0"/>
              <a:t>.</a:t>
            </a:r>
            <a:endParaRPr lang="en-US" sz="2800" dirty="0"/>
          </a:p>
        </p:txBody>
      </p:sp>
    </p:spTree>
    <p:extLst>
      <p:ext uri="{BB962C8B-B14F-4D97-AF65-F5344CB8AC3E}">
        <p14:creationId xmlns:p14="http://schemas.microsoft.com/office/powerpoint/2010/main" val="3516767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a:t>Summarizing Sources with Integrity</a:t>
            </a:r>
          </a:p>
        </p:txBody>
      </p:sp>
      <p:sp>
        <p:nvSpPr>
          <p:cNvPr id="3" name="Content Placeholder 2"/>
          <p:cNvSpPr>
            <a:spLocks noGrp="1"/>
          </p:cNvSpPr>
          <p:nvPr>
            <p:ph idx="1"/>
          </p:nvPr>
        </p:nvSpPr>
        <p:spPr/>
        <p:txBody>
          <a:bodyPr>
            <a:normAutofit/>
          </a:bodyPr>
          <a:lstStyle/>
          <a:p>
            <a:r>
              <a:rPr lang="en-US" sz="2800" dirty="0" smtClean="0"/>
              <a:t>Plagiarism exercise</a:t>
            </a:r>
          </a:p>
          <a:p>
            <a:pPr lvl="1"/>
            <a:r>
              <a:rPr lang="en-US" sz="2800" dirty="0" smtClean="0"/>
              <a:t>Read the original source (an abstract)</a:t>
            </a:r>
          </a:p>
          <a:p>
            <a:pPr lvl="1"/>
            <a:r>
              <a:rPr lang="en-US" sz="2800" dirty="0" smtClean="0"/>
              <a:t>Identify what is wrong (if anything) with each summary.</a:t>
            </a:r>
          </a:p>
          <a:p>
            <a:endParaRPr lang="en-US" sz="2800" dirty="0"/>
          </a:p>
        </p:txBody>
      </p:sp>
    </p:spTree>
    <p:extLst>
      <p:ext uri="{BB962C8B-B14F-4D97-AF65-F5344CB8AC3E}">
        <p14:creationId xmlns:p14="http://schemas.microsoft.com/office/powerpoint/2010/main" val="332213808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Plagiarism</a:t>
            </a:r>
            <a:r>
              <a:rPr lang="en-US" b="1" dirty="0" smtClean="0"/>
              <a:t>? #1</a:t>
            </a:r>
            <a:endParaRPr lang="en-US" sz="4400" b="1" dirty="0"/>
          </a:p>
        </p:txBody>
      </p:sp>
      <p:sp>
        <p:nvSpPr>
          <p:cNvPr id="3" name="Content Placeholder 2"/>
          <p:cNvSpPr>
            <a:spLocks noGrp="1"/>
          </p:cNvSpPr>
          <p:nvPr>
            <p:ph idx="1"/>
          </p:nvPr>
        </p:nvSpPr>
        <p:spPr>
          <a:xfrm>
            <a:off x="301752" y="1527048"/>
            <a:ext cx="8503920" cy="4873752"/>
          </a:xfrm>
        </p:spPr>
        <p:txBody>
          <a:bodyPr>
            <a:noAutofit/>
          </a:bodyPr>
          <a:lstStyle/>
          <a:p>
            <a:pPr marL="0" indent="0">
              <a:buNone/>
            </a:pPr>
            <a:r>
              <a:rPr lang="en-US" sz="2800" dirty="0"/>
              <a:t>This current study examined the extent to which different driver groups are aware of their associated performance decrements. </a:t>
            </a:r>
            <a:r>
              <a:rPr lang="en-US" sz="2800" dirty="0" smtClean="0"/>
              <a:t>Subjects’ </a:t>
            </a:r>
            <a:r>
              <a:rPr lang="en-US" sz="2800" dirty="0"/>
              <a:t>confidence in dealing with distractors while driving and their ratings of task performance and demand were compared with their actual driving performance in the presence of a cell-phone task (</a:t>
            </a:r>
            <a:r>
              <a:rPr lang="en-US" sz="2800" dirty="0" err="1"/>
              <a:t>Lesch</a:t>
            </a:r>
            <a:r>
              <a:rPr lang="en-US" sz="2800" dirty="0"/>
              <a:t> &amp; Hancock, 2004</a:t>
            </a:r>
            <a:r>
              <a:rPr lang="en-US" sz="2800" dirty="0" smtClean="0"/>
              <a:t>).</a:t>
            </a:r>
          </a:p>
          <a:p>
            <a:pPr marL="0" indent="0">
              <a:buNone/>
            </a:pPr>
            <a:endParaRPr lang="en-US" sz="2800" dirty="0" smtClean="0"/>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1083960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t>Plagiarism</a:t>
            </a:r>
            <a:r>
              <a:rPr lang="en-US" sz="4400" b="1" dirty="0" smtClean="0"/>
              <a:t>? #2</a:t>
            </a:r>
            <a:endParaRPr lang="en-US" sz="4400" b="1" dirty="0"/>
          </a:p>
        </p:txBody>
      </p:sp>
      <p:sp>
        <p:nvSpPr>
          <p:cNvPr id="3" name="Content Placeholder 2"/>
          <p:cNvSpPr>
            <a:spLocks noGrp="1"/>
          </p:cNvSpPr>
          <p:nvPr>
            <p:ph idx="1"/>
          </p:nvPr>
        </p:nvSpPr>
        <p:spPr>
          <a:xfrm>
            <a:off x="301752" y="1527048"/>
            <a:ext cx="8503920" cy="4873752"/>
          </a:xfrm>
        </p:spPr>
        <p:txBody>
          <a:bodyPr>
            <a:noAutofit/>
          </a:bodyPr>
          <a:lstStyle/>
          <a:p>
            <a:pPr marL="0" indent="0">
              <a:buNone/>
            </a:pPr>
            <a:r>
              <a:rPr lang="en-US" sz="2800" dirty="0"/>
              <a:t>“This current study examined the extent to which different driver groups are aware of their associated performance decrements. Subject’s confidence in dealing with distractors while driving and their ratings of task performance and demand were compared with their actual driving performance in the presence of a cell-phone task” (</a:t>
            </a:r>
            <a:r>
              <a:rPr lang="en-US" sz="2800" dirty="0" err="1"/>
              <a:t>Lesch</a:t>
            </a:r>
            <a:r>
              <a:rPr lang="en-US" sz="2800" dirty="0"/>
              <a:t> &amp; Hancock, 2004, p. 471</a:t>
            </a:r>
            <a:r>
              <a:rPr lang="en-US" sz="2800" dirty="0" smtClean="0"/>
              <a:t>).</a:t>
            </a:r>
          </a:p>
          <a:p>
            <a:pPr marL="0" indent="0">
              <a:buNone/>
            </a:pPr>
            <a:endParaRPr lang="en-US" sz="2800" dirty="0"/>
          </a:p>
        </p:txBody>
      </p:sp>
    </p:spTree>
    <p:extLst>
      <p:ext uri="{BB962C8B-B14F-4D97-AF65-F5344CB8AC3E}">
        <p14:creationId xmlns:p14="http://schemas.microsoft.com/office/powerpoint/2010/main" val="3312933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t>Plagiarism</a:t>
            </a:r>
            <a:r>
              <a:rPr lang="en-US" sz="4400" b="1" dirty="0" smtClean="0"/>
              <a:t>? #3</a:t>
            </a:r>
            <a:endParaRPr lang="en-US" sz="4400" b="1" dirty="0"/>
          </a:p>
        </p:txBody>
      </p:sp>
      <p:sp>
        <p:nvSpPr>
          <p:cNvPr id="3" name="Content Placeholder 2"/>
          <p:cNvSpPr>
            <a:spLocks noGrp="1"/>
          </p:cNvSpPr>
          <p:nvPr>
            <p:ph idx="1"/>
          </p:nvPr>
        </p:nvSpPr>
        <p:spPr>
          <a:xfrm>
            <a:off x="301752" y="1527048"/>
            <a:ext cx="8503920" cy="4873752"/>
          </a:xfrm>
        </p:spPr>
        <p:txBody>
          <a:bodyPr>
            <a:noAutofit/>
          </a:bodyPr>
          <a:lstStyle/>
          <a:p>
            <a:pPr marL="0" indent="0">
              <a:buNone/>
            </a:pPr>
            <a:r>
              <a:rPr lang="en-US" sz="2800" dirty="0"/>
              <a:t>This current study looked at associated performance </a:t>
            </a:r>
            <a:r>
              <a:rPr lang="en-US" sz="2800" dirty="0" smtClean="0"/>
              <a:t>decrements </a:t>
            </a:r>
            <a:r>
              <a:rPr lang="en-US" sz="2800" dirty="0"/>
              <a:t>for different driver groups. The drivers’ actual driving performance in the presence of a cell-phone task was compared with their confidence in dealing with distractors while driving and their ratings of task performance and demand (</a:t>
            </a:r>
            <a:r>
              <a:rPr lang="en-US" sz="2800" dirty="0" err="1"/>
              <a:t>Lesch</a:t>
            </a:r>
            <a:r>
              <a:rPr lang="en-US" sz="2800" dirty="0"/>
              <a:t> &amp; Hancock, 2004).</a:t>
            </a:r>
          </a:p>
          <a:p>
            <a:pPr marL="0" indent="0">
              <a:buNone/>
            </a:pPr>
            <a:endParaRPr lang="en-US" sz="2800" dirty="0"/>
          </a:p>
          <a:p>
            <a:pPr marL="114300" indent="0">
              <a:buNone/>
            </a:pPr>
            <a:endParaRPr lang="en-US" sz="2800" dirty="0">
              <a:solidFill>
                <a:schemeClr val="accent2"/>
              </a:solidFill>
            </a:endParaRPr>
          </a:p>
        </p:txBody>
      </p:sp>
    </p:spTree>
    <p:extLst>
      <p:ext uri="{BB962C8B-B14F-4D97-AF65-F5344CB8AC3E}">
        <p14:creationId xmlns:p14="http://schemas.microsoft.com/office/powerpoint/2010/main" val="166009795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t>Plagiarism</a:t>
            </a:r>
            <a:r>
              <a:rPr lang="en-US" sz="4400" b="1" dirty="0" smtClean="0"/>
              <a:t>? #4</a:t>
            </a:r>
            <a:endParaRPr lang="en-US" sz="4400" b="1" dirty="0"/>
          </a:p>
        </p:txBody>
      </p:sp>
      <p:sp>
        <p:nvSpPr>
          <p:cNvPr id="3" name="Content Placeholder 2"/>
          <p:cNvSpPr>
            <a:spLocks noGrp="1"/>
          </p:cNvSpPr>
          <p:nvPr>
            <p:ph idx="1"/>
          </p:nvPr>
        </p:nvSpPr>
        <p:spPr>
          <a:xfrm>
            <a:off x="301752" y="1527048"/>
            <a:ext cx="8503920" cy="4873752"/>
          </a:xfrm>
        </p:spPr>
        <p:txBody>
          <a:bodyPr>
            <a:noAutofit/>
          </a:bodyPr>
          <a:lstStyle/>
          <a:p>
            <a:pPr marL="0" indent="0">
              <a:buNone/>
            </a:pPr>
            <a:r>
              <a:rPr lang="en-US" sz="2800" dirty="0"/>
              <a:t>This study examined how different driver groups were aware of their associated performance decrements. The actual driving performance with the presence of a cell-phone task was looked at in comparison to the </a:t>
            </a:r>
            <a:r>
              <a:rPr lang="en-US" sz="2800" dirty="0" smtClean="0"/>
              <a:t>drivers’ </a:t>
            </a:r>
            <a:r>
              <a:rPr lang="en-US" sz="2800" dirty="0"/>
              <a:t>confidence rating in dealing with distractors (</a:t>
            </a:r>
            <a:r>
              <a:rPr lang="en-US" sz="2800" dirty="0" err="1"/>
              <a:t>Lesch</a:t>
            </a:r>
            <a:r>
              <a:rPr lang="en-US" sz="2800" dirty="0"/>
              <a:t> &amp; Hancock, 2004</a:t>
            </a:r>
            <a:r>
              <a:rPr lang="en-US" sz="2800" dirty="0" smtClean="0"/>
              <a:t>).</a:t>
            </a:r>
          </a:p>
          <a:p>
            <a:pPr marL="0" indent="0">
              <a:buNone/>
            </a:pPr>
            <a:endParaRPr lang="en-US" sz="2800" dirty="0"/>
          </a:p>
          <a:p>
            <a:endParaRPr lang="en-US" sz="2800" dirty="0"/>
          </a:p>
        </p:txBody>
      </p:sp>
    </p:spTree>
    <p:extLst>
      <p:ext uri="{BB962C8B-B14F-4D97-AF65-F5344CB8AC3E}">
        <p14:creationId xmlns:p14="http://schemas.microsoft.com/office/powerpoint/2010/main" val="1127381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t>Plagiarism</a:t>
            </a:r>
            <a:r>
              <a:rPr lang="en-US" sz="4400" b="1" dirty="0" smtClean="0"/>
              <a:t>? #5</a:t>
            </a:r>
            <a:endParaRPr lang="en-US" sz="4400" b="1" dirty="0"/>
          </a:p>
        </p:txBody>
      </p:sp>
      <p:sp>
        <p:nvSpPr>
          <p:cNvPr id="3" name="Content Placeholder 2"/>
          <p:cNvSpPr>
            <a:spLocks noGrp="1"/>
          </p:cNvSpPr>
          <p:nvPr>
            <p:ph idx="1"/>
          </p:nvPr>
        </p:nvSpPr>
        <p:spPr>
          <a:xfrm>
            <a:off x="301752" y="1527048"/>
            <a:ext cx="8503920" cy="5026152"/>
          </a:xfrm>
        </p:spPr>
        <p:txBody>
          <a:bodyPr>
            <a:normAutofit/>
          </a:bodyPr>
          <a:lstStyle/>
          <a:p>
            <a:pPr marL="0" indent="0">
              <a:buNone/>
            </a:pPr>
            <a:r>
              <a:rPr lang="en-US" sz="2400" dirty="0"/>
              <a:t>This study examined how aware people were of their driving performance both with and without the added distraction of a cell </a:t>
            </a:r>
            <a:r>
              <a:rPr lang="en-US" sz="2400" dirty="0" smtClean="0"/>
              <a:t>phone (</a:t>
            </a:r>
            <a:r>
              <a:rPr lang="en-US" sz="2400" dirty="0" err="1"/>
              <a:t>Lesch</a:t>
            </a:r>
            <a:r>
              <a:rPr lang="en-US" sz="2400" dirty="0"/>
              <a:t> &amp; Hancock, 2004</a:t>
            </a:r>
            <a:r>
              <a:rPr lang="en-US" sz="2400" dirty="0" smtClean="0"/>
              <a:t>).  </a:t>
            </a:r>
            <a:r>
              <a:rPr lang="en-US" sz="2400" dirty="0"/>
              <a:t>The researchers also looked at if age or gender had any impact on driving performance.  Men, of all ages, who were more confident in their ability to deal with distraction were found to be better drivers.  Inversely, older women who said they were confident in dealing with distraction were actually less competent drivers. The researchers compared the reaction times for drivers with the same confidence ratings and found that older women had the slowest brake times compared to any other group. Women also thought that the test was easier than men did.  The results tell us that the use of </a:t>
            </a:r>
            <a:r>
              <a:rPr lang="en-US" sz="2400" dirty="0" smtClean="0"/>
              <a:t>a cell </a:t>
            </a:r>
            <a:r>
              <a:rPr lang="en-US" sz="2400" dirty="0"/>
              <a:t>phone while driving may be more distracting than people realize. </a:t>
            </a:r>
            <a:endParaRPr lang="en-US" sz="2400" dirty="0" smtClean="0"/>
          </a:p>
          <a:p>
            <a:pPr marL="0" indent="0">
              <a:buNone/>
            </a:pPr>
            <a:endParaRPr lang="en-US" sz="2400" dirty="0"/>
          </a:p>
        </p:txBody>
      </p:sp>
    </p:spTree>
    <p:extLst>
      <p:ext uri="{BB962C8B-B14F-4D97-AF65-F5344CB8AC3E}">
        <p14:creationId xmlns:p14="http://schemas.microsoft.com/office/powerpoint/2010/main" val="205143216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Review</a:t>
            </a:r>
            <a:endParaRPr lang="en-US" sz="4400" b="1" dirty="0"/>
          </a:p>
        </p:txBody>
      </p:sp>
      <p:sp>
        <p:nvSpPr>
          <p:cNvPr id="3" name="Content Placeholder 2"/>
          <p:cNvSpPr>
            <a:spLocks noGrp="1"/>
          </p:cNvSpPr>
          <p:nvPr>
            <p:ph idx="1"/>
          </p:nvPr>
        </p:nvSpPr>
        <p:spPr/>
        <p:txBody>
          <a:bodyPr>
            <a:normAutofit/>
          </a:bodyPr>
          <a:lstStyle/>
          <a:p>
            <a:r>
              <a:rPr lang="en-US" sz="2800" dirty="0" smtClean="0"/>
              <a:t>What kind of sources do psychologists use?</a:t>
            </a:r>
          </a:p>
          <a:p>
            <a:pPr lvl="1"/>
            <a:r>
              <a:rPr lang="en-US" sz="2800" dirty="0" smtClean="0"/>
              <a:t>Empirical reports published in peer-reviewed journals.</a:t>
            </a:r>
          </a:p>
          <a:p>
            <a:pPr marL="0" indent="0">
              <a:buNone/>
            </a:pPr>
            <a:endParaRPr lang="en-US" sz="2800" dirty="0"/>
          </a:p>
        </p:txBody>
      </p:sp>
    </p:spTree>
    <p:extLst>
      <p:ext uri="{BB962C8B-B14F-4D97-AF65-F5344CB8AC3E}">
        <p14:creationId xmlns:p14="http://schemas.microsoft.com/office/powerpoint/2010/main" val="1760547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819400"/>
            <a:ext cx="8839200" cy="1524000"/>
          </a:xfrm>
        </p:spPr>
        <p:txBody>
          <a:bodyPr>
            <a:noAutofit/>
          </a:bodyPr>
          <a:lstStyle/>
          <a:p>
            <a:r>
              <a:rPr lang="en-US" sz="3600" dirty="0" smtClean="0"/>
              <a:t>How do you find empirical, </a:t>
            </a:r>
            <a:br>
              <a:rPr lang="en-US" sz="3600" dirty="0" smtClean="0"/>
            </a:br>
            <a:r>
              <a:rPr lang="en-US" sz="3600" dirty="0" smtClean="0"/>
              <a:t>peer-reviewed articles?</a:t>
            </a:r>
            <a:endParaRPr lang="en-US" sz="3600" dirty="0"/>
          </a:p>
        </p:txBody>
      </p:sp>
      <p:sp>
        <p:nvSpPr>
          <p:cNvPr id="3" name="Text Placeholder 2"/>
          <p:cNvSpPr>
            <a:spLocks noGrp="1"/>
          </p:cNvSpPr>
          <p:nvPr>
            <p:ph type="body" idx="1"/>
          </p:nvPr>
        </p:nvSpPr>
        <p:spPr>
          <a:xfrm>
            <a:off x="722313" y="3986213"/>
            <a:ext cx="7772400" cy="1500187"/>
          </a:xfrm>
        </p:spPr>
        <p:txBody>
          <a:bodyPr>
            <a:normAutofit/>
          </a:bodyPr>
          <a:lstStyle/>
          <a:p>
            <a:r>
              <a:rPr lang="en-US" sz="4400" dirty="0" err="1" smtClean="0"/>
              <a:t>P</a:t>
            </a:r>
            <a:r>
              <a:rPr lang="en-US" sz="4400" cap="none" dirty="0" err="1" smtClean="0"/>
              <a:t>syc</a:t>
            </a:r>
            <a:r>
              <a:rPr lang="en-US" sz="4400" dirty="0" err="1" smtClean="0"/>
              <a:t>INFO</a:t>
            </a:r>
            <a:r>
              <a:rPr lang="en-US" sz="4400" dirty="0" smtClean="0"/>
              <a:t> &amp; Google Scholar Demo</a:t>
            </a:r>
            <a:endParaRPr lang="en-US" sz="4400" dirty="0"/>
          </a:p>
        </p:txBody>
      </p:sp>
    </p:spTree>
    <p:extLst>
      <p:ext uri="{BB962C8B-B14F-4D97-AF65-F5344CB8AC3E}">
        <p14:creationId xmlns:p14="http://schemas.microsoft.com/office/powerpoint/2010/main" val="1862394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400" b="1" dirty="0" smtClean="0"/>
              <a:t>Finding Credible Sources</a:t>
            </a:r>
            <a:endParaRPr lang="en-US" sz="4400" b="1" dirty="0"/>
          </a:p>
        </p:txBody>
      </p:sp>
      <p:sp>
        <p:nvSpPr>
          <p:cNvPr id="5" name="Content Placeholder 4"/>
          <p:cNvSpPr>
            <a:spLocks noGrp="1"/>
          </p:cNvSpPr>
          <p:nvPr>
            <p:ph idx="1"/>
          </p:nvPr>
        </p:nvSpPr>
        <p:spPr/>
        <p:txBody>
          <a:bodyPr>
            <a:normAutofit/>
          </a:bodyPr>
          <a:lstStyle/>
          <a:p>
            <a:r>
              <a:rPr lang="en-US" sz="2800" dirty="0" smtClean="0"/>
              <a:t>Why is it important for you to be able to find credible sources in psychology?</a:t>
            </a:r>
            <a:endParaRPr lang="en-US" sz="2800" dirty="0"/>
          </a:p>
        </p:txBody>
      </p:sp>
    </p:spTree>
    <p:extLst>
      <p:ext uri="{BB962C8B-B14F-4D97-AF65-F5344CB8AC3E}">
        <p14:creationId xmlns:p14="http://schemas.microsoft.com/office/powerpoint/2010/main" val="8273575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chemeClr val="accent3"/>
                </a:solidFill>
              </a:rPr>
              <a:t>Psychology Undercover!</a:t>
            </a:r>
            <a:endParaRPr lang="en-US" sz="4400" b="1" dirty="0">
              <a:solidFill>
                <a:schemeClr val="accent3"/>
              </a:solidFill>
            </a:endParaRPr>
          </a:p>
        </p:txBody>
      </p:sp>
      <p:sp>
        <p:nvSpPr>
          <p:cNvPr id="3" name="Content Placeholder 2"/>
          <p:cNvSpPr>
            <a:spLocks noGrp="1"/>
          </p:cNvSpPr>
          <p:nvPr>
            <p:ph idx="1"/>
          </p:nvPr>
        </p:nvSpPr>
        <p:spPr>
          <a:xfrm>
            <a:off x="228600" y="1646237"/>
            <a:ext cx="8763000" cy="4373563"/>
          </a:xfrm>
        </p:spPr>
        <p:txBody>
          <a:bodyPr>
            <a:noAutofit/>
          </a:bodyPr>
          <a:lstStyle/>
          <a:p>
            <a:pPr marL="514350" indent="-514350">
              <a:buFont typeface="+mj-lt"/>
              <a:buAutoNum type="arabicPeriod"/>
            </a:pPr>
            <a:r>
              <a:rPr lang="en-US" sz="2800" b="1" dirty="0" smtClean="0"/>
              <a:t>Name your team</a:t>
            </a:r>
          </a:p>
          <a:p>
            <a:pPr marL="514350" indent="-514350">
              <a:buFont typeface="+mj-lt"/>
              <a:buAutoNum type="arabicPeriod"/>
            </a:pPr>
            <a:r>
              <a:rPr lang="en-US" sz="2800" b="1" dirty="0" smtClean="0"/>
              <a:t>A picture of a person or thing relating to psychology will slowly be revealed.</a:t>
            </a:r>
          </a:p>
          <a:p>
            <a:pPr marL="514350" indent="-514350">
              <a:buFont typeface="+mj-lt"/>
              <a:buAutoNum type="arabicPeriod"/>
            </a:pPr>
            <a:r>
              <a:rPr lang="en-US" sz="2800" b="1" dirty="0" smtClean="0"/>
              <a:t>When everyone on the team knows the identity, raise your hands.</a:t>
            </a:r>
          </a:p>
          <a:p>
            <a:pPr marL="514350" indent="-514350">
              <a:buFont typeface="+mj-lt"/>
              <a:buAutoNum type="arabicPeriod"/>
            </a:pPr>
            <a:r>
              <a:rPr lang="en-US" sz="2800" b="1" dirty="0" smtClean="0"/>
              <a:t>I will randomly select one person on the team to give the answer.</a:t>
            </a:r>
          </a:p>
        </p:txBody>
      </p:sp>
    </p:spTree>
    <p:extLst>
      <p:ext uri="{BB962C8B-B14F-4D97-AF65-F5344CB8AC3E}">
        <p14:creationId xmlns:p14="http://schemas.microsoft.com/office/powerpoint/2010/main" val="3532779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Assignment</a:t>
            </a:r>
            <a:endParaRPr lang="en-US" b="1" dirty="0"/>
          </a:p>
        </p:txBody>
      </p:sp>
      <p:sp>
        <p:nvSpPr>
          <p:cNvPr id="3" name="Content Placeholder 2"/>
          <p:cNvSpPr>
            <a:spLocks noGrp="1"/>
          </p:cNvSpPr>
          <p:nvPr>
            <p:ph idx="1"/>
          </p:nvPr>
        </p:nvSpPr>
        <p:spPr/>
        <p:txBody>
          <a:bodyPr/>
          <a:lstStyle/>
          <a:p>
            <a:r>
              <a:rPr lang="en-US" dirty="0"/>
              <a:t>Students should complete the Finding Information – Scavenger Hunt in the student materials. </a:t>
            </a:r>
          </a:p>
        </p:txBody>
      </p:sp>
    </p:spTree>
    <p:extLst>
      <p:ext uri="{BB962C8B-B14F-4D97-AF65-F5344CB8AC3E}">
        <p14:creationId xmlns:p14="http://schemas.microsoft.com/office/powerpoint/2010/main" val="278128598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84573"/>
            <a:ext cx="8260672" cy="1039427"/>
          </a:xfrm>
        </p:spPr>
        <p:txBody>
          <a:bodyPr>
            <a:normAutofit/>
          </a:bodyPr>
          <a:lstStyle/>
          <a:p>
            <a:r>
              <a:rPr lang="en-US" b="1" dirty="0" smtClean="0"/>
              <a:t>Assignment</a:t>
            </a:r>
            <a:endParaRPr lang="en-US" dirty="0"/>
          </a:p>
        </p:txBody>
      </p:sp>
      <p:sp>
        <p:nvSpPr>
          <p:cNvPr id="7" name="Content Placeholder 6"/>
          <p:cNvSpPr>
            <a:spLocks noGrp="1"/>
          </p:cNvSpPr>
          <p:nvPr>
            <p:ph idx="1"/>
          </p:nvPr>
        </p:nvSpPr>
        <p:spPr>
          <a:xfrm>
            <a:off x="457200" y="1572828"/>
            <a:ext cx="8229600" cy="4373563"/>
          </a:xfrm>
        </p:spPr>
        <p:txBody>
          <a:bodyPr/>
          <a:lstStyle/>
          <a:p>
            <a:pPr marL="114300" indent="0">
              <a:buNone/>
            </a:pPr>
            <a:r>
              <a:rPr lang="en-US" b="1" dirty="0" smtClean="0"/>
              <a:t>Grading:</a:t>
            </a:r>
          </a:p>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311717882"/>
              </p:ext>
            </p:extLst>
          </p:nvPr>
        </p:nvGraphicFramePr>
        <p:xfrm>
          <a:off x="609600" y="2286000"/>
          <a:ext cx="8382000" cy="4349663"/>
        </p:xfrm>
        <a:graphic>
          <a:graphicData uri="http://schemas.openxmlformats.org/drawingml/2006/table">
            <a:tbl>
              <a:tblPr firstRow="1" firstCol="1" bandRow="1">
                <a:tableStyleId>{5C22544A-7EE6-4342-B048-85BDC9FD1C3A}</a:tableStyleId>
              </a:tblPr>
              <a:tblGrid>
                <a:gridCol w="957943"/>
                <a:gridCol w="7424057"/>
              </a:tblGrid>
              <a:tr h="490895">
                <a:tc>
                  <a:txBody>
                    <a:bodyPr/>
                    <a:lstStyle/>
                    <a:p>
                      <a:pPr marL="0" marR="0" algn="ctr">
                        <a:lnSpc>
                          <a:spcPct val="115000"/>
                        </a:lnSpc>
                        <a:spcBef>
                          <a:spcPts val="0"/>
                        </a:spcBef>
                        <a:spcAft>
                          <a:spcPts val="0"/>
                        </a:spcAft>
                      </a:pPr>
                      <a:r>
                        <a:rPr lang="en-US" sz="2400" b="1" dirty="0">
                          <a:effectLst/>
                          <a:latin typeface="+mn-lt"/>
                        </a:rPr>
                        <a:t>Points</a:t>
                      </a:r>
                      <a:endParaRPr lang="en-US" sz="2400" b="1" dirty="0">
                        <a:effectLst/>
                        <a:latin typeface="+mn-lt"/>
                        <a:ea typeface="Times New Roman"/>
                        <a:cs typeface="Times New Roman"/>
                      </a:endParaRPr>
                    </a:p>
                  </a:txBody>
                  <a:tcPr marL="68580" marR="68580" marT="0" marB="0" anchor="ctr"/>
                </a:tc>
                <a:tc>
                  <a:txBody>
                    <a:bodyPr/>
                    <a:lstStyle/>
                    <a:p>
                      <a:pPr marL="0" marR="0" algn="ctr">
                        <a:lnSpc>
                          <a:spcPct val="115000"/>
                        </a:lnSpc>
                        <a:spcBef>
                          <a:spcPts val="0"/>
                        </a:spcBef>
                        <a:spcAft>
                          <a:spcPts val="1000"/>
                        </a:spcAft>
                      </a:pPr>
                      <a:r>
                        <a:rPr lang="en-US" sz="2400" b="1" dirty="0">
                          <a:effectLst/>
                          <a:latin typeface="+mn-lt"/>
                        </a:rPr>
                        <a:t>Quality of Assignment</a:t>
                      </a:r>
                      <a:endParaRPr lang="en-US" sz="2400" b="1" dirty="0">
                        <a:effectLst/>
                        <a:latin typeface="+mn-lt"/>
                        <a:ea typeface="Times New Roman"/>
                        <a:cs typeface="Times New Roman"/>
                      </a:endParaRPr>
                    </a:p>
                  </a:txBody>
                  <a:tcPr marL="68580" marR="68580" marT="0" marB="0" anchor="ctr"/>
                </a:tc>
              </a:tr>
              <a:tr h="831877">
                <a:tc>
                  <a:txBody>
                    <a:bodyPr/>
                    <a:lstStyle/>
                    <a:p>
                      <a:pPr marL="0" marR="0" algn="ctr">
                        <a:lnSpc>
                          <a:spcPct val="115000"/>
                        </a:lnSpc>
                        <a:spcBef>
                          <a:spcPts val="0"/>
                        </a:spcBef>
                        <a:spcAft>
                          <a:spcPts val="0"/>
                        </a:spcAft>
                      </a:pPr>
                      <a:r>
                        <a:rPr lang="en-US" sz="2400" b="1" dirty="0">
                          <a:effectLst/>
                          <a:latin typeface="+mn-lt"/>
                        </a:rPr>
                        <a:t>3</a:t>
                      </a:r>
                      <a:endParaRPr lang="en-US" sz="2400" b="1" dirty="0">
                        <a:effectLst/>
                        <a:latin typeface="+mn-lt"/>
                        <a:ea typeface="Times New Roman"/>
                        <a:cs typeface="Times New Roman"/>
                      </a:endParaRPr>
                    </a:p>
                  </a:txBody>
                  <a:tcPr marL="68580" marR="68580" marT="0" marB="0" anchor="ctr"/>
                </a:tc>
                <a:tc>
                  <a:txBody>
                    <a:bodyPr/>
                    <a:lstStyle/>
                    <a:p>
                      <a:pPr marL="0" marR="0">
                        <a:lnSpc>
                          <a:spcPct val="115000"/>
                        </a:lnSpc>
                        <a:spcBef>
                          <a:spcPts val="0"/>
                        </a:spcBef>
                        <a:spcAft>
                          <a:spcPts val="1000"/>
                        </a:spcAft>
                      </a:pPr>
                      <a:r>
                        <a:rPr lang="en-US" sz="2400" dirty="0">
                          <a:effectLst/>
                          <a:latin typeface="+mn-lt"/>
                          <a:ea typeface="Times New Roman"/>
                          <a:cs typeface="Times New Roman"/>
                        </a:rPr>
                        <a:t>Finding Information – Scavenger Hunt worksheet is complete, accurate, and of high quality.  </a:t>
                      </a:r>
                    </a:p>
                  </a:txBody>
                  <a:tcPr marL="68580" marR="68580" marT="0" marB="0"/>
                </a:tc>
              </a:tr>
              <a:tr h="914400">
                <a:tc>
                  <a:txBody>
                    <a:bodyPr/>
                    <a:lstStyle/>
                    <a:p>
                      <a:pPr marL="0" marR="0" algn="ctr">
                        <a:lnSpc>
                          <a:spcPct val="115000"/>
                        </a:lnSpc>
                        <a:spcBef>
                          <a:spcPts val="0"/>
                        </a:spcBef>
                        <a:spcAft>
                          <a:spcPts val="0"/>
                        </a:spcAft>
                      </a:pPr>
                      <a:r>
                        <a:rPr lang="en-US" sz="2400" b="1" dirty="0">
                          <a:effectLst/>
                          <a:latin typeface="+mn-lt"/>
                        </a:rPr>
                        <a:t>2</a:t>
                      </a:r>
                      <a:endParaRPr lang="en-US" sz="2400" b="1" dirty="0">
                        <a:effectLst/>
                        <a:latin typeface="+mn-lt"/>
                        <a:ea typeface="Times New Roman"/>
                        <a:cs typeface="Times New Roman"/>
                      </a:endParaRPr>
                    </a:p>
                  </a:txBody>
                  <a:tcPr marL="68580" marR="68580" marT="0" marB="0" anchor="ctr"/>
                </a:tc>
                <a:tc>
                  <a:txBody>
                    <a:bodyPr/>
                    <a:lstStyle/>
                    <a:p>
                      <a:pPr marL="0" marR="0">
                        <a:lnSpc>
                          <a:spcPct val="115000"/>
                        </a:lnSpc>
                        <a:spcBef>
                          <a:spcPts val="0"/>
                        </a:spcBef>
                        <a:spcAft>
                          <a:spcPts val="1000"/>
                        </a:spcAft>
                      </a:pPr>
                      <a:r>
                        <a:rPr lang="en-US" sz="2400">
                          <a:effectLst/>
                          <a:latin typeface="+mn-lt"/>
                          <a:ea typeface="Times New Roman"/>
                          <a:cs typeface="Times New Roman"/>
                        </a:rPr>
                        <a:t>Finding Information – Scavenger Hunt worksheet is complete but not all of the answers are accurate and/or of high quality.</a:t>
                      </a:r>
                    </a:p>
                  </a:txBody>
                  <a:tcPr marL="68580" marR="68580" marT="0" marB="0"/>
                </a:tc>
              </a:tr>
              <a:tr h="734628">
                <a:tc>
                  <a:txBody>
                    <a:bodyPr/>
                    <a:lstStyle/>
                    <a:p>
                      <a:pPr marL="0" marR="0" algn="ctr">
                        <a:lnSpc>
                          <a:spcPct val="115000"/>
                        </a:lnSpc>
                        <a:spcBef>
                          <a:spcPts val="0"/>
                        </a:spcBef>
                        <a:spcAft>
                          <a:spcPts val="0"/>
                        </a:spcAft>
                      </a:pPr>
                      <a:r>
                        <a:rPr lang="en-US" sz="2400" b="1" dirty="0">
                          <a:effectLst/>
                          <a:latin typeface="+mn-lt"/>
                        </a:rPr>
                        <a:t>1</a:t>
                      </a:r>
                      <a:endParaRPr lang="en-US" sz="2400" b="1" dirty="0">
                        <a:effectLst/>
                        <a:latin typeface="+mn-lt"/>
                        <a:ea typeface="Times New Roman"/>
                        <a:cs typeface="Times New Roman"/>
                      </a:endParaRPr>
                    </a:p>
                  </a:txBody>
                  <a:tcPr marL="68580" marR="68580" marT="0" marB="0" anchor="ctr"/>
                </a:tc>
                <a:tc>
                  <a:txBody>
                    <a:bodyPr/>
                    <a:lstStyle/>
                    <a:p>
                      <a:pPr marL="0" marR="0">
                        <a:lnSpc>
                          <a:spcPct val="115000"/>
                        </a:lnSpc>
                        <a:spcBef>
                          <a:spcPts val="0"/>
                        </a:spcBef>
                        <a:spcAft>
                          <a:spcPts val="1000"/>
                        </a:spcAft>
                      </a:pPr>
                      <a:r>
                        <a:rPr lang="en-US" sz="2400">
                          <a:effectLst/>
                          <a:latin typeface="+mn-lt"/>
                          <a:ea typeface="Times New Roman"/>
                          <a:cs typeface="Times New Roman"/>
                        </a:rPr>
                        <a:t>Finding Information – Scavenger Hunt worksheet is incomplete.</a:t>
                      </a:r>
                    </a:p>
                  </a:txBody>
                  <a:tcPr marL="68580" marR="68580" marT="0" marB="0"/>
                </a:tc>
              </a:tr>
              <a:tr h="914400">
                <a:tc>
                  <a:txBody>
                    <a:bodyPr/>
                    <a:lstStyle/>
                    <a:p>
                      <a:pPr marL="0" marR="0" algn="ctr">
                        <a:lnSpc>
                          <a:spcPct val="115000"/>
                        </a:lnSpc>
                        <a:spcBef>
                          <a:spcPts val="0"/>
                        </a:spcBef>
                        <a:spcAft>
                          <a:spcPts val="0"/>
                        </a:spcAft>
                      </a:pPr>
                      <a:r>
                        <a:rPr lang="en-US" sz="2400" b="1" dirty="0">
                          <a:effectLst/>
                          <a:latin typeface="+mn-lt"/>
                        </a:rPr>
                        <a:t>0</a:t>
                      </a:r>
                      <a:endParaRPr lang="en-US" sz="2400" b="1" dirty="0">
                        <a:effectLst/>
                        <a:latin typeface="+mn-lt"/>
                        <a:ea typeface="Times New Roman"/>
                        <a:cs typeface="Times New Roman"/>
                      </a:endParaRPr>
                    </a:p>
                  </a:txBody>
                  <a:tcPr marL="68580" marR="68580" marT="0" marB="0" anchor="ctr"/>
                </a:tc>
                <a:tc>
                  <a:txBody>
                    <a:bodyPr/>
                    <a:lstStyle/>
                    <a:p>
                      <a:pPr marL="0" marR="0">
                        <a:lnSpc>
                          <a:spcPct val="115000"/>
                        </a:lnSpc>
                        <a:spcBef>
                          <a:spcPts val="0"/>
                        </a:spcBef>
                        <a:spcAft>
                          <a:spcPts val="1000"/>
                        </a:spcAft>
                      </a:pPr>
                      <a:r>
                        <a:rPr lang="en-US" sz="2400" dirty="0">
                          <a:effectLst/>
                          <a:latin typeface="+mn-lt"/>
                          <a:ea typeface="Times New Roman"/>
                          <a:cs typeface="Times New Roman"/>
                        </a:rPr>
                        <a:t>Not turned in/not turned in on time</a:t>
                      </a:r>
                    </a:p>
                  </a:txBody>
                  <a:tcPr marL="68580" marR="68580" marT="0" marB="0"/>
                </a:tc>
              </a:tr>
            </a:tbl>
          </a:graphicData>
        </a:graphic>
      </p:graphicFrame>
    </p:spTree>
    <p:extLst>
      <p:ext uri="{BB962C8B-B14F-4D97-AF65-F5344CB8AC3E}">
        <p14:creationId xmlns:p14="http://schemas.microsoft.com/office/powerpoint/2010/main" val="199007495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solidFill>
                  <a:schemeClr val="accent2"/>
                </a:solidFill>
              </a:rPr>
              <a:t>Activity 7: </a:t>
            </a:r>
            <a:r>
              <a:rPr lang="en-US" b="1" dirty="0">
                <a:solidFill>
                  <a:schemeClr val="accent2"/>
                </a:solidFill>
              </a:rPr>
              <a:t>Orientation to an Empirical Journal Article</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3678067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400" b="1" dirty="0" smtClean="0">
                <a:solidFill>
                  <a:schemeClr val="accent2"/>
                </a:solidFill>
              </a:rPr>
              <a:t>Scientific Literacy in Psychology</a:t>
            </a:r>
            <a:endParaRPr lang="en-US" sz="4400" b="1" dirty="0">
              <a:solidFill>
                <a:schemeClr val="accent2"/>
              </a:solidFill>
            </a:endParaRPr>
          </a:p>
        </p:txBody>
      </p:sp>
      <p:sp>
        <p:nvSpPr>
          <p:cNvPr id="5" name="Content Placeholder 4"/>
          <p:cNvSpPr>
            <a:spLocks noGrp="1"/>
          </p:cNvSpPr>
          <p:nvPr>
            <p:ph idx="1"/>
          </p:nvPr>
        </p:nvSpPr>
        <p:spPr/>
        <p:txBody>
          <a:bodyPr>
            <a:normAutofit/>
          </a:bodyPr>
          <a:lstStyle/>
          <a:p>
            <a:pPr marL="0" indent="0">
              <a:buNone/>
            </a:pPr>
            <a:r>
              <a:rPr lang="en-US" sz="3200" b="1" u="sng" dirty="0" smtClean="0">
                <a:solidFill>
                  <a:schemeClr val="accent1"/>
                </a:solidFill>
              </a:rPr>
              <a:t>Student Learning Outcomes:</a:t>
            </a:r>
          </a:p>
          <a:p>
            <a:pPr lvl="0"/>
            <a:r>
              <a:rPr lang="en-US" dirty="0"/>
              <a:t>Identify sections of empirical research report &amp; key information.</a:t>
            </a:r>
          </a:p>
          <a:p>
            <a:r>
              <a:rPr lang="en-US" dirty="0"/>
              <a:t>Read and summarize a research </a:t>
            </a:r>
            <a:r>
              <a:rPr lang="en-US" dirty="0" smtClean="0"/>
              <a:t>article.</a:t>
            </a:r>
            <a:endParaRPr lang="en-US" dirty="0"/>
          </a:p>
        </p:txBody>
      </p:sp>
    </p:spTree>
    <p:extLst>
      <p:ext uri="{BB962C8B-B14F-4D97-AF65-F5344CB8AC3E}">
        <p14:creationId xmlns:p14="http://schemas.microsoft.com/office/powerpoint/2010/main" val="913655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accent2"/>
                </a:solidFill>
              </a:rPr>
              <a:t>Scientific Literacy in Psychology</a:t>
            </a:r>
            <a:endParaRPr lang="en-US" sz="4400" b="1" dirty="0">
              <a:solidFill>
                <a:schemeClr val="accent2"/>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91539201"/>
              </p:ext>
            </p:extLst>
          </p:nvPr>
        </p:nvGraphicFramePr>
        <p:xfrm>
          <a:off x="0" y="1676400"/>
          <a:ext cx="91440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2767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graphicEl>
                                              <a:dgm id="{562FE001-1E70-4085-9890-1631840C5140}"/>
                                            </p:graphicEl>
                                          </p:spTgt>
                                        </p:tgtEl>
                                        <p:attrNameLst>
                                          <p:attrName>style.visibility</p:attrName>
                                        </p:attrNameLst>
                                      </p:cBhvr>
                                      <p:to>
                                        <p:strVal val="visible"/>
                                      </p:to>
                                    </p:set>
                                    <p:animEffect transition="in" filter="wheel(1)">
                                      <p:cBhvr>
                                        <p:cTn id="7" dur="1000"/>
                                        <p:tgtEl>
                                          <p:spTgt spid="6">
                                            <p:graphicEl>
                                              <a:dgm id="{562FE001-1E70-4085-9890-1631840C514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graphicEl>
                                              <a:dgm id="{C98223F3-51B4-477C-A38F-FAD26915DD22}"/>
                                            </p:graphicEl>
                                          </p:spTgt>
                                        </p:tgtEl>
                                        <p:attrNameLst>
                                          <p:attrName>style.visibility</p:attrName>
                                        </p:attrNameLst>
                                      </p:cBhvr>
                                      <p:to>
                                        <p:strVal val="visible"/>
                                      </p:to>
                                    </p:set>
                                    <p:animEffect transition="in" filter="wheel(1)">
                                      <p:cBhvr>
                                        <p:cTn id="12" dur="1000"/>
                                        <p:tgtEl>
                                          <p:spTgt spid="6">
                                            <p:graphicEl>
                                              <a:dgm id="{C98223F3-51B4-477C-A38F-FAD26915DD22}"/>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graphicEl>
                                              <a:dgm id="{1CEE24ED-ABFD-4DE0-AEBE-ED17795B5AB4}"/>
                                            </p:graphicEl>
                                          </p:spTgt>
                                        </p:tgtEl>
                                        <p:attrNameLst>
                                          <p:attrName>style.visibility</p:attrName>
                                        </p:attrNameLst>
                                      </p:cBhvr>
                                      <p:to>
                                        <p:strVal val="visible"/>
                                      </p:to>
                                    </p:set>
                                    <p:animEffect transition="in" filter="wheel(1)">
                                      <p:cBhvr>
                                        <p:cTn id="17" dur="1000"/>
                                        <p:tgtEl>
                                          <p:spTgt spid="6">
                                            <p:graphicEl>
                                              <a:dgm id="{1CEE24ED-ABFD-4DE0-AEBE-ED17795B5AB4}"/>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6">
                                            <p:graphicEl>
                                              <a:dgm id="{8C2424BA-D7CC-4D92-8C69-C736E01094F6}"/>
                                            </p:graphicEl>
                                          </p:spTgt>
                                        </p:tgtEl>
                                        <p:attrNameLst>
                                          <p:attrName>style.visibility</p:attrName>
                                        </p:attrNameLst>
                                      </p:cBhvr>
                                      <p:to>
                                        <p:strVal val="visible"/>
                                      </p:to>
                                    </p:set>
                                    <p:animEffect transition="in" filter="wheel(1)">
                                      <p:cBhvr>
                                        <p:cTn id="22" dur="1000"/>
                                        <p:tgtEl>
                                          <p:spTgt spid="6">
                                            <p:graphicEl>
                                              <a:dgm id="{8C2424BA-D7CC-4D92-8C69-C736E01094F6}"/>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6">
                                            <p:graphicEl>
                                              <a:dgm id="{60E43A14-2B5E-4C21-A09C-DC8D65ED2FE3}"/>
                                            </p:graphicEl>
                                          </p:spTgt>
                                        </p:tgtEl>
                                        <p:attrNameLst>
                                          <p:attrName>style.visibility</p:attrName>
                                        </p:attrNameLst>
                                      </p:cBhvr>
                                      <p:to>
                                        <p:strVal val="visible"/>
                                      </p:to>
                                    </p:set>
                                    <p:animEffect transition="in" filter="wheel(1)">
                                      <p:cBhvr>
                                        <p:cTn id="27" dur="1000"/>
                                        <p:tgtEl>
                                          <p:spTgt spid="6">
                                            <p:graphicEl>
                                              <a:dgm id="{60E43A14-2B5E-4C21-A09C-DC8D65ED2FE3}"/>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6">
                                            <p:graphicEl>
                                              <a:dgm id="{5B3B1C2F-07D4-4487-95FA-AAA5D9408097}"/>
                                            </p:graphicEl>
                                          </p:spTgt>
                                        </p:tgtEl>
                                        <p:attrNameLst>
                                          <p:attrName>style.visibility</p:attrName>
                                        </p:attrNameLst>
                                      </p:cBhvr>
                                      <p:to>
                                        <p:strVal val="visible"/>
                                      </p:to>
                                    </p:set>
                                    <p:animEffect transition="in" filter="wheel(1)">
                                      <p:cBhvr>
                                        <p:cTn id="32" dur="1000"/>
                                        <p:tgtEl>
                                          <p:spTgt spid="6">
                                            <p:graphicEl>
                                              <a:dgm id="{5B3B1C2F-07D4-4487-95FA-AAA5D940809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idx="4294967295"/>
          </p:nvPr>
        </p:nvSpPr>
        <p:spPr>
          <a:xfrm>
            <a:off x="0" y="914400"/>
            <a:ext cx="9144000" cy="4525963"/>
          </a:xfrm>
        </p:spPr>
        <p:txBody>
          <a:bodyPr>
            <a:normAutofit/>
          </a:bodyPr>
          <a:lstStyle/>
          <a:p>
            <a:pPr algn="ctr">
              <a:buNone/>
            </a:pPr>
            <a:r>
              <a:rPr lang="en-US" sz="5400" b="1" dirty="0" smtClean="0">
                <a:solidFill>
                  <a:schemeClr val="accent2"/>
                </a:solidFill>
              </a:rPr>
              <a:t>Evaluating media reports is good, but…</a:t>
            </a:r>
          </a:p>
          <a:p>
            <a:pPr algn="ctr">
              <a:buNone/>
            </a:pPr>
            <a:r>
              <a:rPr lang="en-US" sz="5400" b="1" dirty="0" smtClean="0">
                <a:solidFill>
                  <a:schemeClr val="accent2"/>
                </a:solidFill>
              </a:rPr>
              <a:t>reading the original research is better!</a:t>
            </a:r>
            <a:endParaRPr lang="en-US" sz="5400" b="1" dirty="0">
              <a:solidFill>
                <a:schemeClr val="accent2"/>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4775" y="4417888"/>
            <a:ext cx="1314450" cy="2097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063969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4400" b="1" dirty="0" smtClean="0">
                <a:solidFill>
                  <a:schemeClr val="accent2"/>
                </a:solidFill>
              </a:rPr>
              <a:t>Original Research Articles</a:t>
            </a:r>
            <a:endParaRPr lang="en-US" sz="4400" b="1" dirty="0">
              <a:solidFill>
                <a:schemeClr val="accent2"/>
              </a:solidFill>
            </a:endParaRPr>
          </a:p>
        </p:txBody>
      </p:sp>
      <p:sp>
        <p:nvSpPr>
          <p:cNvPr id="3" name="Content Placeholder 2"/>
          <p:cNvSpPr>
            <a:spLocks noGrp="1"/>
          </p:cNvSpPr>
          <p:nvPr>
            <p:ph idx="1"/>
          </p:nvPr>
        </p:nvSpPr>
        <p:spPr>
          <a:xfrm>
            <a:off x="457200" y="1600200"/>
            <a:ext cx="8458200" cy="4389120"/>
          </a:xfrm>
        </p:spPr>
        <p:txBody>
          <a:bodyPr>
            <a:noAutofit/>
          </a:bodyPr>
          <a:lstStyle/>
          <a:p>
            <a:pPr marL="342900" lvl="2" indent="-342900"/>
            <a:r>
              <a:rPr lang="en-US" sz="2800" dirty="0"/>
              <a:t>Today we’re going to begin learning how psychologists communicate and advance the science of psychology– by reading empirical research </a:t>
            </a:r>
            <a:r>
              <a:rPr lang="en-US" sz="2800" dirty="0" smtClean="0"/>
              <a:t>studies published </a:t>
            </a:r>
            <a:r>
              <a:rPr lang="en-US" sz="2800" dirty="0"/>
              <a:t>in peer-reviewed journals.  </a:t>
            </a:r>
          </a:p>
          <a:p>
            <a:pPr marL="342900" lvl="2" indent="-342900"/>
            <a:endParaRPr lang="en-US" sz="2800" dirty="0"/>
          </a:p>
          <a:p>
            <a:pPr marL="342900" lvl="2" indent="-342900"/>
            <a:r>
              <a:rPr lang="en-US" sz="2800" dirty="0" smtClean="0"/>
              <a:t>Review: What is an empirical research study?</a:t>
            </a:r>
          </a:p>
          <a:p>
            <a:pPr marL="342900" lvl="2" indent="-342900"/>
            <a:r>
              <a:rPr lang="en-US" sz="2800" dirty="0" smtClean="0"/>
              <a:t>Review: What is peer review?</a:t>
            </a:r>
          </a:p>
        </p:txBody>
      </p:sp>
    </p:spTree>
    <p:extLst>
      <p:ext uri="{BB962C8B-B14F-4D97-AF65-F5344CB8AC3E}">
        <p14:creationId xmlns:p14="http://schemas.microsoft.com/office/powerpoint/2010/main" val="2704189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accent2"/>
                </a:solidFill>
              </a:rPr>
              <a:t>Reading Original Research</a:t>
            </a:r>
            <a:endParaRPr lang="en-US" sz="4400" b="1" dirty="0">
              <a:solidFill>
                <a:schemeClr val="accent2"/>
              </a:solidFill>
            </a:endParaRPr>
          </a:p>
        </p:txBody>
      </p:sp>
      <p:sp>
        <p:nvSpPr>
          <p:cNvPr id="3" name="Content Placeholder 2"/>
          <p:cNvSpPr>
            <a:spLocks noGrp="1"/>
          </p:cNvSpPr>
          <p:nvPr>
            <p:ph idx="1"/>
          </p:nvPr>
        </p:nvSpPr>
        <p:spPr>
          <a:xfrm>
            <a:off x="457200" y="1600200"/>
            <a:ext cx="8229600" cy="4389120"/>
          </a:xfrm>
        </p:spPr>
        <p:txBody>
          <a:bodyPr>
            <a:normAutofit/>
          </a:bodyPr>
          <a:lstStyle/>
          <a:p>
            <a:r>
              <a:rPr lang="en-US" sz="2800" dirty="0" smtClean="0"/>
              <a:t>In partners, try to find the answers to the questions in the Research Report Search using the article “</a:t>
            </a:r>
            <a:r>
              <a:rPr lang="en-US" sz="2800" dirty="0"/>
              <a:t>Effects of environmental factors on the health of college </a:t>
            </a:r>
            <a:r>
              <a:rPr lang="en-US" sz="2800" dirty="0" smtClean="0"/>
              <a:t>students.”</a:t>
            </a:r>
          </a:p>
          <a:p>
            <a:r>
              <a:rPr lang="en-US" sz="2800" dirty="0" smtClean="0"/>
              <a:t> Be prepared to share your answers with the group.</a:t>
            </a:r>
          </a:p>
        </p:txBody>
      </p:sp>
    </p:spTree>
    <p:extLst>
      <p:ext uri="{BB962C8B-B14F-4D97-AF65-F5344CB8AC3E}">
        <p14:creationId xmlns:p14="http://schemas.microsoft.com/office/powerpoint/2010/main" val="199535231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r>
              <a:rPr lang="en-US" sz="4400" b="1" dirty="0" smtClean="0">
                <a:solidFill>
                  <a:schemeClr val="accent2"/>
                </a:solidFill>
              </a:rPr>
              <a:t>Reading Original Research</a:t>
            </a:r>
            <a:endParaRPr lang="en-US" sz="4400" b="1" dirty="0">
              <a:solidFill>
                <a:schemeClr val="accent2"/>
              </a:solidFill>
            </a:endParaRPr>
          </a:p>
        </p:txBody>
      </p:sp>
      <p:sp>
        <p:nvSpPr>
          <p:cNvPr id="3" name="Content Placeholder 2"/>
          <p:cNvSpPr>
            <a:spLocks noGrp="1"/>
          </p:cNvSpPr>
          <p:nvPr>
            <p:ph idx="1"/>
          </p:nvPr>
        </p:nvSpPr>
        <p:spPr>
          <a:xfrm>
            <a:off x="381000" y="1600200"/>
            <a:ext cx="8763000" cy="4389120"/>
          </a:xfrm>
        </p:spPr>
        <p:txBody>
          <a:bodyPr>
            <a:noAutofit/>
          </a:bodyPr>
          <a:lstStyle/>
          <a:p>
            <a:r>
              <a:rPr lang="en-US" sz="2800" dirty="0" smtClean="0"/>
              <a:t>Orientation to a journal article – “what goes where”</a:t>
            </a:r>
          </a:p>
          <a:p>
            <a:pPr lvl="1">
              <a:buFont typeface="Symbol" pitchFamily="18" charset="2"/>
              <a:buChar char="Ö"/>
            </a:pPr>
            <a:r>
              <a:rPr lang="en-US" sz="2800" dirty="0" smtClean="0"/>
              <a:t>Abstract: summary of the entire study</a:t>
            </a:r>
          </a:p>
          <a:p>
            <a:pPr lvl="1">
              <a:buFont typeface="Symbol" pitchFamily="18" charset="2"/>
              <a:buChar char="Ö"/>
            </a:pPr>
            <a:r>
              <a:rPr lang="en-US" sz="2800" dirty="0" smtClean="0"/>
              <a:t>Introduction: purpose of the study, review of previous studies, hypothesis</a:t>
            </a:r>
          </a:p>
          <a:p>
            <a:pPr lvl="1">
              <a:buFont typeface="Symbol" pitchFamily="18" charset="2"/>
              <a:buChar char="Ö"/>
            </a:pPr>
            <a:r>
              <a:rPr lang="en-US" sz="2800" dirty="0" smtClean="0"/>
              <a:t>Method: participants, materials, procedure</a:t>
            </a:r>
          </a:p>
        </p:txBody>
      </p:sp>
    </p:spTree>
    <p:extLst>
      <p:ext uri="{BB962C8B-B14F-4D97-AF65-F5344CB8AC3E}">
        <p14:creationId xmlns:p14="http://schemas.microsoft.com/office/powerpoint/2010/main" val="23329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r>
              <a:rPr lang="en-US" sz="4400" b="1" dirty="0" smtClean="0">
                <a:solidFill>
                  <a:schemeClr val="accent2"/>
                </a:solidFill>
              </a:rPr>
              <a:t>Reading Original Research</a:t>
            </a:r>
            <a:endParaRPr lang="en-US" sz="4400" b="1" dirty="0">
              <a:solidFill>
                <a:schemeClr val="accent2"/>
              </a:solidFill>
            </a:endParaRPr>
          </a:p>
        </p:txBody>
      </p:sp>
      <p:sp>
        <p:nvSpPr>
          <p:cNvPr id="3" name="Content Placeholder 2"/>
          <p:cNvSpPr>
            <a:spLocks noGrp="1"/>
          </p:cNvSpPr>
          <p:nvPr>
            <p:ph idx="1"/>
          </p:nvPr>
        </p:nvSpPr>
        <p:spPr>
          <a:xfrm>
            <a:off x="381000" y="1600200"/>
            <a:ext cx="8763000" cy="4389120"/>
          </a:xfrm>
        </p:spPr>
        <p:txBody>
          <a:bodyPr>
            <a:noAutofit/>
          </a:bodyPr>
          <a:lstStyle/>
          <a:p>
            <a:r>
              <a:rPr lang="en-US" sz="2800" dirty="0" smtClean="0"/>
              <a:t>Orientation to a journal article – “what goes where”</a:t>
            </a:r>
          </a:p>
          <a:p>
            <a:pPr lvl="1">
              <a:buFont typeface="Symbol" pitchFamily="18" charset="2"/>
              <a:buChar char="Ö"/>
            </a:pPr>
            <a:r>
              <a:rPr lang="en-US" sz="2800" dirty="0" smtClean="0"/>
              <a:t>Results: data analysis</a:t>
            </a:r>
          </a:p>
          <a:p>
            <a:pPr lvl="1">
              <a:buFont typeface="Symbol" pitchFamily="18" charset="2"/>
              <a:buChar char="Ö"/>
            </a:pPr>
            <a:r>
              <a:rPr lang="en-US" sz="2800" dirty="0" smtClean="0"/>
              <a:t>Discussion: conclusions about the data, </a:t>
            </a:r>
            <a:r>
              <a:rPr lang="en-US" sz="2800" dirty="0"/>
              <a:t>comparison between this study and previous studies</a:t>
            </a:r>
            <a:r>
              <a:rPr lang="en-US" sz="2800" dirty="0" smtClean="0"/>
              <a:t>, limitations of the study, future research suggestions</a:t>
            </a:r>
          </a:p>
        </p:txBody>
      </p:sp>
    </p:spTree>
    <p:extLst>
      <p:ext uri="{BB962C8B-B14F-4D97-AF65-F5344CB8AC3E}">
        <p14:creationId xmlns:p14="http://schemas.microsoft.com/office/powerpoint/2010/main" val="622123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Collaboration is Key</a:t>
            </a:r>
            <a:endParaRPr lang="en-US" b="1" dirty="0">
              <a:solidFill>
                <a:schemeClr val="accent3"/>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5252236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889620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r>
              <a:rPr lang="en-US" sz="4400" b="1" dirty="0" smtClean="0">
                <a:solidFill>
                  <a:schemeClr val="accent2"/>
                </a:solidFill>
              </a:rPr>
              <a:t>Reading Original Research</a:t>
            </a:r>
            <a:endParaRPr lang="en-US" sz="4400" b="1" dirty="0">
              <a:solidFill>
                <a:schemeClr val="accent2"/>
              </a:solidFill>
            </a:endParaRPr>
          </a:p>
        </p:txBody>
      </p:sp>
      <p:sp>
        <p:nvSpPr>
          <p:cNvPr id="3" name="Content Placeholder 2"/>
          <p:cNvSpPr>
            <a:spLocks noGrp="1"/>
          </p:cNvSpPr>
          <p:nvPr>
            <p:ph idx="1"/>
          </p:nvPr>
        </p:nvSpPr>
        <p:spPr>
          <a:xfrm>
            <a:off x="304800" y="1600200"/>
            <a:ext cx="8229600" cy="4389120"/>
          </a:xfrm>
        </p:spPr>
        <p:txBody>
          <a:bodyPr>
            <a:normAutofit/>
          </a:bodyPr>
          <a:lstStyle/>
          <a:p>
            <a:r>
              <a:rPr lang="en-US" sz="2800" dirty="0" smtClean="0"/>
              <a:t>Effects of environmental factors on the health of college students.</a:t>
            </a:r>
          </a:p>
          <a:p>
            <a:pPr lvl="1"/>
            <a:r>
              <a:rPr lang="en-US" sz="2800" dirty="0" smtClean="0"/>
              <a:t>What did we learn?</a:t>
            </a:r>
          </a:p>
        </p:txBody>
      </p:sp>
    </p:spTree>
    <p:extLst>
      <p:ext uri="{BB962C8B-B14F-4D97-AF65-F5344CB8AC3E}">
        <p14:creationId xmlns:p14="http://schemas.microsoft.com/office/powerpoint/2010/main" val="232645605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r>
              <a:rPr lang="en-US" sz="4400" b="1" dirty="0" smtClean="0">
                <a:solidFill>
                  <a:schemeClr val="accent2"/>
                </a:solidFill>
              </a:rPr>
              <a:t>Reading Original Research</a:t>
            </a:r>
            <a:endParaRPr lang="en-US" sz="4400" b="1" dirty="0">
              <a:solidFill>
                <a:schemeClr val="accent2"/>
              </a:solidFill>
            </a:endParaRPr>
          </a:p>
        </p:txBody>
      </p:sp>
      <p:sp>
        <p:nvSpPr>
          <p:cNvPr id="3" name="Content Placeholder 2"/>
          <p:cNvSpPr>
            <a:spLocks noGrp="1"/>
          </p:cNvSpPr>
          <p:nvPr>
            <p:ph idx="1"/>
          </p:nvPr>
        </p:nvSpPr>
        <p:spPr>
          <a:xfrm>
            <a:off x="304800" y="1600200"/>
            <a:ext cx="8229600" cy="4389120"/>
          </a:xfrm>
        </p:spPr>
        <p:txBody>
          <a:bodyPr>
            <a:normAutofit/>
          </a:bodyPr>
          <a:lstStyle/>
          <a:p>
            <a:pPr marL="0" indent="0">
              <a:buClr>
                <a:srgbClr val="FF0000"/>
              </a:buClr>
              <a:buSzPct val="150000"/>
              <a:buNone/>
            </a:pPr>
            <a:r>
              <a:rPr lang="en-US" sz="2800" dirty="0" smtClean="0"/>
              <a:t>Source information… Remember </a:t>
            </a:r>
            <a:r>
              <a:rPr lang="en-US" sz="2800" dirty="0"/>
              <a:t>APA style? </a:t>
            </a:r>
            <a:endParaRPr lang="en-US" sz="2800" dirty="0" smtClean="0"/>
          </a:p>
          <a:p>
            <a:pPr marL="406400" indent="-406400">
              <a:buNone/>
            </a:pPr>
            <a:r>
              <a:rPr lang="en-US" sz="2800" dirty="0" smtClean="0"/>
              <a:t>Author</a:t>
            </a:r>
            <a:r>
              <a:rPr lang="en-US" sz="2800" dirty="0"/>
              <a:t>, A. A., Author, B. B., &amp; Author, C. C. (Year). Title of article. </a:t>
            </a:r>
            <a:r>
              <a:rPr lang="en-US" sz="2800" i="1" dirty="0"/>
              <a:t>Title of Journal, volume </a:t>
            </a:r>
            <a:r>
              <a:rPr lang="en-US" sz="2800" i="1" dirty="0" smtClean="0"/>
              <a:t>number</a:t>
            </a:r>
            <a:r>
              <a:rPr lang="en-US" sz="2800" dirty="0" smtClean="0"/>
              <a:t>, </a:t>
            </a:r>
            <a:r>
              <a:rPr lang="en-US" sz="2800" dirty="0"/>
              <a:t>pages</a:t>
            </a:r>
            <a:r>
              <a:rPr lang="en-US" sz="2800" dirty="0" smtClean="0"/>
              <a:t>.</a:t>
            </a:r>
          </a:p>
          <a:p>
            <a:pPr marL="342900" lvl="1" indent="-342900">
              <a:buNone/>
            </a:pPr>
            <a:r>
              <a:rPr lang="en-US" sz="2800" dirty="0"/>
              <a:t>Robinson, K. (2005). Effects of environmental factors on the health of college students.  </a:t>
            </a:r>
            <a:r>
              <a:rPr lang="en-US" sz="2800" i="1" dirty="0"/>
              <a:t>Psi Chi Journal of Undergraduate Research, </a:t>
            </a:r>
            <a:r>
              <a:rPr lang="en-US" sz="2800" i="1" dirty="0" smtClean="0"/>
              <a:t>10</a:t>
            </a:r>
            <a:r>
              <a:rPr lang="en-US" sz="2800" dirty="0" smtClean="0"/>
              <a:t>, </a:t>
            </a:r>
            <a:r>
              <a:rPr lang="en-US" sz="2800" dirty="0"/>
              <a:t>3-8.</a:t>
            </a:r>
            <a:r>
              <a:rPr lang="en-US" sz="2800" i="1" dirty="0"/>
              <a:t> </a:t>
            </a:r>
            <a:endParaRPr lang="en-US" sz="2800" dirty="0"/>
          </a:p>
          <a:p>
            <a:pPr>
              <a:buNone/>
            </a:pPr>
            <a:endParaRPr lang="en-US" sz="2800" dirty="0"/>
          </a:p>
          <a:p>
            <a:pPr marL="514350" indent="-514350">
              <a:buFont typeface="+mj-lt"/>
              <a:buAutoNum type="arabicPeriod"/>
            </a:pPr>
            <a:endParaRPr lang="en-US" sz="2800" dirty="0"/>
          </a:p>
        </p:txBody>
      </p:sp>
    </p:spTree>
    <p:extLst>
      <p:ext uri="{BB962C8B-B14F-4D97-AF65-F5344CB8AC3E}">
        <p14:creationId xmlns:p14="http://schemas.microsoft.com/office/powerpoint/2010/main" val="695943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r>
              <a:rPr lang="en-US" sz="4400" b="1" dirty="0" smtClean="0">
                <a:solidFill>
                  <a:schemeClr val="accent2"/>
                </a:solidFill>
              </a:rPr>
              <a:t>Reading Original Research</a:t>
            </a:r>
            <a:endParaRPr lang="en-US" sz="4400" b="1" dirty="0">
              <a:solidFill>
                <a:schemeClr val="accent2"/>
              </a:solidFill>
            </a:endParaRPr>
          </a:p>
        </p:txBody>
      </p:sp>
      <p:sp>
        <p:nvSpPr>
          <p:cNvPr id="3" name="Content Placeholder 2"/>
          <p:cNvSpPr>
            <a:spLocks noGrp="1"/>
          </p:cNvSpPr>
          <p:nvPr>
            <p:ph idx="1"/>
          </p:nvPr>
        </p:nvSpPr>
        <p:spPr>
          <a:xfrm>
            <a:off x="304800" y="1600200"/>
            <a:ext cx="8229600" cy="4389120"/>
          </a:xfrm>
        </p:spPr>
        <p:txBody>
          <a:bodyPr>
            <a:normAutofit/>
          </a:bodyPr>
          <a:lstStyle/>
          <a:p>
            <a:pPr marL="0" lvl="0" indent="0">
              <a:buClr>
                <a:srgbClr val="FF0000"/>
              </a:buClr>
              <a:buSzPct val="150000"/>
              <a:buNone/>
            </a:pPr>
            <a:r>
              <a:rPr lang="en-US" sz="2800" dirty="0" smtClean="0"/>
              <a:t>What </a:t>
            </a:r>
            <a:r>
              <a:rPr lang="en-US" sz="2800" dirty="0"/>
              <a:t>reasons does the author give for conducting this research study</a:t>
            </a:r>
            <a:r>
              <a:rPr lang="en-US" sz="2800" dirty="0" smtClean="0"/>
              <a:t>?</a:t>
            </a:r>
          </a:p>
          <a:p>
            <a:pPr marL="0" lvl="0" indent="0">
              <a:buClr>
                <a:srgbClr val="FF0000"/>
              </a:buClr>
              <a:buSzPct val="150000"/>
              <a:buNone/>
            </a:pPr>
            <a:endParaRPr lang="en-US" sz="2800" dirty="0" smtClean="0"/>
          </a:p>
        </p:txBody>
      </p:sp>
    </p:spTree>
    <p:extLst>
      <p:ext uri="{BB962C8B-B14F-4D97-AF65-F5344CB8AC3E}">
        <p14:creationId xmlns:p14="http://schemas.microsoft.com/office/powerpoint/2010/main" val="1517778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r>
              <a:rPr lang="en-US" sz="4400" b="1" dirty="0" smtClean="0">
                <a:solidFill>
                  <a:schemeClr val="accent2"/>
                </a:solidFill>
              </a:rPr>
              <a:t>Reading Original Research</a:t>
            </a:r>
            <a:endParaRPr lang="en-US" sz="4400" b="1" dirty="0">
              <a:solidFill>
                <a:schemeClr val="accent2"/>
              </a:solidFill>
            </a:endParaRPr>
          </a:p>
        </p:txBody>
      </p:sp>
      <p:sp>
        <p:nvSpPr>
          <p:cNvPr id="3" name="Content Placeholder 2"/>
          <p:cNvSpPr>
            <a:spLocks noGrp="1"/>
          </p:cNvSpPr>
          <p:nvPr>
            <p:ph idx="1"/>
          </p:nvPr>
        </p:nvSpPr>
        <p:spPr>
          <a:xfrm>
            <a:off x="304800" y="1600200"/>
            <a:ext cx="8229600" cy="4389120"/>
          </a:xfrm>
        </p:spPr>
        <p:txBody>
          <a:bodyPr>
            <a:normAutofit/>
          </a:bodyPr>
          <a:lstStyle/>
          <a:p>
            <a:pPr marL="0" lvl="0" indent="0">
              <a:buClr>
                <a:srgbClr val="FF0000"/>
              </a:buClr>
              <a:buSzPct val="150000"/>
              <a:buNone/>
            </a:pPr>
            <a:r>
              <a:rPr lang="en-US" sz="2800" dirty="0" smtClean="0"/>
              <a:t>What </a:t>
            </a:r>
            <a:r>
              <a:rPr lang="en-US" sz="2800" dirty="0"/>
              <a:t>did Hamrick, </a:t>
            </a:r>
            <a:r>
              <a:rPr lang="en-US" sz="2800" dirty="0" smtClean="0"/>
              <a:t>Cohen, </a:t>
            </a:r>
            <a:r>
              <a:rPr lang="en-US" sz="2800" dirty="0"/>
              <a:t>and Rodriguez (2005) conclude about social support and college students’ health</a:t>
            </a:r>
            <a:r>
              <a:rPr lang="en-US" sz="2800" dirty="0" smtClean="0"/>
              <a:t>?</a:t>
            </a:r>
          </a:p>
          <a:p>
            <a:pPr marL="0" lvl="0" indent="0">
              <a:buClr>
                <a:srgbClr val="FF0000"/>
              </a:buClr>
              <a:buSzPct val="150000"/>
              <a:buNone/>
            </a:pPr>
            <a:endParaRPr lang="en-US" sz="2800" dirty="0" smtClean="0"/>
          </a:p>
          <a:p>
            <a:pPr marL="338138" lvl="0" indent="-338138">
              <a:buNone/>
            </a:pPr>
            <a:endParaRPr lang="en-US" sz="2800" dirty="0"/>
          </a:p>
          <a:p>
            <a:pPr marL="0" indent="0">
              <a:buNone/>
            </a:pPr>
            <a:endParaRPr lang="en-US" sz="2800" dirty="0"/>
          </a:p>
        </p:txBody>
      </p:sp>
    </p:spTree>
    <p:extLst>
      <p:ext uri="{BB962C8B-B14F-4D97-AF65-F5344CB8AC3E}">
        <p14:creationId xmlns:p14="http://schemas.microsoft.com/office/powerpoint/2010/main" val="1180084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r>
              <a:rPr lang="en-US" sz="4400" b="1" dirty="0" smtClean="0">
                <a:solidFill>
                  <a:schemeClr val="accent2"/>
                </a:solidFill>
              </a:rPr>
              <a:t>Reading Original Research</a:t>
            </a:r>
            <a:endParaRPr lang="en-US" sz="4400" b="1" dirty="0">
              <a:solidFill>
                <a:schemeClr val="accent2"/>
              </a:solidFill>
            </a:endParaRPr>
          </a:p>
        </p:txBody>
      </p:sp>
      <p:sp>
        <p:nvSpPr>
          <p:cNvPr id="3" name="Content Placeholder 2"/>
          <p:cNvSpPr>
            <a:spLocks noGrp="1"/>
          </p:cNvSpPr>
          <p:nvPr>
            <p:ph idx="1"/>
          </p:nvPr>
        </p:nvSpPr>
        <p:spPr>
          <a:xfrm>
            <a:off x="304800" y="1600200"/>
            <a:ext cx="8229600" cy="4389120"/>
          </a:xfrm>
        </p:spPr>
        <p:txBody>
          <a:bodyPr>
            <a:noAutofit/>
          </a:bodyPr>
          <a:lstStyle/>
          <a:p>
            <a:pPr marL="0" lvl="0" indent="0">
              <a:buClr>
                <a:srgbClr val="FF0000"/>
              </a:buClr>
              <a:buSzPct val="150000"/>
              <a:buNone/>
            </a:pPr>
            <a:r>
              <a:rPr lang="en-US" sz="2800" dirty="0" smtClean="0"/>
              <a:t>What </a:t>
            </a:r>
            <a:r>
              <a:rPr lang="en-US" sz="2800" dirty="0"/>
              <a:t>is locus of control</a:t>
            </a:r>
            <a:r>
              <a:rPr lang="en-US" sz="2800" dirty="0" smtClean="0"/>
              <a:t>?</a:t>
            </a:r>
          </a:p>
          <a:p>
            <a:pPr marL="0" lvl="0" indent="0">
              <a:buClr>
                <a:srgbClr val="FF0000"/>
              </a:buClr>
              <a:buSzPct val="150000"/>
              <a:buNone/>
            </a:pPr>
            <a:endParaRPr lang="en-US" sz="2800" dirty="0" smtClean="0"/>
          </a:p>
          <a:p>
            <a:pPr marL="0" lvl="0" indent="0">
              <a:buNone/>
            </a:pPr>
            <a:endParaRPr lang="en-US" sz="2800" dirty="0"/>
          </a:p>
          <a:p>
            <a:pPr marL="0" indent="0">
              <a:buNone/>
            </a:pPr>
            <a:endParaRPr lang="en-US" sz="2800" dirty="0"/>
          </a:p>
        </p:txBody>
      </p:sp>
    </p:spTree>
    <p:extLst>
      <p:ext uri="{BB962C8B-B14F-4D97-AF65-F5344CB8AC3E}">
        <p14:creationId xmlns:p14="http://schemas.microsoft.com/office/powerpoint/2010/main" val="2540298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r>
              <a:rPr lang="en-US" sz="4400" b="1" dirty="0" smtClean="0">
                <a:solidFill>
                  <a:schemeClr val="accent2"/>
                </a:solidFill>
              </a:rPr>
              <a:t>Reading Original Research</a:t>
            </a:r>
            <a:endParaRPr lang="en-US" sz="4400" b="1" dirty="0">
              <a:solidFill>
                <a:schemeClr val="accent2"/>
              </a:solidFill>
            </a:endParaRPr>
          </a:p>
        </p:txBody>
      </p:sp>
      <p:sp>
        <p:nvSpPr>
          <p:cNvPr id="3" name="Content Placeholder 2"/>
          <p:cNvSpPr>
            <a:spLocks noGrp="1"/>
          </p:cNvSpPr>
          <p:nvPr>
            <p:ph idx="1"/>
          </p:nvPr>
        </p:nvSpPr>
        <p:spPr>
          <a:xfrm>
            <a:off x="304800" y="1600200"/>
            <a:ext cx="8229600" cy="4389120"/>
          </a:xfrm>
        </p:spPr>
        <p:txBody>
          <a:bodyPr>
            <a:normAutofit/>
          </a:bodyPr>
          <a:lstStyle/>
          <a:p>
            <a:pPr marL="0" lvl="0" indent="0">
              <a:buClr>
                <a:srgbClr val="FF0000"/>
              </a:buClr>
              <a:buSzPct val="150000"/>
              <a:buNone/>
            </a:pPr>
            <a:r>
              <a:rPr lang="en-US" sz="2800" dirty="0" smtClean="0"/>
              <a:t>How </a:t>
            </a:r>
            <a:r>
              <a:rPr lang="en-US" sz="2800" dirty="0"/>
              <a:t>is social support related to loneliness in college students</a:t>
            </a:r>
            <a:r>
              <a:rPr lang="en-US" sz="2800" dirty="0" smtClean="0"/>
              <a:t>?</a:t>
            </a:r>
          </a:p>
          <a:p>
            <a:pPr marL="0" lvl="0" indent="0">
              <a:buClr>
                <a:srgbClr val="FF0000"/>
              </a:buClr>
              <a:buSzPct val="150000"/>
              <a:buNone/>
            </a:pPr>
            <a:endParaRPr lang="en-US" sz="2800" dirty="0"/>
          </a:p>
          <a:p>
            <a:pPr marL="0" indent="0">
              <a:buNone/>
            </a:pPr>
            <a:endParaRPr lang="en-US" sz="2800" dirty="0"/>
          </a:p>
        </p:txBody>
      </p:sp>
    </p:spTree>
    <p:extLst>
      <p:ext uri="{BB962C8B-B14F-4D97-AF65-F5344CB8AC3E}">
        <p14:creationId xmlns:p14="http://schemas.microsoft.com/office/powerpoint/2010/main" val="2359216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r>
              <a:rPr lang="en-US" sz="4400" b="1" dirty="0" smtClean="0">
                <a:solidFill>
                  <a:schemeClr val="accent2"/>
                </a:solidFill>
              </a:rPr>
              <a:t>Reading Original Research</a:t>
            </a:r>
            <a:endParaRPr lang="en-US" sz="4400" b="1" dirty="0">
              <a:solidFill>
                <a:schemeClr val="accent2"/>
              </a:solidFill>
            </a:endParaRPr>
          </a:p>
        </p:txBody>
      </p:sp>
      <p:sp>
        <p:nvSpPr>
          <p:cNvPr id="3" name="Content Placeholder 2"/>
          <p:cNvSpPr>
            <a:spLocks noGrp="1"/>
          </p:cNvSpPr>
          <p:nvPr>
            <p:ph idx="1"/>
          </p:nvPr>
        </p:nvSpPr>
        <p:spPr>
          <a:xfrm>
            <a:off x="304800" y="1600200"/>
            <a:ext cx="8229600" cy="4389120"/>
          </a:xfrm>
        </p:spPr>
        <p:txBody>
          <a:bodyPr>
            <a:noAutofit/>
          </a:bodyPr>
          <a:lstStyle/>
          <a:p>
            <a:pPr marL="0" lvl="0" indent="0">
              <a:buClr>
                <a:srgbClr val="FF0000"/>
              </a:buClr>
              <a:buSzPct val="150000"/>
              <a:buNone/>
            </a:pPr>
            <a:r>
              <a:rPr lang="en-US" sz="2800" dirty="0" smtClean="0"/>
              <a:t>The </a:t>
            </a:r>
            <a:r>
              <a:rPr lang="en-US" sz="2800" dirty="0"/>
              <a:t>introduction ends with a hypothesis, or a prediction about what the author will find in </a:t>
            </a:r>
            <a:r>
              <a:rPr lang="en-US" sz="2800" dirty="0" smtClean="0"/>
              <a:t>the </a:t>
            </a:r>
            <a:r>
              <a:rPr lang="en-US" sz="2800" dirty="0"/>
              <a:t>study.  What is the hypothesis</a:t>
            </a:r>
            <a:r>
              <a:rPr lang="en-US" sz="2800" dirty="0" smtClean="0"/>
              <a:t>?</a:t>
            </a:r>
          </a:p>
          <a:p>
            <a:pPr marL="0" lvl="0" indent="0">
              <a:buClr>
                <a:srgbClr val="FF0000"/>
              </a:buClr>
              <a:buSzPct val="150000"/>
              <a:buNone/>
            </a:pPr>
            <a:endParaRPr lang="en-US" sz="2800" dirty="0"/>
          </a:p>
          <a:p>
            <a:pPr marL="0" indent="0">
              <a:buNone/>
            </a:pPr>
            <a:endParaRPr lang="en-US" sz="2800" dirty="0"/>
          </a:p>
        </p:txBody>
      </p:sp>
    </p:spTree>
    <p:extLst>
      <p:ext uri="{BB962C8B-B14F-4D97-AF65-F5344CB8AC3E}">
        <p14:creationId xmlns:p14="http://schemas.microsoft.com/office/powerpoint/2010/main" val="201384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r>
              <a:rPr lang="en-US" sz="4400" b="1" dirty="0" smtClean="0">
                <a:solidFill>
                  <a:schemeClr val="accent2"/>
                </a:solidFill>
              </a:rPr>
              <a:t>Reading Original Research</a:t>
            </a:r>
            <a:endParaRPr lang="en-US" sz="4400" b="1" dirty="0">
              <a:solidFill>
                <a:schemeClr val="accent2"/>
              </a:solidFill>
            </a:endParaRPr>
          </a:p>
        </p:txBody>
      </p:sp>
      <p:sp>
        <p:nvSpPr>
          <p:cNvPr id="3" name="Content Placeholder 2"/>
          <p:cNvSpPr>
            <a:spLocks noGrp="1"/>
          </p:cNvSpPr>
          <p:nvPr>
            <p:ph idx="1"/>
          </p:nvPr>
        </p:nvSpPr>
        <p:spPr>
          <a:xfrm>
            <a:off x="304800" y="1600200"/>
            <a:ext cx="8229600" cy="4389120"/>
          </a:xfrm>
        </p:spPr>
        <p:txBody>
          <a:bodyPr>
            <a:noAutofit/>
          </a:bodyPr>
          <a:lstStyle/>
          <a:p>
            <a:pPr marL="0" lvl="0" indent="0">
              <a:buClr>
                <a:srgbClr val="FF0000"/>
              </a:buClr>
              <a:buSzPct val="150000"/>
              <a:buNone/>
            </a:pPr>
            <a:r>
              <a:rPr lang="en-US" sz="2800" dirty="0"/>
              <a:t>Describe the participants in the study - what were the participants’ demographic characteristics? </a:t>
            </a:r>
            <a:r>
              <a:rPr lang="en-US" sz="2800" dirty="0" smtClean="0"/>
              <a:t> Based </a:t>
            </a:r>
            <a:r>
              <a:rPr lang="en-US" sz="2800" dirty="0"/>
              <a:t>on </a:t>
            </a:r>
            <a:r>
              <a:rPr lang="en-US" sz="2800" dirty="0" smtClean="0"/>
              <a:t>the </a:t>
            </a:r>
            <a:r>
              <a:rPr lang="en-US" sz="2800" dirty="0"/>
              <a:t>information provided about the sample, who is the population the author is focusing upon</a:t>
            </a:r>
            <a:r>
              <a:rPr lang="en-US" sz="2800" dirty="0" smtClean="0"/>
              <a:t>?</a:t>
            </a:r>
            <a:endParaRPr lang="en-US" sz="2800" dirty="0"/>
          </a:p>
        </p:txBody>
      </p:sp>
    </p:spTree>
    <p:extLst>
      <p:ext uri="{BB962C8B-B14F-4D97-AF65-F5344CB8AC3E}">
        <p14:creationId xmlns:p14="http://schemas.microsoft.com/office/powerpoint/2010/main" val="1509347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r>
              <a:rPr lang="en-US" sz="4400" b="1" dirty="0" smtClean="0">
                <a:solidFill>
                  <a:schemeClr val="accent2"/>
                </a:solidFill>
              </a:rPr>
              <a:t>Reading Original Research</a:t>
            </a:r>
            <a:endParaRPr lang="en-US" sz="4400" b="1" dirty="0">
              <a:solidFill>
                <a:schemeClr val="accent2"/>
              </a:solidFill>
            </a:endParaRPr>
          </a:p>
        </p:txBody>
      </p:sp>
      <p:sp>
        <p:nvSpPr>
          <p:cNvPr id="3" name="Content Placeholder 2"/>
          <p:cNvSpPr>
            <a:spLocks noGrp="1"/>
          </p:cNvSpPr>
          <p:nvPr>
            <p:ph idx="1"/>
          </p:nvPr>
        </p:nvSpPr>
        <p:spPr>
          <a:xfrm>
            <a:off x="381000" y="1600200"/>
            <a:ext cx="8229600" cy="4389120"/>
          </a:xfrm>
        </p:spPr>
        <p:txBody>
          <a:bodyPr>
            <a:normAutofit/>
          </a:bodyPr>
          <a:lstStyle/>
          <a:p>
            <a:pPr marL="0" lvl="0" indent="0">
              <a:buClr>
                <a:srgbClr val="FF0000"/>
              </a:buClr>
              <a:buSzPct val="128000"/>
              <a:buNone/>
            </a:pPr>
            <a:r>
              <a:rPr lang="en-US" sz="2800" dirty="0" smtClean="0"/>
              <a:t>What variables are </a:t>
            </a:r>
            <a:r>
              <a:rPr lang="en-US" sz="2800" dirty="0"/>
              <a:t>being studied?  </a:t>
            </a:r>
            <a:endParaRPr lang="en-US" sz="2800" dirty="0" smtClean="0"/>
          </a:p>
          <a:p>
            <a:pPr marL="0" lvl="0" indent="0">
              <a:buClr>
                <a:srgbClr val="FF0000"/>
              </a:buClr>
              <a:buSzPct val="128000"/>
              <a:buNone/>
            </a:pPr>
            <a:endParaRPr lang="en-US" sz="2800" dirty="0"/>
          </a:p>
          <a:p>
            <a:pPr marL="0" indent="0">
              <a:buNone/>
            </a:pPr>
            <a:endParaRPr lang="en-US" sz="2800" dirty="0"/>
          </a:p>
        </p:txBody>
      </p:sp>
    </p:spTree>
    <p:extLst>
      <p:ext uri="{BB962C8B-B14F-4D97-AF65-F5344CB8AC3E}">
        <p14:creationId xmlns:p14="http://schemas.microsoft.com/office/powerpoint/2010/main" val="2622232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r>
              <a:rPr lang="en-US" sz="4400" b="1" dirty="0" smtClean="0">
                <a:solidFill>
                  <a:schemeClr val="accent2"/>
                </a:solidFill>
              </a:rPr>
              <a:t>Reading Original Research</a:t>
            </a:r>
            <a:endParaRPr lang="en-US" sz="4400" b="1" dirty="0">
              <a:solidFill>
                <a:schemeClr val="accent2"/>
              </a:solidFill>
            </a:endParaRPr>
          </a:p>
        </p:txBody>
      </p:sp>
      <p:sp>
        <p:nvSpPr>
          <p:cNvPr id="3" name="Content Placeholder 2"/>
          <p:cNvSpPr>
            <a:spLocks noGrp="1"/>
          </p:cNvSpPr>
          <p:nvPr>
            <p:ph idx="1"/>
          </p:nvPr>
        </p:nvSpPr>
        <p:spPr>
          <a:xfrm>
            <a:off x="304800" y="1600200"/>
            <a:ext cx="8229600" cy="4389120"/>
          </a:xfrm>
        </p:spPr>
        <p:txBody>
          <a:bodyPr>
            <a:noAutofit/>
          </a:bodyPr>
          <a:lstStyle/>
          <a:p>
            <a:pPr marL="0" lvl="0" indent="0">
              <a:buClr>
                <a:srgbClr val="FF0000"/>
              </a:buClr>
              <a:buSzPct val="150000"/>
              <a:buNone/>
            </a:pPr>
            <a:r>
              <a:rPr lang="en-US" sz="2800" dirty="0" smtClean="0"/>
              <a:t>What </a:t>
            </a:r>
            <a:r>
              <a:rPr lang="en-US" sz="2800" dirty="0"/>
              <a:t>materials did the author use in this study?</a:t>
            </a:r>
          </a:p>
          <a:p>
            <a:pPr marL="0" indent="0">
              <a:buNone/>
            </a:pPr>
            <a:endParaRPr lang="en-US" sz="2800" dirty="0"/>
          </a:p>
        </p:txBody>
      </p:sp>
    </p:spTree>
    <p:extLst>
      <p:ext uri="{BB962C8B-B14F-4D97-AF65-F5344CB8AC3E}">
        <p14:creationId xmlns:p14="http://schemas.microsoft.com/office/powerpoint/2010/main" val="2653655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3429</TotalTime>
  <Words>5160</Words>
  <Application>Microsoft Office PowerPoint</Application>
  <PresentationFormat>On-screen Show (4:3)</PresentationFormat>
  <Paragraphs>762</Paragraphs>
  <Slides>148</Slides>
  <Notes>107</Notes>
  <HiddenSlides>0</HiddenSlides>
  <MMClips>0</MMClips>
  <ScaleCrop>false</ScaleCrop>
  <HeadingPairs>
    <vt:vector size="4" baseType="variant">
      <vt:variant>
        <vt:lpstr>Theme</vt:lpstr>
      </vt:variant>
      <vt:variant>
        <vt:i4>1</vt:i4>
      </vt:variant>
      <vt:variant>
        <vt:lpstr>Slide Titles</vt:lpstr>
      </vt:variant>
      <vt:variant>
        <vt:i4>148</vt:i4>
      </vt:variant>
    </vt:vector>
  </HeadingPairs>
  <TitlesOfParts>
    <vt:vector size="149" baseType="lpstr">
      <vt:lpstr>Office Theme</vt:lpstr>
      <vt:lpstr>Activity 1: Module Introduction</vt:lpstr>
      <vt:lpstr>Scientific Literacy in Psychology</vt:lpstr>
      <vt:lpstr>Scientific Literacy in Psychology</vt:lpstr>
      <vt:lpstr>Minute Paper</vt:lpstr>
      <vt:lpstr>Activity 2: Team Building Exercise</vt:lpstr>
      <vt:lpstr>Scientific Literacy in Psychology</vt:lpstr>
      <vt:lpstr>Forming Teams</vt:lpstr>
      <vt:lpstr>Psychology Undercover!</vt:lpstr>
      <vt:lpstr>Collaboration is Key</vt:lpstr>
      <vt:lpstr>Minute Paper</vt:lpstr>
      <vt:lpstr>Activity 3: Is Psychology a Science?</vt:lpstr>
      <vt:lpstr>Scientific Literacy in Psychology</vt:lpstr>
      <vt:lpstr>Scientific Literacy in Psychology</vt:lpstr>
      <vt:lpstr>Is psychology a science?</vt:lpstr>
      <vt:lpstr>Characteristics of Science</vt:lpstr>
      <vt:lpstr>What is the Scientific Method?</vt:lpstr>
      <vt:lpstr>What are Research Ethics?</vt:lpstr>
      <vt:lpstr>What are Research Ethics?</vt:lpstr>
      <vt:lpstr>What are Research Ethics?</vt:lpstr>
      <vt:lpstr>Is psychology a science?</vt:lpstr>
      <vt:lpstr>Assignment: </vt:lpstr>
      <vt:lpstr>Assignment</vt:lpstr>
      <vt:lpstr>Activity 4: Psychological Research Methods</vt:lpstr>
      <vt:lpstr>Scientific Literacy in Psychology</vt:lpstr>
      <vt:lpstr>Scientific Literacy in Psychology</vt:lpstr>
      <vt:lpstr>Research Methods</vt:lpstr>
      <vt:lpstr>“Parents can play active role in making teens interested in math and science.”</vt:lpstr>
      <vt:lpstr>Research Methods </vt:lpstr>
      <vt:lpstr>Research Methods</vt:lpstr>
      <vt:lpstr>Research Methods</vt:lpstr>
      <vt:lpstr>Observational Studies</vt:lpstr>
      <vt:lpstr>Experimental Studies</vt:lpstr>
      <vt:lpstr>Survey Studies</vt:lpstr>
      <vt:lpstr>Archival Studies</vt:lpstr>
      <vt:lpstr>Qualitative Studies</vt:lpstr>
      <vt:lpstr>Assignment: </vt:lpstr>
      <vt:lpstr>Assignment</vt:lpstr>
      <vt:lpstr>Activity 5: Evaluating Sources</vt:lpstr>
      <vt:lpstr>Scientific Literacy in Psychology</vt:lpstr>
      <vt:lpstr>Scientific Literacy in Psychology</vt:lpstr>
      <vt:lpstr>Evaluating Sources</vt:lpstr>
      <vt:lpstr>Evaluating Sources</vt:lpstr>
      <vt:lpstr>Evaluating Sources</vt:lpstr>
      <vt:lpstr>Evaluating Sources</vt:lpstr>
      <vt:lpstr>Evaluating Sources</vt:lpstr>
      <vt:lpstr>Evaluating Sources</vt:lpstr>
      <vt:lpstr>Evaluating Sources</vt:lpstr>
      <vt:lpstr>Evaluating Sources</vt:lpstr>
      <vt:lpstr>Evaluating Sources</vt:lpstr>
      <vt:lpstr>Evaluating Sources</vt:lpstr>
      <vt:lpstr>Evaluating Sources</vt:lpstr>
      <vt:lpstr>Evaluating Sources</vt:lpstr>
      <vt:lpstr>Empirical vs.  Non-Empirical</vt:lpstr>
      <vt:lpstr>Peer-Reviewed Journals</vt:lpstr>
      <vt:lpstr>Assignment: </vt:lpstr>
      <vt:lpstr>Assignment</vt:lpstr>
      <vt:lpstr>Activity 6: Finding, Citing &amp; Summarizing Credible Sources</vt:lpstr>
      <vt:lpstr>Scientific Literacy in Psychology</vt:lpstr>
      <vt:lpstr>Scientific Literacy in Psychology</vt:lpstr>
      <vt:lpstr>Summarizing Sources</vt:lpstr>
      <vt:lpstr>Summarizing Sources</vt:lpstr>
      <vt:lpstr>Summarizing Sources</vt:lpstr>
      <vt:lpstr>APA Citation Style Exercise #1</vt:lpstr>
      <vt:lpstr>APA Citation Style Exercise #2</vt:lpstr>
      <vt:lpstr>APA Citation Style Exercise #3</vt:lpstr>
      <vt:lpstr>APA Citation Style Exercise #4</vt:lpstr>
      <vt:lpstr>APA Citation Style Exercise #5</vt:lpstr>
      <vt:lpstr>APA Citation Style Exercise #6</vt:lpstr>
      <vt:lpstr>APA Citation Style Exercise #7</vt:lpstr>
      <vt:lpstr>Summarizing Sources with Integrity</vt:lpstr>
      <vt:lpstr>Summarizing Sources with Integrity</vt:lpstr>
      <vt:lpstr>Plagiarism? #1</vt:lpstr>
      <vt:lpstr>Plagiarism? #2</vt:lpstr>
      <vt:lpstr>Plagiarism? #3</vt:lpstr>
      <vt:lpstr>Plagiarism? #4</vt:lpstr>
      <vt:lpstr>Plagiarism? #5</vt:lpstr>
      <vt:lpstr>Review</vt:lpstr>
      <vt:lpstr>How do you find empirical,  peer-reviewed articles?</vt:lpstr>
      <vt:lpstr>Finding Credible Sources</vt:lpstr>
      <vt:lpstr>Assignment</vt:lpstr>
      <vt:lpstr>Assignment</vt:lpstr>
      <vt:lpstr>Activity 7: Orientation to an Empirical Journal Article</vt:lpstr>
      <vt:lpstr>Scientific Literacy in Psychology</vt:lpstr>
      <vt:lpstr>Scientific Literacy in Psychology</vt:lpstr>
      <vt:lpstr>PowerPoint Presentation</vt:lpstr>
      <vt:lpstr>Original Research Articles</vt:lpstr>
      <vt:lpstr>Reading Original Research</vt:lpstr>
      <vt:lpstr>Reading Original Research</vt:lpstr>
      <vt:lpstr>Reading Original Research</vt:lpstr>
      <vt:lpstr>Reading Original Research</vt:lpstr>
      <vt:lpstr>Reading Original Research</vt:lpstr>
      <vt:lpstr>Reading Original Research</vt:lpstr>
      <vt:lpstr>Reading Original Research</vt:lpstr>
      <vt:lpstr>Reading Original Research</vt:lpstr>
      <vt:lpstr>Reading Original Research</vt:lpstr>
      <vt:lpstr>Reading Original Research</vt:lpstr>
      <vt:lpstr>Reading Original Research</vt:lpstr>
      <vt:lpstr>Reading Original Research</vt:lpstr>
      <vt:lpstr>Reading Original Research</vt:lpstr>
      <vt:lpstr>Reading Original Research</vt:lpstr>
      <vt:lpstr>Reading Original Research</vt:lpstr>
      <vt:lpstr>Reading Original Research</vt:lpstr>
      <vt:lpstr>Reading Original Research</vt:lpstr>
      <vt:lpstr>Reading Original Research</vt:lpstr>
      <vt:lpstr>Reading Original Research</vt:lpstr>
      <vt:lpstr>Reading Original Research</vt:lpstr>
      <vt:lpstr>The Point?</vt:lpstr>
      <vt:lpstr>Assignment</vt:lpstr>
      <vt:lpstr>Assignment</vt:lpstr>
      <vt:lpstr>Activity 8: Summarizing a Research Study &amp; Scientific Writing Style</vt:lpstr>
      <vt:lpstr>Scientific Literacy in Psychology</vt:lpstr>
      <vt:lpstr>Scientific Literacy in Psychology</vt:lpstr>
      <vt:lpstr>Summarizing Research Articles</vt:lpstr>
      <vt:lpstr>Summarizing Research Articles</vt:lpstr>
      <vt:lpstr>Summarizing Research Articles</vt:lpstr>
      <vt:lpstr>Sample Summary</vt:lpstr>
      <vt:lpstr>Summarizing Research Articles</vt:lpstr>
      <vt:lpstr>Reading Research Articles</vt:lpstr>
      <vt:lpstr>Scientific Writing Comparison</vt:lpstr>
      <vt:lpstr>Scientific Writing Comparison</vt:lpstr>
      <vt:lpstr>Scientific Writing Comparison</vt:lpstr>
      <vt:lpstr>Scientific Writing</vt:lpstr>
      <vt:lpstr>Assignment</vt:lpstr>
      <vt:lpstr>Assignment</vt:lpstr>
      <vt:lpstr>Activity 9: Bringing it All Together</vt:lpstr>
      <vt:lpstr>Scientific Literacy in Psychology</vt:lpstr>
      <vt:lpstr>Scientific Literacy in Psychology</vt:lpstr>
      <vt:lpstr>Bringing it All Together:</vt:lpstr>
      <vt:lpstr>Review: Scientific Method</vt:lpstr>
      <vt:lpstr>Review: research methods</vt:lpstr>
      <vt:lpstr>Review: Research Methods</vt:lpstr>
      <vt:lpstr>Review: Research Methods</vt:lpstr>
      <vt:lpstr>Review: Research Methods</vt:lpstr>
      <vt:lpstr>Review: Research Methods</vt:lpstr>
      <vt:lpstr>Media Report &amp; Research methods comparison</vt:lpstr>
      <vt:lpstr>Media Report &amp; Research Methods Comparison - Answers</vt:lpstr>
      <vt:lpstr>Media Report &amp; Research Methods Comparison - Answers</vt:lpstr>
      <vt:lpstr>Media Report &amp; Research Methods Comparison - Answers</vt:lpstr>
      <vt:lpstr>Media Report &amp; Research Methods Comparison - Answers</vt:lpstr>
      <vt:lpstr>Media Report &amp; Research Methods Comparison - Answers</vt:lpstr>
      <vt:lpstr>Media Report &amp; Research Methods Comparison - Answers</vt:lpstr>
      <vt:lpstr>Media Report &amp; Research Methods Comparison - Answers</vt:lpstr>
      <vt:lpstr>Media Report &amp; Research Methods Comparison – Summing it Up</vt:lpstr>
      <vt:lpstr>Module Report</vt:lpstr>
      <vt:lpstr>Module Report</vt:lpstr>
      <vt:lpstr>Module Report</vt:lpstr>
      <vt:lpstr>Module Report</vt:lpstr>
      <vt:lpstr>Module Report Grading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Psychology Laboratory</dc:title>
  <dc:creator>Jamie</dc:creator>
  <cp:lastModifiedBy>Jamie Peterson</cp:lastModifiedBy>
  <cp:revision>66</cp:revision>
  <dcterms:created xsi:type="dcterms:W3CDTF">2012-07-17T14:51:17Z</dcterms:created>
  <dcterms:modified xsi:type="dcterms:W3CDTF">2013-07-16T16:32:45Z</dcterms:modified>
</cp:coreProperties>
</file>