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56" r:id="rId2"/>
    <p:sldId id="260" r:id="rId3"/>
    <p:sldId id="261" r:id="rId4"/>
    <p:sldId id="263" r:id="rId5"/>
    <p:sldId id="264" r:id="rId6"/>
  </p:sldIdLst>
  <p:sldSz cx="9144000" cy="6858000" type="screen4x3"/>
  <p:notesSz cx="7077075"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34591" autoAdjust="0"/>
    <p:restoredTop sz="62187" autoAdjust="0"/>
  </p:normalViewPr>
  <p:slideViewPr>
    <p:cSldViewPr>
      <p:cViewPr>
        <p:scale>
          <a:sx n="66" d="100"/>
          <a:sy n="66" d="100"/>
        </p:scale>
        <p:origin x="-2280" y="5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2870" y="-86"/>
      </p:cViewPr>
      <p:guideLst>
        <p:guide orient="horz" pos="2956"/>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265"/>
          </a:xfrm>
          <a:prstGeom prst="rect">
            <a:avLst/>
          </a:prstGeom>
        </p:spPr>
        <p:txBody>
          <a:bodyPr vert="horz" lIns="94064" tIns="47032" rIns="94064" bIns="47032" rtlCol="0"/>
          <a:lstStyle>
            <a:lvl1pPr algn="l">
              <a:defRPr sz="1200"/>
            </a:lvl1pPr>
          </a:lstStyle>
          <a:p>
            <a:endParaRPr lang="en-US"/>
          </a:p>
        </p:txBody>
      </p:sp>
      <p:sp>
        <p:nvSpPr>
          <p:cNvPr id="3" name="Date Placeholder 2"/>
          <p:cNvSpPr>
            <a:spLocks noGrp="1"/>
          </p:cNvSpPr>
          <p:nvPr>
            <p:ph type="dt" idx="1"/>
          </p:nvPr>
        </p:nvSpPr>
        <p:spPr>
          <a:xfrm>
            <a:off x="4008705" y="0"/>
            <a:ext cx="3066733" cy="469265"/>
          </a:xfrm>
          <a:prstGeom prst="rect">
            <a:avLst/>
          </a:prstGeom>
        </p:spPr>
        <p:txBody>
          <a:bodyPr vert="horz" lIns="94064" tIns="47032" rIns="94064" bIns="47032" rtlCol="0"/>
          <a:lstStyle>
            <a:lvl1pPr algn="r">
              <a:defRPr sz="1200"/>
            </a:lvl1pPr>
          </a:lstStyle>
          <a:p>
            <a:fld id="{EC2C3C4E-D63F-412D-9E86-BBCD3E0F4F29}" type="datetimeFigureOut">
              <a:rPr lang="en-US" smtClean="0"/>
              <a:pPr/>
              <a:t>4/2/2014</a:t>
            </a:fld>
            <a:endParaRPr lang="en-US"/>
          </a:p>
        </p:txBody>
      </p:sp>
      <p:sp>
        <p:nvSpPr>
          <p:cNvPr id="4" name="Slide Image Placeholder 3"/>
          <p:cNvSpPr>
            <a:spLocks noGrp="1" noRot="1" noChangeAspect="1"/>
          </p:cNvSpPr>
          <p:nvPr>
            <p:ph type="sldImg" idx="2"/>
          </p:nvPr>
        </p:nvSpPr>
        <p:spPr>
          <a:xfrm>
            <a:off x="1192213" y="703263"/>
            <a:ext cx="4692650" cy="3519487"/>
          </a:xfrm>
          <a:prstGeom prst="rect">
            <a:avLst/>
          </a:prstGeom>
          <a:noFill/>
          <a:ln w="12700">
            <a:solidFill>
              <a:prstClr val="black"/>
            </a:solidFill>
          </a:ln>
        </p:spPr>
        <p:txBody>
          <a:bodyPr vert="horz" lIns="94064" tIns="47032" rIns="94064" bIns="47032" rtlCol="0" anchor="ctr"/>
          <a:lstStyle/>
          <a:p>
            <a:endParaRPr lang="en-US"/>
          </a:p>
        </p:txBody>
      </p:sp>
      <p:sp>
        <p:nvSpPr>
          <p:cNvPr id="5" name="Notes Placeholder 4"/>
          <p:cNvSpPr>
            <a:spLocks noGrp="1"/>
          </p:cNvSpPr>
          <p:nvPr>
            <p:ph type="body" sz="quarter" idx="3"/>
          </p:nvPr>
        </p:nvSpPr>
        <p:spPr>
          <a:xfrm>
            <a:off x="707708" y="4458018"/>
            <a:ext cx="5661660" cy="4223385"/>
          </a:xfrm>
          <a:prstGeom prst="rect">
            <a:avLst/>
          </a:prstGeom>
        </p:spPr>
        <p:txBody>
          <a:bodyPr vert="horz" lIns="94064" tIns="47032" rIns="94064" bIns="4703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4406"/>
            <a:ext cx="3066733" cy="469265"/>
          </a:xfrm>
          <a:prstGeom prst="rect">
            <a:avLst/>
          </a:prstGeom>
        </p:spPr>
        <p:txBody>
          <a:bodyPr vert="horz" lIns="94064" tIns="47032" rIns="94064" bIns="47032"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914406"/>
            <a:ext cx="3066733" cy="469265"/>
          </a:xfrm>
          <a:prstGeom prst="rect">
            <a:avLst/>
          </a:prstGeom>
        </p:spPr>
        <p:txBody>
          <a:bodyPr vert="horz" lIns="94064" tIns="47032" rIns="94064" bIns="47032" rtlCol="0" anchor="b"/>
          <a:lstStyle>
            <a:lvl1pPr algn="r">
              <a:defRPr sz="1200"/>
            </a:lvl1pPr>
          </a:lstStyle>
          <a:p>
            <a:fld id="{15E60F32-00A0-4643-B2B8-8B4D9954238A}" type="slidenum">
              <a:rPr lang="en-US" smtClean="0"/>
              <a:pPr/>
              <a:t>‹#›</a:t>
            </a:fld>
            <a:endParaRPr lang="en-US"/>
          </a:p>
        </p:txBody>
      </p:sp>
    </p:spTree>
    <p:extLst>
      <p:ext uri="{BB962C8B-B14F-4D97-AF65-F5344CB8AC3E}">
        <p14:creationId xmlns:p14="http://schemas.microsoft.com/office/powerpoint/2010/main" val="2841523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Welcome.  My name is </a:t>
            </a:r>
            <a:r>
              <a:rPr lang="en-US" sz="1200" kern="1200" dirty="0" err="1" smtClean="0">
                <a:solidFill>
                  <a:schemeClr val="tx1"/>
                </a:solidFill>
                <a:latin typeface="+mn-lt"/>
                <a:ea typeface="+mn-ea"/>
                <a:cs typeface="+mn-cs"/>
              </a:rPr>
              <a:t>Ennio</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Cipnai</a:t>
            </a:r>
            <a:r>
              <a:rPr lang="en-US" sz="1200" kern="1200" dirty="0" smtClean="0">
                <a:solidFill>
                  <a:schemeClr val="tx1"/>
                </a:solidFill>
                <a:latin typeface="+mn-lt"/>
                <a:ea typeface="+mn-ea"/>
                <a:cs typeface="+mn-cs"/>
              </a:rPr>
              <a:t>.  I’m a licensed</a:t>
            </a:r>
            <a:r>
              <a:rPr lang="en-US" sz="1200" kern="1200" baseline="0" dirty="0" smtClean="0">
                <a:solidFill>
                  <a:schemeClr val="tx1"/>
                </a:solidFill>
                <a:latin typeface="+mn-lt"/>
                <a:ea typeface="+mn-ea"/>
                <a:cs typeface="+mn-cs"/>
              </a:rPr>
              <a:t> psychologist in California, and I am also a full professor in the School Psychology Program at National University.</a:t>
            </a:r>
            <a:r>
              <a:rPr lang="en-US"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It seems that many people enter the field of psychology wanting to know why people do what they do.  As you may be aware, there are contrasting views of the causes of behavior.  While you may be somewhat familiar with a traditional view of explaining behavior, this lecture will cover a functional perspective from the field of applied behavior analysis. </a:t>
            </a:r>
          </a:p>
          <a:p>
            <a:endParaRPr lang="en-US" dirty="0"/>
          </a:p>
        </p:txBody>
      </p:sp>
      <p:sp>
        <p:nvSpPr>
          <p:cNvPr id="4" name="Slide Number Placeholder 3"/>
          <p:cNvSpPr>
            <a:spLocks noGrp="1"/>
          </p:cNvSpPr>
          <p:nvPr>
            <p:ph type="sldNum" sz="quarter" idx="10"/>
          </p:nvPr>
        </p:nvSpPr>
        <p:spPr/>
        <p:txBody>
          <a:bodyPr/>
          <a:lstStyle/>
          <a:p>
            <a:fld id="{15E60F32-00A0-4643-B2B8-8B4D9954238A}"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kern="1200" dirty="0" smtClean="0">
                <a:solidFill>
                  <a:schemeClr val="tx1"/>
                </a:solidFill>
                <a:latin typeface="+mn-lt"/>
                <a:ea typeface="+mn-ea"/>
                <a:cs typeface="+mn-cs"/>
              </a:rPr>
              <a:t>   A perspective you often hear is that behavior is a result of some internal process.  In other words, something inside of the individual made him or her do that.  In fact if you have watched any of the drama series such as “Law and Order,” “Criminal Minds,” or others, you often hear that someone in the TV series claims that the perpetrator has some driving mechanism inside of him or her that makes them engage in the unlawful act. </a:t>
            </a:r>
          </a:p>
          <a:p>
            <a:r>
              <a:rPr lang="en-US" sz="1200" kern="1200" dirty="0" smtClean="0">
                <a:solidFill>
                  <a:schemeClr val="tx1"/>
                </a:solidFill>
                <a:latin typeface="+mn-lt"/>
                <a:ea typeface="+mn-ea"/>
                <a:cs typeface="+mn-cs"/>
              </a:rPr>
              <a:t>   Therefore, the incident involving the undesirable behavior, for example murdering someone, is unpredictable.  One cannot tell when someone who is brain disordered is going to engage in the behavior.  If you watch those shows, you often see that any instance of the behavior is attributed to this inside driving force, often described as some brain disorder or dysfunction.</a:t>
            </a:r>
          </a:p>
          <a:p>
            <a:r>
              <a:rPr lang="en-US" sz="1200" kern="1200" dirty="0" smtClean="0">
                <a:solidFill>
                  <a:schemeClr val="tx1"/>
                </a:solidFill>
                <a:latin typeface="+mn-lt"/>
                <a:ea typeface="+mn-ea"/>
                <a:cs typeface="+mn-cs"/>
              </a:rPr>
              <a:t>   In contrast, a functional perspective involves understanding two things: the individual’s learning history as well as the current context conditions.  For example, a functional perspective on someone who engages in a criminal act would examine the individual’s previous learning history, that is how successful was this individual in performing the criminal act before, as well as what are the current conditions.</a:t>
            </a:r>
          </a:p>
          <a:p>
            <a:r>
              <a:rPr lang="en-US" sz="1200" kern="1200" dirty="0" smtClean="0">
                <a:solidFill>
                  <a:schemeClr val="tx1"/>
                </a:solidFill>
                <a:latin typeface="+mn-lt"/>
                <a:ea typeface="+mn-ea"/>
                <a:cs typeface="+mn-cs"/>
              </a:rPr>
              <a:t>   When one identifies the environmental conditions that make certain behaviors highly probable, one can see that such behaviors are really not that unpredictable.  Here’s an example. Shoplifters may say they have an impulse control problem.  Yet, would they engage in that behavior right in front of the security guard?  You’re probably saying, “Not most of them.”  So their impulsivity has something to do with the chance of getting caught.  Hence, their behavior is situational.  In other words, context matters.  Consider this: Possibility of getting caught is high---low or zero probability of such behavior. Possibility of getting caught is low---a much higher probability of such behavior occurring. </a:t>
            </a:r>
          </a:p>
          <a:p>
            <a:r>
              <a:rPr lang="en-US" sz="1200" kern="1200" dirty="0" smtClean="0">
                <a:solidFill>
                  <a:schemeClr val="tx1"/>
                </a:solidFill>
                <a:latin typeface="+mn-lt"/>
                <a:ea typeface="+mn-ea"/>
                <a:cs typeface="+mn-cs"/>
              </a:rPr>
              <a:t>   Let’s also examine people who continue to shoplift.  Do you think they are individuals who have been caught every time they have tried to shoplift before, i.e., they have a pretty bad track record at pulling it off successfully?  I am sure you would see that a learning history involving some high level of success would be representative of individuals who continue to engage in this behavior.  In fact, one might contend that numerous instances of successful experience are the ingredients for someone developing this as a lifestyle (that is, repeated occurrences of undetected shoplifting).</a:t>
            </a:r>
          </a:p>
          <a:p>
            <a:endParaRPr lang="en-US" dirty="0"/>
          </a:p>
        </p:txBody>
      </p:sp>
      <p:sp>
        <p:nvSpPr>
          <p:cNvPr id="4" name="Slide Number Placeholder 3"/>
          <p:cNvSpPr>
            <a:spLocks noGrp="1"/>
          </p:cNvSpPr>
          <p:nvPr>
            <p:ph type="sldNum" sz="quarter" idx="10"/>
          </p:nvPr>
        </p:nvSpPr>
        <p:spPr/>
        <p:txBody>
          <a:bodyPr/>
          <a:lstStyle/>
          <a:p>
            <a:fld id="{15E60F32-00A0-4643-B2B8-8B4D9954238A}"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4008705" y="8914406"/>
            <a:ext cx="3066733" cy="469265"/>
          </a:xfrm>
          <a:prstGeom prst="rect">
            <a:avLst/>
          </a:prstGeom>
          <a:noFill/>
          <a:ln w="9525">
            <a:noFill/>
            <a:miter lim="800000"/>
            <a:headEnd/>
            <a:tailEnd/>
          </a:ln>
        </p:spPr>
        <p:txBody>
          <a:bodyPr lIns="94064" tIns="47032" rIns="94064" bIns="47032" anchor="b"/>
          <a:lstStyle/>
          <a:p>
            <a:pPr algn="r"/>
            <a:fld id="{8F3A8A30-EA4B-47A5-B8D6-CC458776E6E3}" type="slidenum">
              <a:rPr lang="en-US" sz="1200"/>
              <a:pPr algn="r"/>
              <a:t>3</a:t>
            </a:fld>
            <a:endParaRPr lang="en-US" sz="1200"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Let’s take a hypothetical child named Johnny who has tantrums.  Why does Johnny tantrum?  A functional interpretation would involve the following: He does it because he either wants something or wants to escape something unpleasant.  And, in the past tantrums have been very successful.  In other words, the function or purpose of Johnny’s behavior is evaluated in this approach.  A functional approach allows one to determine the probability of tantrum behavior if one is told the context conditions. </a:t>
            </a:r>
          </a:p>
          <a:p>
            <a:pPr eaLnBrk="1" hangingPunct="1"/>
            <a:endParaRPr lang="en-US" dirty="0" smtClean="0">
              <a:solidFill>
                <a:schemeClr val="accent2"/>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smtClean="0">
                <a:solidFill>
                  <a:schemeClr val="tx1"/>
                </a:solidFill>
                <a:latin typeface="+mn-lt"/>
                <a:ea typeface="+mn-ea"/>
                <a:cs typeface="+mn-cs"/>
              </a:rPr>
              <a:t>   Well, let’s look at another example from a real life case that my co-author (of the book,</a:t>
            </a:r>
            <a:r>
              <a:rPr lang="en-US" sz="1200" i="1" kern="1200" dirty="0" smtClean="0">
                <a:solidFill>
                  <a:schemeClr val="tx1"/>
                </a:solidFill>
                <a:latin typeface="+mn-lt"/>
                <a:ea typeface="+mn-ea"/>
                <a:cs typeface="+mn-cs"/>
              </a:rPr>
              <a:t> Functional Behavioral Assessment, Diagnosis, and Treatment</a:t>
            </a:r>
            <a:r>
              <a:rPr lang="en-US" sz="1200" kern="1200" dirty="0" smtClean="0">
                <a:solidFill>
                  <a:schemeClr val="tx1"/>
                </a:solidFill>
                <a:latin typeface="+mn-lt"/>
                <a:ea typeface="+mn-ea"/>
                <a:cs typeface="+mn-cs"/>
              </a:rPr>
              <a:t>), Keven </a:t>
            </a:r>
            <a:r>
              <a:rPr lang="en-US" sz="1200" kern="1200" dirty="0" err="1" smtClean="0">
                <a:solidFill>
                  <a:schemeClr val="tx1"/>
                </a:solidFill>
                <a:latin typeface="+mn-lt"/>
                <a:ea typeface="+mn-ea"/>
                <a:cs typeface="+mn-cs"/>
              </a:rPr>
              <a:t>Schock</a:t>
            </a:r>
            <a:r>
              <a:rPr lang="en-US" sz="1200" kern="1200" dirty="0" smtClean="0">
                <a:solidFill>
                  <a:schemeClr val="tx1"/>
                </a:solidFill>
                <a:latin typeface="+mn-lt"/>
                <a:ea typeface="+mn-ea"/>
                <a:cs typeface="+mn-cs"/>
              </a:rPr>
              <a:t>, Board Certified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Behavior Analyst, was involved with through a behavioral treatment program called Community Re-entry Program or CRP.  CRP was a day-treatment and residential program for adults with severe mental illness.  A female client of CRP who came from a long-term lock facility was diagnosed with schizophrenia.  She presented with several delusional statements.  She would periodically and vociferously complain to staff that she was worth $1 million.  She then demanded her money from the staff person.  In the prior program this was seen as delusional, and the staff persons at the long-term facility would point out to her that she was not worth $1 million by showing her the bank account statement.  Of course, her insistence on her monetary assets persisted beyond such an explanation and demonstration.  We can assume that the personnel in her previous program just attributed such continued behavior to her mental illness.</a:t>
            </a:r>
          </a:p>
          <a:p>
            <a:r>
              <a:rPr lang="en-US" sz="1200" kern="1200" dirty="0" smtClean="0">
                <a:solidFill>
                  <a:schemeClr val="tx1"/>
                </a:solidFill>
                <a:latin typeface="+mn-lt"/>
                <a:ea typeface="+mn-ea"/>
                <a:cs typeface="+mn-cs"/>
              </a:rPr>
              <a:t>   The behavior analysis personnel at CRP identified some existing conditions that seem to make such “delusional” behavior more likely.  They deduced that such behavior was more likely when a conservator had a visit with her and her request for money was denied by that person.  It therefore seems very likely that this “form of request” may have been successful in the past at getting money to go shopping. </a:t>
            </a:r>
          </a:p>
          <a:p>
            <a:r>
              <a:rPr lang="en-US" sz="1200" kern="1200" dirty="0" smtClean="0">
                <a:solidFill>
                  <a:schemeClr val="tx1"/>
                </a:solidFill>
                <a:latin typeface="+mn-lt"/>
                <a:ea typeface="+mn-ea"/>
                <a:cs typeface="+mn-cs"/>
              </a:rPr>
              <a:t>   Given this analysis of these delusional statements, the treatment at CRP for such behavior was to develop an alternate method to obtain money for shopping. To change the manner in which this person obtained money when she wanted money to go shopping required that the prior behavior become very ineffective at getting money, whereas the alternate desirable behavior became extremely effective.  Of course, when she does not want to go shopping, a request to obtain money becomes a moot issue. </a:t>
            </a:r>
          </a:p>
          <a:p>
            <a:r>
              <a:rPr lang="en-US" sz="1200" kern="1200" dirty="0" smtClean="0">
                <a:solidFill>
                  <a:schemeClr val="tx1"/>
                </a:solidFill>
                <a:latin typeface="+mn-lt"/>
                <a:ea typeface="+mn-ea"/>
                <a:cs typeface="+mn-cs"/>
              </a:rPr>
              <a:t>   Staff at the facility were taught to prompt her to ask for money appropriately, for example, “I would like money to go shopping,” when it seemed likely that she wanted money for shopping. Therefore, given the above information, visits from the conservator where requests for money were denied would be one of the times when a prompt, “Would you like some money to go shopping?”, should be offered by the staff.  Contingent upon the appropriate request, the staff would give her five dollars.  Over time, the prompt, “Do you need money?” was faded until the client was spontaneously requesting money.  Data over several months following initiation of this treatment indicated that delusional statements disappeared while requests for money increased.</a:t>
            </a:r>
          </a:p>
          <a:p>
            <a:r>
              <a:rPr lang="en-US" sz="1200" kern="1200" dirty="0" smtClean="0">
                <a:solidFill>
                  <a:schemeClr val="tx1"/>
                </a:solidFill>
                <a:latin typeface="+mn-lt"/>
                <a:ea typeface="+mn-ea"/>
                <a:cs typeface="+mn-cs"/>
              </a:rPr>
              <a:t>My rhetorical question to you is the following: What explanation of her delusional statements best fits, given the success of the behavioral treatment?  As you can see context is very important in understanding why people do what they do. Hopefully this brief lecture has given you a glimpse of this field/perspective called functional behavior analysis. </a:t>
            </a:r>
          </a:p>
          <a:p>
            <a:r>
              <a:rPr lang="en-US" sz="1200" kern="1200" smtClean="0">
                <a:solidFill>
                  <a:schemeClr val="tx1"/>
                </a:solidFill>
                <a:latin typeface="+mn-lt"/>
                <a:ea typeface="+mn-ea"/>
                <a:cs typeface="+mn-cs"/>
              </a:rPr>
              <a:t>   Thank </a:t>
            </a:r>
            <a:r>
              <a:rPr lang="en-US" sz="1200" kern="1200" dirty="0" smtClean="0">
                <a:solidFill>
                  <a:schemeClr val="tx1"/>
                </a:solidFill>
                <a:latin typeface="+mn-lt"/>
                <a:ea typeface="+mn-ea"/>
                <a:cs typeface="+mn-cs"/>
              </a:rPr>
              <a:t>you, and</a:t>
            </a:r>
            <a:r>
              <a:rPr lang="en-US" sz="1200" kern="1200" baseline="0" dirty="0" smtClean="0">
                <a:solidFill>
                  <a:schemeClr val="tx1"/>
                </a:solidFill>
                <a:latin typeface="+mn-lt"/>
                <a:ea typeface="+mn-ea"/>
                <a:cs typeface="+mn-cs"/>
              </a:rPr>
              <a:t> I hope you have enjoyed it.</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5E60F32-00A0-4643-B2B8-8B4D9954238A}" type="slidenum">
              <a:rPr lang="en-US" smtClean="0"/>
              <a:pPr/>
              <a:t>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15B093-2972-4B2B-B6D3-5E1612143B52}" type="datetimeFigureOut">
              <a:rPr lang="en-US" smtClean="0"/>
              <a:pPr/>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7EBA3-55F7-4D19-9B9A-13875F26E88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15B093-2972-4B2B-B6D3-5E1612143B52}" type="datetimeFigureOut">
              <a:rPr lang="en-US" smtClean="0"/>
              <a:pPr/>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7EBA3-55F7-4D19-9B9A-13875F26E88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15B093-2972-4B2B-B6D3-5E1612143B52}" type="datetimeFigureOut">
              <a:rPr lang="en-US" smtClean="0"/>
              <a:pPr/>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7EBA3-55F7-4D19-9B9A-13875F26E88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15B093-2972-4B2B-B6D3-5E1612143B52}" type="datetimeFigureOut">
              <a:rPr lang="en-US" smtClean="0"/>
              <a:pPr/>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7EBA3-55F7-4D19-9B9A-13875F26E88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15B093-2972-4B2B-B6D3-5E1612143B52}" type="datetimeFigureOut">
              <a:rPr lang="en-US" smtClean="0"/>
              <a:pPr/>
              <a:t>4/2/2014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97EBA3-55F7-4D19-9B9A-13875F26E88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15B093-2972-4B2B-B6D3-5E1612143B52}" type="datetimeFigureOut">
              <a:rPr lang="en-US" smtClean="0"/>
              <a:pPr/>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7EBA3-55F7-4D19-9B9A-13875F26E88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15B093-2972-4B2B-B6D3-5E1612143B52}" type="datetimeFigureOut">
              <a:rPr lang="en-US" smtClean="0"/>
              <a:pPr/>
              <a:t>4/2/2014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97EBA3-55F7-4D19-9B9A-13875F26E88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15B093-2972-4B2B-B6D3-5E1612143B52}" type="datetimeFigureOut">
              <a:rPr lang="en-US" smtClean="0"/>
              <a:pPr/>
              <a:t>4/2/2014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97EBA3-55F7-4D19-9B9A-13875F26E88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15B093-2972-4B2B-B6D3-5E1612143B52}" type="datetimeFigureOut">
              <a:rPr lang="en-US" smtClean="0"/>
              <a:pPr/>
              <a:t>4/2/2014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97EBA3-55F7-4D19-9B9A-13875F26E88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15B093-2972-4B2B-B6D3-5E1612143B52}" type="datetimeFigureOut">
              <a:rPr lang="en-US" smtClean="0"/>
              <a:pPr/>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7EBA3-55F7-4D19-9B9A-13875F26E88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15B093-2972-4B2B-B6D3-5E1612143B52}" type="datetimeFigureOut">
              <a:rPr lang="en-US" smtClean="0"/>
              <a:pPr/>
              <a:t>4/2/2014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97EBA3-55F7-4D19-9B9A-13875F26E88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15B093-2972-4B2B-B6D3-5E1612143B52}" type="datetimeFigureOut">
              <a:rPr lang="en-US" smtClean="0"/>
              <a:pPr/>
              <a:t>4/2/2014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97EBA3-55F7-4D19-9B9A-13875F26E88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audio2.wav"/><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audio" Target="../media/audio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audio" Target="../media/audio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1"/>
            <a:ext cx="7772400" cy="1523999"/>
          </a:xfrm>
        </p:spPr>
        <p:txBody>
          <a:bodyPr/>
          <a:lstStyle/>
          <a:p>
            <a:r>
              <a:rPr lang="en-US" dirty="0" smtClean="0"/>
              <a:t>Why does Johnny Tantrum?</a:t>
            </a:r>
            <a:br>
              <a:rPr lang="en-US" dirty="0" smtClean="0"/>
            </a:br>
            <a:r>
              <a:rPr lang="en-US" sz="2000" dirty="0" smtClean="0"/>
              <a:t>7 minutes 54 seconds</a:t>
            </a:r>
            <a:endParaRPr lang="en-US" dirty="0"/>
          </a:p>
        </p:txBody>
      </p:sp>
      <p:sp>
        <p:nvSpPr>
          <p:cNvPr id="3" name="Subtitle 2"/>
          <p:cNvSpPr>
            <a:spLocks noGrp="1"/>
          </p:cNvSpPr>
          <p:nvPr>
            <p:ph type="subTitle" idx="1"/>
          </p:nvPr>
        </p:nvSpPr>
        <p:spPr/>
        <p:txBody>
          <a:bodyPr>
            <a:normAutofit lnSpcReduction="10000"/>
          </a:bodyPr>
          <a:lstStyle/>
          <a:p>
            <a:r>
              <a:rPr lang="en-US" sz="2400" dirty="0" err="1" smtClean="0"/>
              <a:t>Ennio</a:t>
            </a:r>
            <a:r>
              <a:rPr lang="en-US" sz="2400" dirty="0" smtClean="0"/>
              <a:t> </a:t>
            </a:r>
            <a:r>
              <a:rPr lang="en-US" sz="2400" dirty="0" err="1" smtClean="0"/>
              <a:t>Cipani</a:t>
            </a:r>
            <a:r>
              <a:rPr lang="en-US" sz="2400" dirty="0" smtClean="0"/>
              <a:t>, Ph.D.</a:t>
            </a:r>
          </a:p>
          <a:p>
            <a:r>
              <a:rPr lang="en-US" sz="2400" dirty="0" smtClean="0"/>
              <a:t>Licensed Psychologist (PSY #7668)</a:t>
            </a:r>
          </a:p>
          <a:p>
            <a:r>
              <a:rPr lang="en-US" sz="2400" dirty="0" smtClean="0"/>
              <a:t>School Psychology Program</a:t>
            </a:r>
          </a:p>
          <a:p>
            <a:r>
              <a:rPr lang="en-US" sz="2400" dirty="0" smtClean="0"/>
              <a:t>National University</a:t>
            </a:r>
            <a:endParaRPr lang="en-US" sz="2400" dirty="0"/>
          </a:p>
        </p:txBody>
      </p:sp>
      <p:pic>
        <p:nvPicPr>
          <p:cNvPr id="5" name="~PP2614.WAV">
            <a:hlinkClick r:id="" action="ppaction://media"/>
          </p:cNvPr>
          <p:cNvPicPr>
            <a:picLocks noRot="1" noChangeAspect="1"/>
          </p:cNvPicPr>
          <p:nvPr>
            <a:wavAudioFile r:embed="rId1" name="~PP2614.WAV"/>
          </p:nvPr>
        </p:nvPicPr>
        <p:blipFill>
          <a:blip r:embed="rId4" cstate="print"/>
          <a:stretch>
            <a:fillRect/>
          </a:stretch>
        </p:blipFill>
        <p:spPr>
          <a:xfrm>
            <a:off x="8726488" y="6440488"/>
            <a:ext cx="244475" cy="244475"/>
          </a:xfrm>
          <a:prstGeom prst="rect">
            <a:avLst/>
          </a:prstGeom>
        </p:spPr>
      </p:pic>
    </p:spTree>
  </p:cSld>
  <p:clrMapOvr>
    <a:masterClrMapping/>
  </p:clrMapOvr>
  <p:transition advTm="377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Explanations of human behavior</a:t>
            </a:r>
            <a:endParaRPr lang="en-US" dirty="0"/>
          </a:p>
        </p:txBody>
      </p:sp>
      <p:sp>
        <p:nvSpPr>
          <p:cNvPr id="3" name="Text Placeholder 2"/>
          <p:cNvSpPr>
            <a:spLocks noGrp="1"/>
          </p:cNvSpPr>
          <p:nvPr>
            <p:ph type="body" idx="1"/>
          </p:nvPr>
        </p:nvSpPr>
        <p:spPr/>
        <p:txBody>
          <a:bodyPr/>
          <a:lstStyle/>
          <a:p>
            <a:r>
              <a:rPr lang="en-US" dirty="0" smtClean="0"/>
              <a:t>Traditional perspective</a:t>
            </a:r>
            <a:endParaRPr lang="en-US" dirty="0"/>
          </a:p>
        </p:txBody>
      </p:sp>
      <p:sp>
        <p:nvSpPr>
          <p:cNvPr id="4" name="Content Placeholder 3"/>
          <p:cNvSpPr>
            <a:spLocks noGrp="1"/>
          </p:cNvSpPr>
          <p:nvPr>
            <p:ph sz="half" idx="2"/>
          </p:nvPr>
        </p:nvSpPr>
        <p:spPr/>
        <p:txBody>
          <a:bodyPr/>
          <a:lstStyle/>
          <a:p>
            <a:r>
              <a:rPr lang="en-US" dirty="0" smtClean="0"/>
              <a:t>Something “inside of him” makes him do that</a:t>
            </a:r>
          </a:p>
          <a:p>
            <a:pPr>
              <a:buNone/>
            </a:pPr>
            <a:endParaRPr lang="en-US" dirty="0" smtClean="0"/>
          </a:p>
          <a:p>
            <a:r>
              <a:rPr lang="en-US" dirty="0" smtClean="0"/>
              <a:t>Unpredictable (from standpoint of current context), one cannot know what his brain is processing at any given moment</a:t>
            </a:r>
            <a:endParaRPr lang="en-US" dirty="0"/>
          </a:p>
        </p:txBody>
      </p:sp>
      <p:sp>
        <p:nvSpPr>
          <p:cNvPr id="5" name="Text Placeholder 4"/>
          <p:cNvSpPr>
            <a:spLocks noGrp="1"/>
          </p:cNvSpPr>
          <p:nvPr>
            <p:ph type="body" sz="quarter" idx="3"/>
          </p:nvPr>
        </p:nvSpPr>
        <p:spPr/>
        <p:txBody>
          <a:bodyPr/>
          <a:lstStyle/>
          <a:p>
            <a:r>
              <a:rPr lang="en-US" dirty="0" smtClean="0"/>
              <a:t>Functional perspective</a:t>
            </a:r>
            <a:endParaRPr lang="en-US" dirty="0"/>
          </a:p>
        </p:txBody>
      </p:sp>
      <p:sp>
        <p:nvSpPr>
          <p:cNvPr id="6" name="Content Placeholder 5"/>
          <p:cNvSpPr>
            <a:spLocks noGrp="1"/>
          </p:cNvSpPr>
          <p:nvPr>
            <p:ph sz="quarter" idx="4"/>
          </p:nvPr>
        </p:nvSpPr>
        <p:spPr/>
        <p:txBody>
          <a:bodyPr/>
          <a:lstStyle/>
          <a:p>
            <a:r>
              <a:rPr lang="en-US" dirty="0" smtClean="0"/>
              <a:t>Learning history and current context conditions greatly determine  behavior </a:t>
            </a:r>
          </a:p>
          <a:p>
            <a:r>
              <a:rPr lang="en-US" dirty="0" smtClean="0"/>
              <a:t>Probability of certain behaviors high when certain conditions are in effect for a given individual</a:t>
            </a:r>
          </a:p>
        </p:txBody>
      </p:sp>
      <p:pic>
        <p:nvPicPr>
          <p:cNvPr id="9" name="~PP62.WAV">
            <a:hlinkClick r:id="" action="ppaction://media"/>
          </p:cNvPr>
          <p:cNvPicPr>
            <a:picLocks noRot="1" noChangeAspect="1"/>
          </p:cNvPicPr>
          <p:nvPr>
            <a:wavAudioFile r:embed="rId2" name="~PP62.WAV"/>
          </p:nvPr>
        </p:nvPicPr>
        <p:blipFill>
          <a:blip r:embed="rId5" cstate="print"/>
          <a:stretch>
            <a:fillRect/>
          </a:stretch>
        </p:blipFill>
        <p:spPr>
          <a:xfrm>
            <a:off x="8726488" y="6440488"/>
            <a:ext cx="244475" cy="244475"/>
          </a:xfrm>
          <a:prstGeom prst="rect">
            <a:avLst/>
          </a:prstGeom>
        </p:spPr>
      </p:pic>
    </p:spTree>
    <p:custDataLst>
      <p:tags r:id="rId1"/>
    </p:custDataLst>
  </p:cSld>
  <p:clrMapOvr>
    <a:masterClrMapping/>
  </p:clrMapOvr>
  <p:transition advTm="1651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20000" showWhenStopped="0">
                <p:cTn id="15"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6" grpId="0"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a:solidFill>
            <a:srgbClr val="FFFF00"/>
          </a:solidFill>
        </p:spPr>
        <p:txBody>
          <a:bodyPr/>
          <a:lstStyle/>
          <a:p>
            <a:pPr eaLnBrk="1" hangingPunct="1"/>
            <a:r>
              <a:rPr lang="en-US" sz="3200" dirty="0" smtClean="0">
                <a:solidFill>
                  <a:srgbClr val="002060"/>
                </a:solidFill>
              </a:rPr>
              <a:t>Functional interpretations about problem behavior</a:t>
            </a:r>
          </a:p>
        </p:txBody>
      </p:sp>
      <p:sp>
        <p:nvSpPr>
          <p:cNvPr id="9219" name="Rectangle 3"/>
          <p:cNvSpPr>
            <a:spLocks noGrp="1" noChangeArrowheads="1"/>
          </p:cNvSpPr>
          <p:nvPr>
            <p:ph type="body" idx="4294967295"/>
          </p:nvPr>
        </p:nvSpPr>
        <p:spPr>
          <a:xfrm>
            <a:off x="457200" y="2286000"/>
            <a:ext cx="8229600" cy="3840163"/>
          </a:xfrm>
          <a:solidFill>
            <a:srgbClr val="FFFF00"/>
          </a:solidFill>
        </p:spPr>
        <p:txBody>
          <a:bodyPr/>
          <a:lstStyle/>
          <a:p>
            <a:pPr eaLnBrk="1" hangingPunct="1"/>
            <a:r>
              <a:rPr lang="en-US" dirty="0" smtClean="0">
                <a:solidFill>
                  <a:srgbClr val="002060"/>
                </a:solidFill>
              </a:rPr>
              <a:t>Why does Johnny tantrum?</a:t>
            </a:r>
          </a:p>
          <a:p>
            <a:pPr eaLnBrk="1" hangingPunct="1"/>
            <a:r>
              <a:rPr lang="en-US" dirty="0" smtClean="0">
                <a:solidFill>
                  <a:srgbClr val="002060"/>
                </a:solidFill>
              </a:rPr>
              <a:t>He does it (tantrum) because he either wants something, or wants to escape or avoid and unpleasant event</a:t>
            </a:r>
          </a:p>
          <a:p>
            <a:pPr eaLnBrk="1" hangingPunct="1"/>
            <a:r>
              <a:rPr lang="en-US" dirty="0" smtClean="0">
                <a:solidFill>
                  <a:srgbClr val="002060"/>
                </a:solidFill>
              </a:rPr>
              <a:t>Is the role of environmental/context variables important?  You bet!</a:t>
            </a:r>
          </a:p>
        </p:txBody>
      </p:sp>
      <p:pic>
        <p:nvPicPr>
          <p:cNvPr id="4" name="~PP790.WAV">
            <a:hlinkClick r:id="" action="ppaction://media"/>
          </p:cNvPr>
          <p:cNvPicPr>
            <a:picLocks noRot="1" noChangeAspect="1"/>
          </p:cNvPicPr>
          <p:nvPr>
            <a:wavAudioFile r:embed="rId1" name="~PP790.WAV"/>
          </p:nvPr>
        </p:nvPicPr>
        <p:blipFill>
          <a:blip r:embed="rId4" cstate="print"/>
          <a:stretch>
            <a:fillRect/>
          </a:stretch>
        </p:blipFill>
        <p:spPr>
          <a:xfrm>
            <a:off x="8726488" y="6440488"/>
            <a:ext cx="244475" cy="244475"/>
          </a:xfrm>
          <a:prstGeom prst="rect">
            <a:avLst/>
          </a:prstGeom>
        </p:spPr>
      </p:pic>
    </p:spTree>
  </p:cSld>
  <p:clrMapOvr>
    <a:masterClrMapping/>
  </p:clrMapOvr>
  <p:transition advTm="405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219">
                                            <p:bg/>
                                          </p:spTgt>
                                        </p:tgtEl>
                                        <p:attrNameLst>
                                          <p:attrName>style.visibility</p:attrName>
                                        </p:attrNameLst>
                                      </p:cBhvr>
                                      <p:to>
                                        <p:strVal val="visible"/>
                                      </p:to>
                                    </p:set>
                                    <p:animEffect transition="in" filter="fade">
                                      <p:cBhvr>
                                        <p:cTn id="11" dur="2000"/>
                                        <p:tgtEl>
                                          <p:spTgt spid="9219">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219">
                                            <p:txEl>
                                              <p:pRg st="0" end="0"/>
                                            </p:txEl>
                                          </p:spTgt>
                                        </p:tgtEl>
                                        <p:attrNameLst>
                                          <p:attrName>style.visibility</p:attrName>
                                        </p:attrNameLst>
                                      </p:cBhvr>
                                      <p:to>
                                        <p:strVal val="visible"/>
                                      </p:to>
                                    </p:set>
                                    <p:animEffect transition="in" filter="fade">
                                      <p:cBhvr>
                                        <p:cTn id="14" dur="2000"/>
                                        <p:tgtEl>
                                          <p:spTgt spid="9219">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219">
                                            <p:txEl>
                                              <p:pRg st="1" end="1"/>
                                            </p:txEl>
                                          </p:spTgt>
                                        </p:tgtEl>
                                        <p:attrNameLst>
                                          <p:attrName>style.visibility</p:attrName>
                                        </p:attrNameLst>
                                      </p:cBhvr>
                                      <p:to>
                                        <p:strVal val="visible"/>
                                      </p:to>
                                    </p:set>
                                    <p:animEffect transition="in" filter="fade">
                                      <p:cBhvr>
                                        <p:cTn id="17" dur="2000"/>
                                        <p:tgtEl>
                                          <p:spTgt spid="9219">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219">
                                            <p:txEl>
                                              <p:pRg st="2" end="2"/>
                                            </p:txEl>
                                          </p:spTgt>
                                        </p:tgtEl>
                                        <p:attrNameLst>
                                          <p:attrName>style.visibility</p:attrName>
                                        </p:attrNameLst>
                                      </p:cBhvr>
                                      <p:to>
                                        <p:strVal val="visible"/>
                                      </p:to>
                                    </p:set>
                                    <p:animEffect transition="in" filter="fade">
                                      <p:cBhvr>
                                        <p:cTn id="20" dur="2000"/>
                                        <p:tgtEl>
                                          <p:spTgt spid="9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20000" showWhenStopped="0">
                <p:cTn id="21"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9219"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44962"/>
          </a:xfrm>
        </p:spPr>
        <p:txBody>
          <a:bodyPr>
            <a:normAutofit/>
          </a:bodyPr>
          <a:lstStyle/>
          <a:p>
            <a:pPr algn="l"/>
            <a:r>
              <a:rPr lang="en-US" dirty="0" smtClean="0"/>
              <a:t>“Give me my Million Dollars!”</a:t>
            </a:r>
            <a:br>
              <a:rPr lang="en-US" dirty="0" smtClean="0"/>
            </a:br>
            <a:r>
              <a:rPr lang="en-US" dirty="0" smtClean="0"/>
              <a:t/>
            </a:r>
            <a:br>
              <a:rPr lang="en-US" dirty="0" smtClean="0"/>
            </a:br>
            <a:r>
              <a:rPr lang="en-US" sz="2700" dirty="0" err="1" smtClean="0"/>
              <a:t>Schock</a:t>
            </a:r>
            <a:r>
              <a:rPr lang="en-US" sz="2700" dirty="0" smtClean="0"/>
              <a:t>, K., Clay, C., &amp; </a:t>
            </a:r>
            <a:r>
              <a:rPr lang="en-US" sz="2700" dirty="0" err="1" smtClean="0"/>
              <a:t>Cipani</a:t>
            </a:r>
            <a:r>
              <a:rPr lang="en-US" sz="2700" dirty="0" smtClean="0"/>
              <a:t>, E. (1998).  Making sense of 	schizophrenic symptoms: Delusional statements 	may be functional in purpose.  </a:t>
            </a:r>
            <a:r>
              <a:rPr lang="en-US" sz="2700" i="1" dirty="0" smtClean="0"/>
              <a:t>Journal of Behavior 	Therapy and Experimental Psychiatry 29, </a:t>
            </a:r>
            <a:r>
              <a:rPr lang="en-US" sz="2700" dirty="0" smtClean="0"/>
              <a:t>131-141.</a:t>
            </a:r>
            <a:endParaRPr lang="en-US" sz="2700" dirty="0"/>
          </a:p>
        </p:txBody>
      </p:sp>
      <p:pic>
        <p:nvPicPr>
          <p:cNvPr id="3" name="~PP2483.WAV">
            <a:hlinkClick r:id="" action="ppaction://media"/>
          </p:cNvPr>
          <p:cNvPicPr>
            <a:picLocks noRot="1" noChangeAspect="1"/>
          </p:cNvPicPr>
          <p:nvPr>
            <a:wavAudioFile r:embed="rId1" name="~PP2483.WAV"/>
          </p:nvPr>
        </p:nvPicPr>
        <p:blipFill>
          <a:blip r:embed="rId4" cstate="print"/>
          <a:stretch>
            <a:fillRect/>
          </a:stretch>
        </p:blipFill>
        <p:spPr>
          <a:xfrm>
            <a:off x="8726488" y="6440488"/>
            <a:ext cx="244475" cy="244475"/>
          </a:xfrm>
          <a:prstGeom prst="rect">
            <a:avLst/>
          </a:prstGeom>
        </p:spPr>
      </p:pic>
    </p:spTree>
  </p:cSld>
  <p:clrMapOvr>
    <a:masterClrMapping/>
  </p:clrMapOvr>
  <p:transition advTm="20208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0" y="1443841"/>
            <a:ext cx="4572000" cy="4247317"/>
          </a:xfrm>
          <a:prstGeom prst="rect">
            <a:avLst/>
          </a:prstGeom>
        </p:spPr>
        <p:txBody>
          <a:bodyPr>
            <a:spAutoFit/>
          </a:bodyPr>
          <a:lstStyle/>
          <a:p>
            <a:r>
              <a:rPr lang="en-US" dirty="0" smtClean="0"/>
              <a:t>Copyright 2014 by </a:t>
            </a:r>
            <a:r>
              <a:rPr lang="en-US" dirty="0" err="1" smtClean="0"/>
              <a:t>Ennio</a:t>
            </a:r>
            <a:r>
              <a:rPr lang="en-US" dirty="0" smtClean="0"/>
              <a:t> </a:t>
            </a:r>
            <a:r>
              <a:rPr lang="en-US" dirty="0" err="1" smtClean="0"/>
              <a:t>Cipani</a:t>
            </a:r>
            <a:r>
              <a:rPr lang="en-US" smtClean="0"/>
              <a:t>, Ph.D..  </a:t>
            </a:r>
            <a:r>
              <a:rPr lang="en-US" dirty="0" smtClean="0"/>
              <a:t>All rights reserved.  You may reproduce multiple copies of this material for your own personal use, including use in your classes and/or sharing with individual colleagues as long as the author’s name and institution and the Office of Teaching Resources in Psychology heading or other identifying information appear on the copied document.  No other permission is implied or granted to print, copy, reproduce, or distribute additional copies of this material.  Anyone who wishes to produce copies for purposes other than those specified above must obtain the permission of the author(s).</a:t>
            </a:r>
            <a:endParaRPr lang="en-US" dirty="0"/>
          </a:p>
        </p:txBody>
      </p:sp>
      <p:pic>
        <p:nvPicPr>
          <p:cNvPr id="3" name="~PP700.WAV">
            <a:hlinkClick r:id="" action="ppaction://media"/>
          </p:cNvPr>
          <p:cNvPicPr>
            <a:picLocks noRot="1" noChangeAspect="1"/>
          </p:cNvPicPr>
          <p:nvPr>
            <a:wavAudioFile r:embed="rId1" name="~PP700.WAV"/>
          </p:nvPr>
        </p:nvPicPr>
        <p:blipFill>
          <a:blip r:embed="rId3" cstate="print"/>
          <a:stretch>
            <a:fillRect/>
          </a:stretch>
        </p:blipFill>
        <p:spPr>
          <a:xfrm>
            <a:off x="8726488" y="6440488"/>
            <a:ext cx="244475" cy="244475"/>
          </a:xfrm>
          <a:prstGeom prst="rect">
            <a:avLst/>
          </a:prstGeom>
        </p:spPr>
      </p:pic>
    </p:spTree>
  </p:cSld>
  <p:clrMapOvr>
    <a:masterClrMapping/>
  </p:clrMapOvr>
  <p:transition advTm="98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0.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TotalTime>
  <Words>1455</Words>
  <Application>Microsoft Office PowerPoint</Application>
  <PresentationFormat>On-screen Show (4:3)</PresentationFormat>
  <Paragraphs>37</Paragraphs>
  <Slides>5</Slides>
  <Notes>4</Notes>
  <HiddenSlides>0</HiddenSlides>
  <MMClips>5</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Why does Johnny Tantrum? 7 minutes 54 seconds</vt:lpstr>
      <vt:lpstr>Explanations of human behavior</vt:lpstr>
      <vt:lpstr>Functional interpretations about problem behavior</vt:lpstr>
      <vt:lpstr>“Give me my Million Dollars!”  Schock, K., Clay, C., &amp; Cipani, E. (1998).  Making sense of  schizophrenic symptoms: Delusional statements  may be functional in purpose.  Journal of Behavior  Therapy and Experimental Psychiatry 29, 131-141.</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does he do that??</dc:title>
  <dc:creator>Ennio Cipani</dc:creator>
  <cp:lastModifiedBy>Reviewer</cp:lastModifiedBy>
  <cp:revision>36</cp:revision>
  <dcterms:created xsi:type="dcterms:W3CDTF">2012-01-05T14:27:07Z</dcterms:created>
  <dcterms:modified xsi:type="dcterms:W3CDTF">2014-04-02T14:22:38Z</dcterms:modified>
</cp:coreProperties>
</file>